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10" r:id="rId2"/>
    <p:sldId id="319" r:id="rId3"/>
    <p:sldId id="313" r:id="rId4"/>
    <p:sldId id="314" r:id="rId5"/>
    <p:sldId id="318" r:id="rId6"/>
    <p:sldId id="317" r:id="rId7"/>
    <p:sldId id="315" r:id="rId8"/>
    <p:sldId id="316" r:id="rId9"/>
    <p:sldId id="324" r:id="rId10"/>
    <p:sldId id="325" r:id="rId11"/>
    <p:sldId id="320" r:id="rId12"/>
    <p:sldId id="321" r:id="rId13"/>
    <p:sldId id="322" r:id="rId14"/>
    <p:sldId id="338" r:id="rId15"/>
    <p:sldId id="339" r:id="rId16"/>
    <p:sldId id="340" r:id="rId17"/>
    <p:sldId id="341" r:id="rId18"/>
    <p:sldId id="342" r:id="rId19"/>
    <p:sldId id="330" r:id="rId20"/>
    <p:sldId id="337" r:id="rId21"/>
    <p:sldId id="336" r:id="rId22"/>
    <p:sldId id="335" r:id="rId23"/>
    <p:sldId id="333" r:id="rId24"/>
    <p:sldId id="332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756"/>
    <a:srgbClr val="66CDF5"/>
    <a:srgbClr val="D5529C"/>
    <a:srgbClr val="F2E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>
        <p:scale>
          <a:sx n="67" d="100"/>
          <a:sy n="67" d="100"/>
        </p:scale>
        <p:origin x="6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453CB-DE56-491F-AEA5-CF3F8305E4BE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B3C93-972B-4248-86E6-0E65387AA4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78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883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28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684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527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390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63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819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18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30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80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7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96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34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5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0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B09E5-F5F9-49DC-BD5B-A82E6810E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CF523F-412C-4FAD-A463-63B7D2ED3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326BC-E925-4040-B8F1-595594BC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3FB39-DDE0-4027-9893-4BC8B854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835B9B-A824-445D-AFE4-82EB4005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031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F6057-9501-4837-A21B-504B3255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3E34B0-168E-4F47-85A5-3D2290EE8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B89171-672F-484E-B852-F175D5211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DC14B2-E343-4E41-AB2C-7FB5FC95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65D4EE-3392-4BEB-9F36-0C6FC056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87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3FCE59D-F4C5-44B1-88FE-239E02AEC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EEBD4E-6080-4D70-A32F-9AFB3AD7E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AA4E7-E1D9-4D44-B0B1-5AFB2C5B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5A6560-81E9-4F08-9489-E25A4A58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28B602-30A2-441B-BE25-63B0B498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50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77227-37DA-4C69-B0B8-4F44E56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0BC6CE-6199-48D6-8A57-C6822F57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91FB77-B63A-42DE-8B1C-A5976583F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4CCF0D-B7D4-4D1C-A2E9-60A3CE34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D5E71D-380C-4DE0-8A44-DEFB1E9D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50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896D1-FFA8-4019-9A43-A2BAFE33E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30E41E-CAF2-4EF0-AA1C-54380A77D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680A53-C30F-4B79-8474-DCBD64BA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1FFBD1-95B5-42B6-8840-37EA08D6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F0004A-279B-4A5D-846B-D76A3C4D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95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2C5A7-7E55-4E95-9702-849DBD2C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B363AA-D0FA-4F9B-889A-983AD974A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FDA3E1-8E3F-4E72-8B7E-AE5834CD2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60C49F-2924-4ED8-9413-6E0D9D91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9432E4-F130-49DA-B024-9C80FFC9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6561E8-1B35-4658-9FE9-54B4CA18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24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C8062B-AABB-4BC5-ABB5-7154F84E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D52B6D-2834-461D-990D-66595521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541E22-B7B1-4D99-9D3D-239D1657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B18551-5533-44EC-A7CE-38A111633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13D22E-2735-40AD-99C3-63534B8B3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2EB01C-FB6E-468E-9E93-A1885139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290545E-FA7A-41E1-AFFD-F76BC6C5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2DCB24-B54E-40BA-BA9E-80B6C84C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79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A3005-5F6F-475C-818D-59ECBDFF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3C9A89-DE54-4602-AF07-F371CA80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41BD09-6AD6-4EAA-9CFF-329475B0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125538-88B3-4D84-AF8C-7D6A04B6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98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3CA980-8917-45D4-A3EE-74AFC49C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6BAF9E-1FE4-404C-B2CA-752BC028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15C5A0-E64E-4EF0-9ACA-CC9C4E08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01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682BD-92A8-463D-8B2F-4AAEAC1E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39F85B-A8CA-45B9-B8E4-117400B1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12921A-A2CE-4939-AF9C-9C6A9E77F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344287-0EDA-4C08-8A37-ED821E82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743890-A106-4C81-B019-120130A9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EBCEEF-0621-4AF4-B629-A5A8E678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7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654FA-7979-4187-B12C-F3A9DCA4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06346D-721F-4AA9-8900-F98D86728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FC63EC-938A-4698-AA08-F7A60D65F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4935AD-1C7F-4B3D-A2F7-6BBE099F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11F3E5-8409-45EC-9FA0-A9282EE6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5A8350-0F96-4BC8-A417-57ABE4B6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18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59F18-236E-4C8B-9467-BE9E8C73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598BD-9A52-4DDE-8CC7-3A8DC1BA1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937F71-00C9-4894-937E-9034CED6F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BBB9-B147-4126-BCEE-3C7F5C13CA73}" type="datetimeFigureOut">
              <a:rPr lang="ru-RU" smtClean="0"/>
              <a:t>14.03.2021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ACEB94-825B-4D5F-8609-34A1F8D7D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234DE2-2894-4546-8D2F-4FD769298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B44D8-BB42-4B88-AF6A-5FB14101B3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drive/1hn5cHJ-QbbqvYXEa4Q2LmQ1vekn5T2h4?usp=sharing" TargetMode="Externa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GpfEDgRnCD2KUAaYOfgBiQTuVBgBBqj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drive/folders/1eZncZgZUafOc4W5q4BY_an5o3aSHZELL?usp=sharing" TargetMode="External"/><Relationship Id="rId4" Type="http://schemas.openxmlformats.org/officeDocument/2006/relationships/hyperlink" Target="https://drive.google.com/file/d/1KiclqDVXHHitqBXmj8N44OaM7omHjkOv/view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7943937" y="2453954"/>
            <a:ext cx="4165840" cy="341646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br>
              <a:rPr lang="en-US" sz="2667" dirty="0">
                <a:solidFill>
                  <a:srgbClr val="4D9068"/>
                </a:solidFill>
                <a:latin typeface="Arial" panose="020B0604020202020204" pitchFamily="34" charset="0"/>
              </a:rPr>
            </a:br>
            <a:r>
              <a:rPr lang="ru-RU" sz="2667" b="1" dirty="0">
                <a:latin typeface="Arial" panose="020B0604020202020204" pitchFamily="34" charset="0"/>
              </a:rPr>
              <a:t>Кластеризация изображений транспортных средств </a:t>
            </a:r>
            <a:br>
              <a:rPr lang="ru-RU" sz="2667" dirty="0">
                <a:latin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</a:rPr>
              <a:t>кейс компании </a:t>
            </a:r>
            <a:r>
              <a:rPr lang="en-US" sz="1400" dirty="0" err="1">
                <a:latin typeface="Arial" panose="020B0604020202020204" pitchFamily="34" charset="0"/>
              </a:rPr>
              <a:t>IntellivVsion</a:t>
            </a:r>
            <a:br>
              <a:rPr lang="en-US" sz="2667" dirty="0">
                <a:latin typeface="Arial" panose="020B0604020202020204" pitchFamily="34" charset="0"/>
              </a:rPr>
            </a:br>
            <a:br>
              <a:rPr lang="en-US" sz="2667" dirty="0">
                <a:latin typeface="Arial" panose="020B0604020202020204" pitchFamily="34" charset="0"/>
              </a:rPr>
            </a:br>
            <a:r>
              <a:rPr lang="ru-RU" sz="2000" b="1" dirty="0">
                <a:latin typeface="Arial" panose="020B0604020202020204" pitchFamily="34" charset="0"/>
              </a:rPr>
              <a:t>Команда </a:t>
            </a:r>
            <a:r>
              <a:rPr lang="en-US" sz="2000" b="1" dirty="0">
                <a:latin typeface="Arial" panose="020B0604020202020204" pitchFamily="34" charset="0"/>
              </a:rPr>
              <a:t>Cloud_9:</a:t>
            </a:r>
            <a:br>
              <a:rPr lang="en-US" sz="2000" b="1" dirty="0">
                <a:latin typeface="Arial" panose="020B0604020202020204" pitchFamily="34" charset="0"/>
              </a:rPr>
            </a:br>
            <a:r>
              <a:rPr lang="ru-RU" sz="1400" dirty="0" err="1">
                <a:latin typeface="Arial" panose="020B0604020202020204" pitchFamily="34" charset="0"/>
              </a:rPr>
              <a:t>Лушпина</a:t>
            </a:r>
            <a:r>
              <a:rPr lang="ru-RU" sz="1400" dirty="0">
                <a:latin typeface="Arial" panose="020B0604020202020204" pitchFamily="34" charset="0"/>
              </a:rPr>
              <a:t> Екатерина</a:t>
            </a:r>
            <a:br>
              <a:rPr lang="ru-RU" sz="1400" dirty="0">
                <a:latin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</a:rPr>
              <a:t>Авдеева Наталья</a:t>
            </a:r>
            <a:br>
              <a:rPr lang="ru-RU" sz="1400" dirty="0">
                <a:latin typeface="Arial" panose="020B0604020202020204" pitchFamily="34" charset="0"/>
              </a:rPr>
            </a:br>
            <a:r>
              <a:rPr lang="ru-RU" sz="1400" dirty="0" err="1">
                <a:latin typeface="Arial" panose="020B0604020202020204" pitchFamily="34" charset="0"/>
              </a:rPr>
              <a:t>Озернов</a:t>
            </a:r>
            <a:r>
              <a:rPr lang="ru-RU" sz="1400" dirty="0">
                <a:latin typeface="Arial" panose="020B0604020202020204" pitchFamily="34" charset="0"/>
              </a:rPr>
              <a:t> Павел</a:t>
            </a:r>
            <a:br>
              <a:rPr lang="ru-RU" sz="1400" dirty="0">
                <a:latin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</a:rPr>
              <a:t>Кудрявцев Александр</a:t>
            </a:r>
            <a:br>
              <a:rPr lang="ru-RU" sz="1400" dirty="0">
                <a:latin typeface="Arial" panose="020B0604020202020204" pitchFamily="34" charset="0"/>
              </a:rPr>
            </a:br>
            <a:r>
              <a:rPr lang="ru-RU" sz="1400" dirty="0" err="1">
                <a:latin typeface="Arial" panose="020B0604020202020204" pitchFamily="34" charset="0"/>
              </a:rPr>
              <a:t>Сухоносенко</a:t>
            </a:r>
            <a:r>
              <a:rPr lang="ru-RU" sz="1400" dirty="0">
                <a:latin typeface="Arial" panose="020B0604020202020204" pitchFamily="34" charset="0"/>
              </a:rPr>
              <a:t> Анастасия</a:t>
            </a:r>
            <a:endParaRPr lang="en-US" sz="2667" dirty="0">
              <a:latin typeface="Arial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419C3D-9041-42F3-947D-38AF41DB528C}"/>
              </a:ext>
            </a:extLst>
          </p:cNvPr>
          <p:cNvGrpSpPr/>
          <p:nvPr/>
        </p:nvGrpSpPr>
        <p:grpSpPr>
          <a:xfrm>
            <a:off x="100390" y="706059"/>
            <a:ext cx="7030943" cy="5445882"/>
            <a:chOff x="100390" y="706059"/>
            <a:chExt cx="7030943" cy="5445882"/>
          </a:xfrm>
        </p:grpSpPr>
        <p:pic>
          <p:nvPicPr>
            <p:cNvPr id="66" name="Объект 4" descr="Изображение выглядит как текст, коллекция карти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A6B3D6DE-7628-413C-887D-87C0BEF38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52" b="8394"/>
            <a:stretch/>
          </p:blipFill>
          <p:spPr>
            <a:xfrm>
              <a:off x="1563338" y="1346793"/>
              <a:ext cx="622323" cy="641332"/>
            </a:xfrm>
            <a:prstGeom prst="rect">
              <a:avLst/>
            </a:prstGeom>
          </p:spPr>
        </p:pic>
        <p:sp>
          <p:nvSpPr>
            <p:cNvPr id="108" name="Google Shape;108;p20"/>
            <p:cNvSpPr/>
            <p:nvPr/>
          </p:nvSpPr>
          <p:spPr>
            <a:xfrm>
              <a:off x="5503075" y="1818479"/>
              <a:ext cx="752853" cy="235663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5716512" y="2042729"/>
              <a:ext cx="305632" cy="12179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5802845" y="2225674"/>
              <a:ext cx="152832" cy="131204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139500" y="3144890"/>
              <a:ext cx="1251035" cy="124902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3297163" y="3234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2465881" y="3005941"/>
              <a:ext cx="892455" cy="881064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89434" y="706059"/>
              <a:ext cx="789652" cy="786807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303133" y="2031409"/>
              <a:ext cx="401420" cy="39732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3749485" y="2223961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3749485" y="2399188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49485" y="2574416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3749485" y="2926887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3749485" y="3102113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3749485" y="3452569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3749485" y="3627796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3749485" y="3978220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3902285" y="1869442"/>
              <a:ext cx="935229" cy="152864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8DC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829901" y="1400504"/>
              <a:ext cx="2040545" cy="682775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D5529C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100390" y="2631460"/>
              <a:ext cx="311775" cy="266728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66CDF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4271073" y="1492113"/>
              <a:ext cx="311775" cy="267336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5423102" y="3511170"/>
              <a:ext cx="314060" cy="267256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185119" y="1219519"/>
              <a:ext cx="250636" cy="216563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5620788" y="2497590"/>
              <a:ext cx="1443407" cy="132737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8DC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984041" y="4106022"/>
              <a:ext cx="168509" cy="94924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580396" y="5056641"/>
              <a:ext cx="201717" cy="226193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174914" y="4200722"/>
              <a:ext cx="401420" cy="419912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5449592" y="3948263"/>
              <a:ext cx="313151" cy="201717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625346" y="4854634"/>
              <a:ext cx="75280" cy="151104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5802062" y="4047186"/>
              <a:ext cx="154880" cy="76336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559698" y="4660244"/>
              <a:ext cx="98124" cy="14784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352159" y="1911117"/>
              <a:ext cx="307712" cy="307712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8DC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6418116" y="3505870"/>
              <a:ext cx="713217" cy="792497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38623" y="1529193"/>
              <a:ext cx="193592" cy="193592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F2E74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491442" y="2602905"/>
              <a:ext cx="266105" cy="26890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2E74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216462" y="1787692"/>
              <a:ext cx="220083" cy="222129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1512346" y="2504416"/>
              <a:ext cx="708058" cy="13688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F2E74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438757" y="922622"/>
              <a:ext cx="1557063" cy="16003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5869328" y="4678688"/>
              <a:ext cx="281135" cy="724308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6138216" y="4749064"/>
              <a:ext cx="228240" cy="584807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6028941" y="4836591"/>
              <a:ext cx="236367" cy="148769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128074" y="503626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5838759" y="4653205"/>
              <a:ext cx="572553" cy="5096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860211" y="5387017"/>
              <a:ext cx="572553" cy="5096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07;p20">
              <a:extLst>
                <a:ext uri="{FF2B5EF4-FFF2-40B4-BE49-F238E27FC236}">
                  <a16:creationId xmlns:a16="http://schemas.microsoft.com/office/drawing/2014/main" id="{4667C42B-A1C8-41A5-A303-C7B309C90F4A}"/>
                </a:ext>
              </a:extLst>
            </p:cNvPr>
            <p:cNvSpPr/>
            <p:nvPr/>
          </p:nvSpPr>
          <p:spPr>
            <a:xfrm>
              <a:off x="4008199" y="5573734"/>
              <a:ext cx="1014231" cy="53180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8;p20">
              <a:extLst>
                <a:ext uri="{FF2B5EF4-FFF2-40B4-BE49-F238E27FC236}">
                  <a16:creationId xmlns:a16="http://schemas.microsoft.com/office/drawing/2014/main" id="{E5D89CEF-6168-4857-BEA4-8CEBD70F00C9}"/>
                </a:ext>
              </a:extLst>
            </p:cNvPr>
            <p:cNvSpPr/>
            <p:nvPr/>
          </p:nvSpPr>
          <p:spPr>
            <a:xfrm>
              <a:off x="2160500" y="5752858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;p20">
              <a:extLst>
                <a:ext uri="{FF2B5EF4-FFF2-40B4-BE49-F238E27FC236}">
                  <a16:creationId xmlns:a16="http://schemas.microsoft.com/office/drawing/2014/main" id="{DB18B41C-696F-41C6-9450-C188F90CC35D}"/>
                </a:ext>
              </a:extLst>
            </p:cNvPr>
            <p:cNvSpPr/>
            <p:nvPr/>
          </p:nvSpPr>
          <p:spPr>
            <a:xfrm>
              <a:off x="2558201" y="5295929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0;p20">
              <a:extLst>
                <a:ext uri="{FF2B5EF4-FFF2-40B4-BE49-F238E27FC236}">
                  <a16:creationId xmlns:a16="http://schemas.microsoft.com/office/drawing/2014/main" id="{8E672780-C1C8-4DF0-9EF9-D2A05895C208}"/>
                </a:ext>
              </a:extLst>
            </p:cNvPr>
            <p:cNvSpPr/>
            <p:nvPr/>
          </p:nvSpPr>
          <p:spPr>
            <a:xfrm>
              <a:off x="1068188" y="5962328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4;p20">
              <a:extLst>
                <a:ext uri="{FF2B5EF4-FFF2-40B4-BE49-F238E27FC236}">
                  <a16:creationId xmlns:a16="http://schemas.microsoft.com/office/drawing/2014/main" id="{73F70859-5BA8-470D-8AA4-A99D6BCCE7C3}"/>
                </a:ext>
              </a:extLst>
            </p:cNvPr>
            <p:cNvSpPr/>
            <p:nvPr/>
          </p:nvSpPr>
          <p:spPr>
            <a:xfrm>
              <a:off x="927145" y="5905532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;p20">
              <a:extLst>
                <a:ext uri="{FF2B5EF4-FFF2-40B4-BE49-F238E27FC236}">
                  <a16:creationId xmlns:a16="http://schemas.microsoft.com/office/drawing/2014/main" id="{D63B8F5B-BA5F-4FB4-98D3-49A5C2ACF25A}"/>
                </a:ext>
              </a:extLst>
            </p:cNvPr>
            <p:cNvSpPr/>
            <p:nvPr/>
          </p:nvSpPr>
          <p:spPr>
            <a:xfrm>
              <a:off x="1227347" y="5943828"/>
              <a:ext cx="283024" cy="188036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9;p20">
              <a:extLst>
                <a:ext uri="{FF2B5EF4-FFF2-40B4-BE49-F238E27FC236}">
                  <a16:creationId xmlns:a16="http://schemas.microsoft.com/office/drawing/2014/main" id="{52D061BF-896C-4D74-BB1B-46C5433082F6}"/>
                </a:ext>
              </a:extLst>
            </p:cNvPr>
            <p:cNvSpPr/>
            <p:nvPr/>
          </p:nvSpPr>
          <p:spPr>
            <a:xfrm>
              <a:off x="829251" y="5057973"/>
              <a:ext cx="564107" cy="725541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0;p20">
              <a:extLst>
                <a:ext uri="{FF2B5EF4-FFF2-40B4-BE49-F238E27FC236}">
                  <a16:creationId xmlns:a16="http://schemas.microsoft.com/office/drawing/2014/main" id="{8E721D59-5EF5-4222-AD32-D4051740A16D}"/>
                </a:ext>
              </a:extLst>
            </p:cNvPr>
            <p:cNvSpPr/>
            <p:nvPr/>
          </p:nvSpPr>
          <p:spPr>
            <a:xfrm>
              <a:off x="923983" y="5184353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1;p20">
              <a:extLst>
                <a:ext uri="{FF2B5EF4-FFF2-40B4-BE49-F238E27FC236}">
                  <a16:creationId xmlns:a16="http://schemas.microsoft.com/office/drawing/2014/main" id="{B423B02C-8EF6-440B-A134-0E9B26933ED2}"/>
                </a:ext>
              </a:extLst>
            </p:cNvPr>
            <p:cNvSpPr/>
            <p:nvPr/>
          </p:nvSpPr>
          <p:spPr>
            <a:xfrm>
              <a:off x="923983" y="5257705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2;p20">
              <a:extLst>
                <a:ext uri="{FF2B5EF4-FFF2-40B4-BE49-F238E27FC236}">
                  <a16:creationId xmlns:a16="http://schemas.microsoft.com/office/drawing/2014/main" id="{3D190A36-786B-4E26-952D-EAC3997B27D2}"/>
                </a:ext>
              </a:extLst>
            </p:cNvPr>
            <p:cNvSpPr/>
            <p:nvPr/>
          </p:nvSpPr>
          <p:spPr>
            <a:xfrm>
              <a:off x="923983" y="5331034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;p20">
              <a:extLst>
                <a:ext uri="{FF2B5EF4-FFF2-40B4-BE49-F238E27FC236}">
                  <a16:creationId xmlns:a16="http://schemas.microsoft.com/office/drawing/2014/main" id="{0B38C13A-162D-4DA7-B266-41444D225DCB}"/>
                </a:ext>
              </a:extLst>
            </p:cNvPr>
            <p:cNvSpPr/>
            <p:nvPr/>
          </p:nvSpPr>
          <p:spPr>
            <a:xfrm>
              <a:off x="5016634" y="562110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9;p20">
              <a:extLst>
                <a:ext uri="{FF2B5EF4-FFF2-40B4-BE49-F238E27FC236}">
                  <a16:creationId xmlns:a16="http://schemas.microsoft.com/office/drawing/2014/main" id="{9205ED53-8A10-43E6-87B8-5CD8FE5760AC}"/>
                </a:ext>
              </a:extLst>
            </p:cNvPr>
            <p:cNvSpPr/>
            <p:nvPr/>
          </p:nvSpPr>
          <p:spPr>
            <a:xfrm>
              <a:off x="1596114" y="5773924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0;p20">
              <a:extLst>
                <a:ext uri="{FF2B5EF4-FFF2-40B4-BE49-F238E27FC236}">
                  <a16:creationId xmlns:a16="http://schemas.microsoft.com/office/drawing/2014/main" id="{3BACD7B2-D6CA-4D88-B4B9-5024758EDDAD}"/>
                </a:ext>
              </a:extLst>
            </p:cNvPr>
            <p:cNvSpPr/>
            <p:nvPr/>
          </p:nvSpPr>
          <p:spPr>
            <a:xfrm>
              <a:off x="753613" y="5777411"/>
              <a:ext cx="235545" cy="200442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7;p20">
              <a:extLst>
                <a:ext uri="{FF2B5EF4-FFF2-40B4-BE49-F238E27FC236}">
                  <a16:creationId xmlns:a16="http://schemas.microsoft.com/office/drawing/2014/main" id="{E77343B3-E9D4-4CB3-90D4-FE350D6CAD8D}"/>
                </a:ext>
              </a:extLst>
            </p:cNvPr>
            <p:cNvSpPr/>
            <p:nvPr/>
          </p:nvSpPr>
          <p:spPr>
            <a:xfrm>
              <a:off x="6451267" y="5659288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9;p20">
              <a:extLst>
                <a:ext uri="{FF2B5EF4-FFF2-40B4-BE49-F238E27FC236}">
                  <a16:creationId xmlns:a16="http://schemas.microsoft.com/office/drawing/2014/main" id="{237944B4-A3A8-4A9C-9062-1C779C7FDCDA}"/>
                </a:ext>
              </a:extLst>
            </p:cNvPr>
            <p:cNvSpPr/>
            <p:nvPr/>
          </p:nvSpPr>
          <p:spPr>
            <a:xfrm>
              <a:off x="6533603" y="5818607"/>
              <a:ext cx="286811" cy="286841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0;p20">
              <a:extLst>
                <a:ext uri="{FF2B5EF4-FFF2-40B4-BE49-F238E27FC236}">
                  <a16:creationId xmlns:a16="http://schemas.microsoft.com/office/drawing/2014/main" id="{C5D1A9A8-24FF-420F-A6DB-FA78903C611C}"/>
                </a:ext>
              </a:extLst>
            </p:cNvPr>
            <p:cNvSpPr/>
            <p:nvPr/>
          </p:nvSpPr>
          <p:spPr>
            <a:xfrm>
              <a:off x="2568032" y="5534926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789047" y="802908"/>
              <a:ext cx="4598593" cy="5293329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3B535A-3534-4FBD-A7EB-18EAC1E8C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23" y="143903"/>
            <a:ext cx="2226544" cy="19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/>
              <a:t>DBSCAN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1DD088-9F3D-47C1-B0CF-736C5E33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640265"/>
            <a:ext cx="4038754" cy="27990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4FA1C6-3E72-4AB7-B18F-BDC55505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3643230"/>
            <a:ext cx="4340385" cy="28656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630B0A-4830-4E1E-A947-58F4FD8BE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9" y="640265"/>
            <a:ext cx="3819681" cy="28098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2E12669-87F4-454E-B08D-E66802A8F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324" y="3537178"/>
            <a:ext cx="3865530" cy="20183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3F3485D-D630-41AF-BA5E-10D7326EC298}"/>
              </a:ext>
            </a:extLst>
          </p:cNvPr>
          <p:cNvSpPr txBox="1"/>
          <p:nvPr/>
        </p:nvSpPr>
        <p:spPr>
          <a:xfrm>
            <a:off x="4883309" y="5760020"/>
            <a:ext cx="7171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DBSCAN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определил в немногочисленные кластеры по сравнению с 1м можно охарактеризовать,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как низкое качество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с фарами, в близи, сзади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. Также определил </a:t>
            </a:r>
            <a:r>
              <a:rPr lang="ru-RU" sz="1800" dirty="0">
                <a:solidFill>
                  <a:srgbClr val="FFC000"/>
                </a:solidFill>
              </a:rPr>
              <a:t>желтые</a:t>
            </a:r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 автомобили.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2BA712-7B6B-4DCD-959A-4DE3715286F7}"/>
              </a:ext>
            </a:extLst>
          </p:cNvPr>
          <p:cNvSpPr txBox="1"/>
          <p:nvPr/>
        </p:nvSpPr>
        <p:spPr>
          <a:xfrm>
            <a:off x="4791077" y="806953"/>
            <a:ext cx="1752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algn="ctr"/>
            <a:r>
              <a:rPr lang="ru-RU" dirty="0"/>
              <a:t>0-самый большой кластер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4123D08-C03C-410F-B5F7-901E74830E0C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505479" y="967069"/>
            <a:ext cx="285598" cy="132272"/>
          </a:xfrm>
          <a:prstGeom prst="straightConnector1">
            <a:avLst/>
          </a:prstGeom>
          <a:ln w="19050">
            <a:solidFill>
              <a:srgbClr val="66CD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6AF928-42AE-4EA1-8AEB-BEEA7F48A482}"/>
              </a:ext>
            </a:extLst>
          </p:cNvPr>
          <p:cNvSpPr txBox="1"/>
          <p:nvPr/>
        </p:nvSpPr>
        <p:spPr>
          <a:xfrm>
            <a:off x="4764438" y="2104983"/>
            <a:ext cx="183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algn="ctr"/>
            <a:r>
              <a:rPr lang="ru-RU" dirty="0"/>
              <a:t>2й по величине кластер желтые/</a:t>
            </a:r>
            <a:r>
              <a:rPr lang="en-US" dirty="0"/>
              <a:t> </a:t>
            </a:r>
            <a:r>
              <a:rPr lang="ru-RU" dirty="0" err="1"/>
              <a:t>светлозеленые</a:t>
            </a:r>
            <a:endParaRPr lang="ru-RU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3EB87997-EB9A-4A23-B45F-78234E07ABC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478840" y="2265097"/>
            <a:ext cx="285598" cy="255385"/>
          </a:xfrm>
          <a:prstGeom prst="straightConnector1">
            <a:avLst/>
          </a:prstGeom>
          <a:ln w="19050">
            <a:solidFill>
              <a:srgbClr val="66CD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F3BAA38-CF03-4356-8102-240FC99BF90B}"/>
              </a:ext>
            </a:extLst>
          </p:cNvPr>
          <p:cNvSpPr txBox="1"/>
          <p:nvPr/>
        </p:nvSpPr>
        <p:spPr>
          <a:xfrm>
            <a:off x="10648773" y="2055665"/>
            <a:ext cx="150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sz="1400" dirty="0"/>
              <a:t>Шум по мнению алгоритма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60BC799-AABE-4E56-AB44-68F82076F1F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389725" y="2317275"/>
            <a:ext cx="259048" cy="107722"/>
          </a:xfrm>
          <a:prstGeom prst="straightConnector1">
            <a:avLst/>
          </a:prstGeom>
          <a:ln w="19050">
            <a:solidFill>
              <a:srgbClr val="66CD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авая круглая скобка 22">
            <a:extLst>
              <a:ext uri="{FF2B5EF4-FFF2-40B4-BE49-F238E27FC236}">
                <a16:creationId xmlns:a16="http://schemas.microsoft.com/office/drawing/2014/main" id="{FD2647AC-D403-4FEC-8BE3-D123E472FE5B}"/>
              </a:ext>
            </a:extLst>
          </p:cNvPr>
          <p:cNvSpPr/>
          <p:nvPr/>
        </p:nvSpPr>
        <p:spPr>
          <a:xfrm>
            <a:off x="4657725" y="3816350"/>
            <a:ext cx="101760" cy="252505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1C4ECA-B815-4DB3-B360-2CB340680A29}"/>
              </a:ext>
            </a:extLst>
          </p:cNvPr>
          <p:cNvSpPr txBox="1"/>
          <p:nvPr/>
        </p:nvSpPr>
        <p:spPr>
          <a:xfrm>
            <a:off x="4892834" y="3737978"/>
            <a:ext cx="16374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1200-2000 объектов средние кластеры</a:t>
            </a:r>
            <a:r>
              <a:rPr lang="en-US" dirty="0"/>
              <a:t>- 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синие</a:t>
            </a:r>
            <a:r>
              <a:rPr lang="ru-RU" dirty="0"/>
              <a:t> машины с очень </a:t>
            </a:r>
            <a:r>
              <a:rPr lang="ru-RU" dirty="0">
                <a:solidFill>
                  <a:srgbClr val="FF0000"/>
                </a:solidFill>
              </a:rPr>
              <a:t>похожих ракурсов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9A5E05-941E-4B16-A666-099C38F73F23}"/>
              </a:ext>
            </a:extLst>
          </p:cNvPr>
          <p:cNvSpPr txBox="1"/>
          <p:nvPr/>
        </p:nvSpPr>
        <p:spPr>
          <a:xfrm>
            <a:off x="4706465" y="2942120"/>
            <a:ext cx="2039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Машины в темноте с фарами голубые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D8212C-9AA6-47EF-B084-58DC2BCDD1E8}"/>
              </a:ext>
            </a:extLst>
          </p:cNvPr>
          <p:cNvSpPr txBox="1"/>
          <p:nvPr/>
        </p:nvSpPr>
        <p:spPr>
          <a:xfrm>
            <a:off x="4754912" y="1486745"/>
            <a:ext cx="199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Машины в темноте с фарами серые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23EF81B1-2A1F-4003-B0BF-EA948ECF62EB}"/>
              </a:ext>
            </a:extLst>
          </p:cNvPr>
          <p:cNvCxnSpPr>
            <a:cxnSpLocks/>
          </p:cNvCxnSpPr>
          <p:nvPr/>
        </p:nvCxnSpPr>
        <p:spPr>
          <a:xfrm flipH="1" flipV="1">
            <a:off x="4464213" y="3098248"/>
            <a:ext cx="283518" cy="127035"/>
          </a:xfrm>
          <a:prstGeom prst="straightConnector1">
            <a:avLst/>
          </a:prstGeom>
          <a:ln w="19050">
            <a:solidFill>
              <a:srgbClr val="66CD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EF520BB-278E-4501-9E5D-13297134FEB6}"/>
              </a:ext>
            </a:extLst>
          </p:cNvPr>
          <p:cNvCxnSpPr>
            <a:cxnSpLocks/>
          </p:cNvCxnSpPr>
          <p:nvPr/>
        </p:nvCxnSpPr>
        <p:spPr>
          <a:xfrm flipH="1" flipV="1">
            <a:off x="4506519" y="1623518"/>
            <a:ext cx="283518" cy="127035"/>
          </a:xfrm>
          <a:prstGeom prst="straightConnector1">
            <a:avLst/>
          </a:prstGeom>
          <a:ln w="19050">
            <a:solidFill>
              <a:srgbClr val="66CD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55FEA1C-9A80-40BC-A9CF-F79E69BEE1A9}"/>
              </a:ext>
            </a:extLst>
          </p:cNvPr>
          <p:cNvSpPr txBox="1"/>
          <p:nvPr/>
        </p:nvSpPr>
        <p:spPr>
          <a:xfrm>
            <a:off x="10383860" y="698829"/>
            <a:ext cx="178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Автобусы крупно, зеленый фонарь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F5C2BA-65EC-4668-A0DA-6DCA3BAB0BFF}"/>
              </a:ext>
            </a:extLst>
          </p:cNvPr>
          <p:cNvSpPr txBox="1"/>
          <p:nvPr/>
        </p:nvSpPr>
        <p:spPr>
          <a:xfrm>
            <a:off x="10473747" y="1393439"/>
            <a:ext cx="178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Автобусы зелено-белые вид сзади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7FC4FE-89B7-480E-99A6-7EBF7EC06FB6}"/>
              </a:ext>
            </a:extLst>
          </p:cNvPr>
          <p:cNvSpPr txBox="1"/>
          <p:nvPr/>
        </p:nvSpPr>
        <p:spPr>
          <a:xfrm>
            <a:off x="10426122" y="2789383"/>
            <a:ext cx="1765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Автобусы зелено-черные угол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AA33AE-985C-4793-8624-32F5C1E7DB20}"/>
              </a:ext>
            </a:extLst>
          </p:cNvPr>
          <p:cNvSpPr txBox="1"/>
          <p:nvPr/>
        </p:nvSpPr>
        <p:spPr>
          <a:xfrm>
            <a:off x="10473747" y="3643230"/>
            <a:ext cx="167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sz="1200" dirty="0"/>
              <a:t>Автобусы </a:t>
            </a:r>
            <a:r>
              <a:rPr lang="ru-RU" dirty="0"/>
              <a:t>зелено-черные</a:t>
            </a:r>
            <a:r>
              <a:rPr lang="ru-RU" sz="1200" dirty="0"/>
              <a:t>  спереди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311F2-F3CA-44EC-A095-9FD444F3ABA9}"/>
              </a:ext>
            </a:extLst>
          </p:cNvPr>
          <p:cNvSpPr txBox="1"/>
          <p:nvPr/>
        </p:nvSpPr>
        <p:spPr>
          <a:xfrm>
            <a:off x="10424294" y="4307197"/>
            <a:ext cx="165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Автобусы белые  спереди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63EC21-E662-4F6F-8032-2445DA877467}"/>
              </a:ext>
            </a:extLst>
          </p:cNvPr>
          <p:cNvSpPr txBox="1"/>
          <p:nvPr/>
        </p:nvSpPr>
        <p:spPr>
          <a:xfrm>
            <a:off x="10490969" y="4942781"/>
            <a:ext cx="165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/>
              <a:t>Автобусы бело-зеленые угол</a:t>
            </a:r>
          </a:p>
        </p:txBody>
      </p:sp>
    </p:spTree>
    <p:extLst>
      <p:ext uri="{BB962C8B-B14F-4D97-AF65-F5344CB8AC3E}">
        <p14:creationId xmlns:p14="http://schemas.microsoft.com/office/powerpoint/2010/main" val="236788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63181"/>
            <a:ext cx="11360800" cy="5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osnet</a:t>
            </a:r>
            <a:r>
              <a:rPr lang="ru-RU" sz="3200" dirty="0"/>
              <a:t> </a:t>
            </a:r>
            <a:r>
              <a:rPr lang="en-US" sz="3200" dirty="0"/>
              <a:t>K-means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7067FE-5ED2-476A-B6C3-E5DFC8A7C3E1}"/>
              </a:ext>
            </a:extLst>
          </p:cNvPr>
          <p:cNvSpPr txBox="1"/>
          <p:nvPr/>
        </p:nvSpPr>
        <p:spPr>
          <a:xfrm>
            <a:off x="5307016" y="3026759"/>
            <a:ext cx="6779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Лучшие оценка- кластеризация выборки на 6 кластеров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D7306-42DA-458D-9C8B-6631C3E9AF41}"/>
              </a:ext>
            </a:extLst>
          </p:cNvPr>
          <p:cNvSpPr txBox="1"/>
          <p:nvPr/>
        </p:nvSpPr>
        <p:spPr>
          <a:xfrm>
            <a:off x="421853" y="590550"/>
            <a:ext cx="1147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/>
              <a:t>Гипотеза</a:t>
            </a:r>
            <a:r>
              <a:rPr lang="ru-RU" u="sng" dirty="0"/>
              <a:t>: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ru-RU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результат модели вероятно будет хуже, т.к. ранее не обучалась на нашем </a:t>
            </a:r>
            <a:r>
              <a:rPr lang="ru-RU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датасете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ru-RU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ru-RU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 будет разбивать данные, опираясь не только на цвет объектов, но и на  другие признаки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36FCB-8A1F-42CF-8C08-C8BB2E866FE9}"/>
              </a:ext>
            </a:extLst>
          </p:cNvPr>
          <p:cNvSpPr/>
          <p:nvPr/>
        </p:nvSpPr>
        <p:spPr>
          <a:xfrm>
            <a:off x="733118" y="2019270"/>
            <a:ext cx="4444538" cy="274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ru-RU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means by default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&amp; </a:t>
            </a:r>
            <a:r>
              <a:rPr lang="en-US" dirty="0" err="1">
                <a:solidFill>
                  <a:srgbClr val="D5529C"/>
                </a:solidFill>
              </a:rPr>
              <a:t>miniBanch</a:t>
            </a:r>
            <a:r>
              <a:rPr lang="en-US" dirty="0">
                <a:solidFill>
                  <a:srgbClr val="D5529C"/>
                </a:solidFill>
              </a:rPr>
              <a:t> k-Means</a:t>
            </a:r>
            <a:endParaRPr lang="ru-RU" dirty="0">
              <a:solidFill>
                <a:srgbClr val="D5529C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1DD86B-84DD-4A91-8EEB-D08EC978669B}"/>
              </a:ext>
            </a:extLst>
          </p:cNvPr>
          <p:cNvSpPr/>
          <p:nvPr/>
        </p:nvSpPr>
        <p:spPr>
          <a:xfrm>
            <a:off x="733118" y="2649558"/>
            <a:ext cx="1956816" cy="42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245F37-140C-48BA-A4DB-55F21F0766DB}"/>
              </a:ext>
            </a:extLst>
          </p:cNvPr>
          <p:cNvSpPr/>
          <p:nvPr/>
        </p:nvSpPr>
        <p:spPr>
          <a:xfrm>
            <a:off x="2770712" y="2724736"/>
            <a:ext cx="2536304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Данные нормированные по длине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4B1B90DA-21A5-44BA-A721-DAAAD595BBA4}"/>
              </a:ext>
            </a:extLst>
          </p:cNvPr>
          <p:cNvCxnSpPr>
            <a:cxnSpLocks/>
          </p:cNvCxnSpPr>
          <p:nvPr/>
        </p:nvCxnSpPr>
        <p:spPr>
          <a:xfrm rot="5400000">
            <a:off x="1922204" y="1830463"/>
            <a:ext cx="413922" cy="1339718"/>
          </a:xfrm>
          <a:prstGeom prst="bentConnector3">
            <a:avLst>
              <a:gd name="adj1" fmla="val 580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288247A9-EADE-4333-B073-8B7112938A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0639" y="1875664"/>
            <a:ext cx="405914" cy="13091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B2650FA-DC51-4B71-86EB-18A41B513121}"/>
              </a:ext>
            </a:extLst>
          </p:cNvPr>
          <p:cNvSpPr/>
          <p:nvPr/>
        </p:nvSpPr>
        <p:spPr>
          <a:xfrm>
            <a:off x="620116" y="1467390"/>
            <a:ext cx="4749183" cy="1702243"/>
          </a:xfrm>
          <a:prstGeom prst="roundRect">
            <a:avLst/>
          </a:prstGeom>
          <a:noFill/>
          <a:ln w="28575">
            <a:solidFill>
              <a:srgbClr val="66CD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EFBB935-6EF7-4D7D-9CD3-4D07FAB1457F}"/>
              </a:ext>
            </a:extLst>
          </p:cNvPr>
          <p:cNvSpPr/>
          <p:nvPr/>
        </p:nvSpPr>
        <p:spPr>
          <a:xfrm>
            <a:off x="6407764" y="1227857"/>
            <a:ext cx="5164119" cy="179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Результаты</a:t>
            </a:r>
            <a:r>
              <a:rPr lang="ru-RU" sz="1400" b="1" dirty="0">
                <a:solidFill>
                  <a:schemeClr val="tx1"/>
                </a:solidFill>
              </a:rPr>
              <a:t> по метрикам качества</a:t>
            </a: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8ACBF84A-6EEC-4F50-916E-AEF28D991140}"/>
              </a:ext>
            </a:extLst>
          </p:cNvPr>
          <p:cNvSpPr/>
          <p:nvPr/>
        </p:nvSpPr>
        <p:spPr>
          <a:xfrm rot="5400000">
            <a:off x="5142310" y="2192875"/>
            <a:ext cx="805689" cy="259276"/>
          </a:xfrm>
          <a:prstGeom prst="triangle">
            <a:avLst/>
          </a:prstGeom>
          <a:solidFill>
            <a:srgbClr val="66CDF5"/>
          </a:solidFill>
          <a:ln>
            <a:solidFill>
              <a:srgbClr val="66C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1C52798-C36E-4960-A10E-CB53C0F08B7F}"/>
              </a:ext>
            </a:extLst>
          </p:cNvPr>
          <p:cNvSpPr/>
          <p:nvPr/>
        </p:nvSpPr>
        <p:spPr>
          <a:xfrm>
            <a:off x="421852" y="3268358"/>
            <a:ext cx="5614301" cy="49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TSNE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кластеризация на </a:t>
            </a:r>
            <a:r>
              <a:rPr lang="ru-RU" b="1" dirty="0">
                <a:solidFill>
                  <a:srgbClr val="FF0000"/>
                </a:solidFill>
              </a:rPr>
              <a:t>стандартизированных</a:t>
            </a:r>
            <a:r>
              <a:rPr lang="ru-RU" b="1" dirty="0">
                <a:solidFill>
                  <a:schemeClr val="tx1"/>
                </a:solidFill>
              </a:rPr>
              <a:t> данных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DB40B8-0608-4ECF-82A0-8BAD18A3E3B0}"/>
              </a:ext>
            </a:extLst>
          </p:cNvPr>
          <p:cNvSpPr/>
          <p:nvPr/>
        </p:nvSpPr>
        <p:spPr>
          <a:xfrm>
            <a:off x="6155849" y="3313707"/>
            <a:ext cx="5614299" cy="45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TSNE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кластеризация на </a:t>
            </a:r>
            <a:r>
              <a:rPr lang="ru-RU" b="1" dirty="0">
                <a:solidFill>
                  <a:srgbClr val="FF0000"/>
                </a:solidFill>
              </a:rPr>
              <a:t>нормированных</a:t>
            </a:r>
            <a:r>
              <a:rPr lang="ru-RU" b="1" dirty="0">
                <a:solidFill>
                  <a:schemeClr val="tx1"/>
                </a:solidFill>
              </a:rPr>
              <a:t> данных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325C9FB-72D7-4591-9165-64793FD1DEF3}"/>
              </a:ext>
            </a:extLst>
          </p:cNvPr>
          <p:cNvSpPr/>
          <p:nvPr/>
        </p:nvSpPr>
        <p:spPr>
          <a:xfrm>
            <a:off x="7430782" y="2659866"/>
            <a:ext cx="3158625" cy="19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7BA6FFF-A03E-4645-9805-8B5467D44572}"/>
              </a:ext>
            </a:extLst>
          </p:cNvPr>
          <p:cNvSpPr/>
          <p:nvPr/>
        </p:nvSpPr>
        <p:spPr>
          <a:xfrm>
            <a:off x="643008" y="1520026"/>
            <a:ext cx="4703398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Эксперименты проводили на 2х вариантах предобработки данных</a:t>
            </a:r>
          </a:p>
        </p:txBody>
      </p:sp>
      <p:sp>
        <p:nvSpPr>
          <p:cNvPr id="2" name="AutoShape 2" descr="data:image/png;base64,iVBORw0KGgoAAAANSUhEUgAABkgAAAIQCAYAAADKGuK3AAAABHNCSVQICAgIfAhkiAAAAAlwSFlzAAAPYQAAD2EBqD+naQAAADh0RVh0U29mdHdhcmUAbWF0cGxvdGxpYiB2ZXJzaW9uMy4yLjIsIGh0dHA6Ly9tYXRwbG90bGliLm9yZy+WH4yJAAAgAElEQVR4nOzdd1gUV9sG8Ht2gaWDqIgFFcHeYuwaS2KNPfZUe/lebLElxhRrjJpiisYYjRoTjV1jr9hrEnsXC0alKL0tuzvn+wMhIizsLluAvX/X5RV25sw5zw6EfZhn5hxJCCFARERERERERERERERkRxS2DoCIiIiIiIiIiIiIiMjaWCAhIiIiIiIiIiIiIiK7wwIJERERERERERERERHZHRZIiIiIiIiIiIiIiIjI7rBAQkREREREREREREREdocFEiIiIiIiIiIiIiIisjsskBARERERERERERERkd1hgYSIiIiIiIiIiIiIiOwOCyRERERERERERERERGR3WCAh0qN169Zo3bq1rcMwWWGP39oGDhyIihUr2joMIiKiTIX9s7ywx29tPF9ERFTQFPbPpsIev7XxfJG9YoGEiozQ0FCMGDEClSpVgrOzMzw9PdG8eXN8++23SElJsXV4+fLo0SNMmzYN58+fN3vfn3/+ObZs2WL2fs1p06ZN6NevHypVqgRXV1dUrVoVEyZMQGxsrK1DM9iiRYuwYsUKW4dBREQWxFzENIUhF3lRu3btIEkSRo0aZetQDFYYzzMRERmHuYhpCtNn5Nq1a9G0aVO4ubnB29sbzZo1w8GDB20dlkEK03km+8ICCRUJO3bsQO3atbFu3Tp07doV33//PebMmYPy5ctj0qRJGDt2rK1DzJdHjx5h+vTpdpsIDB8+HNeuXcM777yD7777Dh07dsQPP/yApk2bFpokjwUSIqKijbmI6QpDLvK8TZs24eTJk7YOw2iF7TwTEZFxmIuYrrB8Rk6bNg1vvvkm/P398fXXX2PWrFmoU6cOHj58aOvQDFJYzjPZHwdbB0CUX3fv3kX//v1RoUIFHDx4EKVLl87cFxwcjNu3b2PHjh02jBDQarWQZRlOTk42jaOw2rBhQ7bHPOvXr48BAwbg999/x9ChQ20TmI3x54qIqGBgLmI/UlNTMWHCBHzwwQf49NNPbR2OzaWmpsLJyQkKBe+7IyKyJeYiRd+pU6cwY8YMfPXVV3j//fdtHU6BwVyEzIE/PVTozZs3D4mJiVi2bFmWJCBDUFBQljsltFotZs6cicDAQKhUKlSsWBEfffQR1Gp1nmNFRkZiyJAhKFWqFJydnVG3bl2sXLkyS5t79+5BkiR8+eWXWLBgQeY4V69e1dvvvn378Morr8Db2xvu7u6oWrUqPvroIwDAoUOH0LBhQwDAoEGDIEkSJEnK8jTCkiVLEBgYCBcXFzRq1AhHjx7N870AgCRJSEpKwsqVKzP7HThwIAAgISEB48aNQ8WKFaFSqeDr64t27drhn3/+yTy+devWqFWrFq5evYpXX30Vrq6uKFu2LObNm5dtLLVajc8++wxBQUFQqVTw9/fH5MmTDTrvOc2B+cYbbwAArl27ZtB73bVrF1q1agUPDw94enqiYcOGWL16td72hw4dgiRJOHToUJbtGd/f589/eHg4Bg0ahHLlykGlUqF06dLo3r077t27BwCoWLEirly5gsOHD2ee5+ffU2xsLMaNGwd/f3+oVCoEBQVh7ty5kGU527j6fq6+//571KxZE66urihWrBgaNGiQ6/sjIiLzYS5S9HORDPPmzYMsy5g4caLBx2T47bff0KhRo8zP6pYtW2Lv3r16269YsQKSJGXmExlyylFu3bqFXr16wc/PD87OzihXrhz69++PuLg4ALmfZwB4+PAhBg8ejFKlSkGlUqFmzZr45Zdfchz3jz/+wMcff4yyZcvC1dUV8fHx0Gg0mD59OipXrgxnZ2cUL14cr7zyCvbt22f0eSIiIuMxFyn6uciCBQvg5+eHsWPHQgiBxMREg97f85iLEOWMT5BQobdt2zZUqlQJzZo1M6j90KFDsXLlSvTu3RsTJkzA6dOnMWfOHFy7dg2bN2/We1xKSgpat26N27dvY9SoUQgICMD69esxcOBAxMbGZntcdfny5UhNTcXw4cOhUqng4+OTY79XrlxBly5dUKdOHcyYMQMqlQq3b9/G8ePHAQDVq1fHjBkz8Omnn2L48OFo0aIFAGS+32XLlmHEiBFo1qwZxo0bhzt37qBbt27w8fGBv79/rudi1apVGDp0KBo1aoThw4cDAAIDAwEAI0eOxIYNGzBq1CjUqFEDT58+xbFjx3Dt2jW8/PLLmX3ExMSgY8eO6NmzJ/r27YsNGzbggw8+QO3atfH6668DAGRZRrdu3XDs2DEMHz4c1atXx6VLl/DNN9/g5s2bJj1iGR4eDgAoUaJEnm1XrFiBwYMHo2bNmpgyZQq8vb1x7tw57N69G2+99ZbRY7+oV69euHLlCkaPHo2KFSsiMjIS+/btQ1hYGCpWrIgFCxZg9OjRcHd3x9SpUwEApUqVAgAkJyejVatWePjwIUaMGIHy5cvjxIkTmDJlCh4/fowFCxZkGSunn6uff/4ZY8aMQe/evTF27Fikpqbi4sWLOH36tFneHxER5Y65iH3kImFhYfjiiy/wyy+/wMXFJc/2z5s+fTqmTZuGZs2aYcaMGXBycsLp06dx8OBBtG/f3qi+XpSWloYOHTpArVZj9OjR8PPzw8OHD7F9+3bExsbCy8sr1/McERGBJk2aZK6pUrJkSezatQtDhgxBfHw8xo0bl2W8mTNnwsnJCRMnToRarYaTkxOmTZuGOXPmZI4RHx+Pv/76C//88w/atWuXr/dHRER5Yy5S9HORAwcOoFmzZvjuu+8wa9YsPH36FH5+fpg6dapBa6IxFyHKhSAqxOLi4gQA0b17d4Panz9/XgAQQ4cOzbJ94sSJAoA4ePBg5rZWrVqJVq1aZb5esGCBACB+++23zG1paWmiadOmwt3dXcTHxwshhLh7964AIDw9PUVkZGSeMX3zzTcCgIiKitLb5uzZswKAWL58eZbtaWlpwtfXV7z00ktCrVZnbl+yZIkAkCV+fdzc3MSAAQOybffy8hLBwcG5HtuqVSsBQPz666+Z29RqtfDz8xO9evXK3LZq1SqhUCjE0aNHsxy/ePFiAUAcP348zzhfNGTIEKFUKsXNmzdzbRcbGys8PDxE48aNRUpKSpZ9sixnfj1gwABRoUKFzNchISECgAgJCclyTMb3N+N7ERMTIwCI+fPn5xpHzZo1c/x+zJw5U7i5uWV7Hx9++KFQKpUiLCwsy7g5/Vx1795d1KxZM9fxiYjIMpiL2E8u0rt3b9GsWbPM1wDyjE8IIW7duiUUCoV44403hE6ny7Lv+Vzkxe/38uXLBQBx9+7dLMe8mKOcO3dOABDr16/PNQ5953nIkCGidOnS4smTJ1m29+/fX3h5eYnk5OQs41aqVClzW4a6deuKzp075zo+ERFZBnORop+LREdHCwCiePHiwt3dXcyfP1+sXbtWdOzYUQAQixcvzjVG5iJEueMUW1SoxcfHAwA8PDwMar9z504AwPjx47NsnzBhAgDkOifnzp074efnhzfffDNzm6OjI8aMGYPExEQcPnw4S/tevXqhZMmSecbk7e0NANi6dWuWKZUM8ddffyEyMhIjR47MMo/nwIED4eXlZVRfOcV1+vRpPHr0KNd27u7ueOeddzJfOzk5oVGjRrhz507mtvXr16N69eqoVq0anjx5kvnvtddeAwCEhIQYFdvq1auxbNkyTJgwAZUrV8617b59+5CQkIAPP/wQzs7OWfZJkmTUuDlxcXGBk5MTDh06hJiYGKOPX79+PVq0aIFixYplOTdt27aFTqfDkSNHsrTP6efK29sb//77L86ePZuv90JERMZjLmIfuUhISAg2btyY7clOQ2zZsgWyLOPTTz/NNj+2OXKRjPO8Z88eJCcnG3WsEAIbN25E165dIYTIcm46dOiAuLi4LNOIAMCAAQOyPUHj7e2NK1eu4NatW/l7M0REZDTmIkU/F8mYTuvp06dYunQpJk6ciL59+2LHjh2oUaMGZs2alWt8zEWIcscCCRVqnp6eANLnhTTE/fv3oVAoEBQUlGW7n58fvL29cf/+/VyPrVy5crYPk+rVq2fuf15AQIBBMfXr1w/NmzfH0KFDUapUKfTv3x/r1q0zKCnIGPPFIoGjoyMqVapk0Pj6zJs3D5cvX4a/vz8aNWqEadOmZflwz1CuXLlsH6jFihXLUiy4desWrly5gpIlS2b5V6VKFQDpc5ga6ujRoxgyZAg6dOiA2bNn59k+NDQUAFCrVi2DxzCGSqXC3LlzsWvXLpQqVQotW7bEvHnzMqcAy8utW7ewe/fubOembdu2ALKfm5x+rj744AO4u7ujUaNGqFy5MoKDgzMfRSYiIstiLlL0cxGtVosxY8bg3XffzZz/3BihoaFQKBSoUaOG0ccaIiAgAOPHj8fSpUtRokQJdOjQAQsXLsyc8zs3UVFRiI2NxZIlS7Kdm0GDBgEwLBeZMWMGYmNjUaVKFdSuXRuTJk3CxYsXzfMGiYgoV8xFin4uklEMcHR0RO/evTO3KxQK9OvXD//++y/CwsL0Hs9chCh3XIOECjVPT0+UKVMGly9fNuo4c1TI82Lo3NQuLi44cuQIQkJCsGPHDuzevRtr167Fa6+9hr1790KpVFo40pz17dsXLVq0wObNm7F3717Mnz8fc+fOxaZNmzLn0ASgNz4hRObXsiyjdu3a+Prrr3Nsm9ecoBkuXLiAbt26oVatWtiwYQMcHCz3K0zfz4hOp8u2bdy4cejatSu2bNmCPXv24JNPPsGcOXNw8OBB1KtXL9dxZFlGu3btMHny5Bz3ZyRLGXL6uapevTpu3LiB7du3Y/fu3di4cSMWLVqETz/9FNOnT891fCIiyh/mIpZTUHKRX3/9FTdu3MBPP/2UbZHShIQE3Lt3D76+vnB1dTXi3eXNmFzkq6++wsCBA7F161bs3bsXY8aMwZw5c3Dq1CmUK1dO7xgZF57eeecdDBgwIMc2derUyfI6p5+rli1bIjQ0NHP8pUuX4ptvvsHixYsxdOhQveMTEVH+MRexnIKSi/j4+MDZ2Rne3t7ZxvL19QWQvg5K+fLlDX5vhmAuQvaCT5BQodelSxeEhobi5MmTebatUKECZFnO9shdREQEYmNjUaFChVyPvXXrVrY7GK5fv56531QKhQJt2rTB119/jatXr2L27Nk4ePBg5iOW+j6UMsZ88f1oNBrcvXvXoLFzS4pKly6N//3vf9iyZQvu3r2L4sWLG/TUxosCAwMRHR2NNm3aoG3bttn+Va1aNc8+QkND0bFjR/j6+mLnzp1wd3c3eGwARieLxYoVAwDExsZm2a7vbprAwEBMmDABe/fuxeXLl5GWloavvvoqc7++8xwYGIjExMQcz0vbtm0NTnDc3NzQr18/LF++HGFhYejcuTNmz56N1NRUg44nIiLTMRcp2rlIWFgYNBoNmjdvjoCAgMx/QHrxJCAgAHv37s11bFmWcfXqVaNiNjYXqV27Nj7++GMcOXIER48excOHD7F48eLM/Tmd55IlS8LDwwM6nU5vLpJx4SUvPj4+GDRoENasWYMHDx6gTp06mDZtmoHvloiI8oO5SNHORRQKBV566SVERUUhLS0ty76M6b9ym8qMuQhR7lggoUJv8uTJcHNzw9ChQxEREZFtf2hoKL799lsAQKdOnQAg2/zRGRX8zp076x2nU6dOCA8Px9q1azO3abVafP/993B3d0erVq1Mij86OjrbtpdeegkAoFarAaRf/Aayfyg1aNAAJUuWxOLFi7N8SK5YsSJbW33c3NyytdXpdNkehfT19UWZMmUyYzJG37598fDhQ/z888/Z9qWkpCApKSnX48PDw9G+fXsoFArs2bPHoDlMM7Rv3x4eHh6YM2dOtmLB83dzvKhChQpQKpXZ1gBZtGhRltfJycnZ+g0MDISHh0eWc5XTeQbSz83JkyexZ8+ebPtiY2Oh1Wr1v7lnnj59muW1k5MTatSoASEENBpNnscTEVH+MBcp2rlI//79sXnz5mz/gPTvyebNm9G4cWO9x/fo0QMKhQIzZszIdkEpt1wk4yaP53MRnU6HJUuWZGkXHx+fLV+oXbs2FApFnrmIUqlEr169sHHjxhxvJomKitIb3/NezEXc3d0RFBRk0veKiIiMx1ykaOciQPo0ZDqdDitXrszclpqait9//x01atRAmTJl9B7LXIQod5xiiwq9wMBArF69Gv369UP16tXx3nvvoVatWkhLS8OJEyewfv16DBw4EABQt25dDBgwAEuWLEFsbCxatWqFM2fOYOXKlejRowdeffVVveMMHz4cP/30EwYOHIi///4bFStWxIYNG3D8+HEsWLDA4AXRXjRjxgwcOXIEnTt3RoUKFRAZGYlFixahXLlyeOWVVzLfo7e3NxYvXgwPDw+4ubmhcePGCAgIwKxZszBixAi89tpr6NevH+7evYvly5cbPNdm/fr1sX//fnz99dcoU6YMAgICULVqVZQrVw69e/dG3bp14e7ujv379+Ps2bNZnoow1Lvvvot169Zh5MiRCAkJQfPmzaHT6XD9+nWsW7cOe/bsQYMGDfQe37FjR9y5cweTJ0/GsWPHcOzYscx9pUqVQrt27fQe6+npiW+++QZDhw5Fw4YN8dZbb6FYsWK4cOECkpOTsyQXz/Py8kKfPn3w/fffQ5IkBAYGYvv27dnmvrx58ybatGmDvn37okaNGnBwcMDmzZsRERGB/v37Z7arX78+fvzxR8yaNQtBQUHw9fXFa6+9hkmTJuHPP/9Ely5dMHDgQNSvXx9JSUm4dOkSNmzYgHv37qFEiRK5nt/27dvDz88PzZs3R6lSpXDt2jX88MMP6Ny5s8k/l0REZDjmIkU7F6lWrRqqVauW476AgAD06NEj17GDgoIwdepUzJw5Ey1atEDPnj2hUqlw9uxZlClTBnPmzMnxuJo1a6JJkyaYMmUKoqOj4ePjgz/++CPbBYiDBw9i1KhR6NOnD6pUqQKtVotVq1ZlXnDIkNN5bty4Mb744guEhISgcePGGDZsGGrUqIHo6Gj8888/2L9/f44XrV5Uo0YNtG7dGvXr14ePjw/++usvbNiwAaNGjcrzWCIiyj/mIkU7FwGAESNGYOnSpQgODsbNmzdRvnx5rFq1Cvfv38e2bdtyHZu5CFEeBFERcfPmTTFs2DBRsWJF4eTkJDw8PETz5s3F999/L1JTUzPbaTQaMX36dBEQECAcHR2Fv7+/mDJlSpY2QgjRqlUr0apVqyzbIiIixKBBg0SJEiWEk5OTqF27tli+fHmWNnfv3hUAxPz58w2K+8CBA6J79+6iTJkywsnJSZQpU0a8+eab4ubNm1nabd26VdSoUUM4ODgIAFnGXbRokQgICBAqlUo0aNBAHDlyJMf4c3L9+nXRsmVL4eLiIgCIAQMGCLVaLSZNmiTq1q0rPDw8hJubm6hbt65YtGhRtnNUs2bNbH0OGDBAVKhQIcu2tLQ0MXfuXFGzZk2hUqlEsWLFRP369cX06dNFXFxcrjEC0PvPkPcohBB//vmnaNasmXBxcRGenp6iUaNGYs2aNbnGHBUVJXr16iVcXV1FsWLFxIgRI8Tly5eznP8nT56I4OBgUa1aNeHm5ia8vLxE48aNxbp167L0FR4eLjp37iw8PDyyxZ2QkCCmTJkigoKChJOTkyhRooRo1qyZ+PLLL0VaWpoQIvefq59++km0bNlSFC9eXKhUKhEYGCgmTZqU53klIiLzYi5SdHORnAAQwcHBBrf/5ZdfRL169TLHbtWqldi3b1+W9/Li+QoNDRVt27YVKpVKlCpVSnz00Udi3759AoAICQkRQghx584dMXjwYBEYGCicnZ2Fj4+PePXVV8X+/fuz9JXTec4QEREhgoODhb+/v3B0dBR+fn6iTZs2YsmSJZltQkJCBACxfv36bO9t1qxZolGjRsLb21u4uLiIatWqidmzZ2fmMUREZB3MRYp2LhIRESEGDBggfHx8hEqlEo0bNxa7d+/O87gMzEWIciYJkcuzVEREREREREREREREREUQ1yAhIiIiIiIiIiIiIiK7wwIJERERERERERERERHZHRZIiIiIiIiIiIiIiIjI7rBAQkREREREREREREREdocFEiIiIiIiIiIiIiIisjsskBARERERERERERERkd1xsHUA+SXLMh49egQPDw9IkmTrcIiIiAoEIQQSEhJQpkwZKBS8H8KSmIsQERFlx1zEepiLEBERZWdoLlLoCySPHj2Cv7+/rcMgIiIqkB48eIBy5crZOowijbkIERGRfsxFLI+5CBERkX555SKFvkDi4eEBIP2Nenp62jgaIiKigiE+Ph7+/v6Zn5NkOcxFiIiIsmMuYj3MRYiIiLIzNBcp9AWSjMdHPT09mQgQERG9gNMsWB5zESIiIv2Yi1gecxEiIiL98spFOBEoERERERERERERERHZHRZIiIiIiIiIiIiIiIjI7rBAQkREREREREREREREdocFEiIiIiIiIiIiIiIisjsskBARERERERERERERkd1hgYSIiIiIiIiIiIiIiOwOCyRERERERERERERERGR3WCAhIiIiIiIiIiIiIiK7wwIJERERERERERERERHZHRZIiIiIiIiIiIiIiIjI7rBAQkREREREREREREREdocFEiIiIiIiIiIiIiIisjsskBARERERERERERERkd1xsHUARFSwbFq5Az8OWpFlW+uhDTF1yWTbBERERER2RQ4/B6DfC1vrQOG3wRbhEBERkZ25du0aulzclGWbO4AL/abaJiAisigWSIgoUztFnxy3H1p6FoeW9sE+eb2VIyIiIiJ7IodX0bPnIuTwKlD43bRqPERERGRfAtfOznF74rN9oSySEBU5LJAQEQD9xZEX2xT2Iok6RY2T2/7Cnwv34PqZW1AoFGjQ4SX0Ht8FPqWLYceS/bh76T6c3VRo3qMxWvRuAieVo63DJiIiKvL0F0eytinsRRIh0iDUR4Dk34C0vwBIgFMTSG6DAIeKEMnrAM1lQFJBUr0GuHSCJLnYOmwiIqIir5Oe4sjzikKRJE2nw4mIu1h1+y+cjLwPIQQalPDH4KqNUaNYKay7cx7nnz6Cg6RAq9KV0K1CLbg7qmwdNpHFsEBCREWeEAJ7Vx7C77M34HFoZLb9x7ecwfEtZwAACqUCsk6GpJBwdONprPj0D8zb/ylKB5SydthERERURAghgNQdEAk/AvKt7A3SDkOkHX72QgFABiBBqPcBid8APishOQRaMWIiIiL7c8PWAVjY3n9v4IcrR3ElNiLbvhOR93Ai8h4AQAEJMgQkAPsf3cTXlw5jZeu3ULOYn3UDJrISLtJOREhJTLF1CBYjhMBXQ3/El4MX5VgceZGsk9OPkwUAIPLBE3z0+mzodDqLxklERGTPhNDYOgSLEvFfQMSNz7k4ko2ccdSzl08hogdCCLWlwiMiIrJ7QgiD2166csWCkVjG95eP4P+Ob8ixOPIi+VkOknFG4jSpGHBoNRI0zEWoaOITJESEqH+jbR2CWdy78gAXDl2BrJOh0+pw4PejuHs5DDqN6cUNWSvj35uPcWbnOTTt2sCM0RIREVEmOcbWEZiF0N4D0o5DyFoAAkjdDmivAchPAUgHyBFA6m7Apbt5AiUiIqIsUnVag9uueXoTtVHTgtGY7kFiLI6Gh0Kt00EhATvCruFSzGOkyfm4LiIEYtNSsOXeJbxbmddFqOhhgYSI4OrhbOsQ8iU6PAaz3/oWFw9Z5i4OSSHhzM5/WCAhIiKyFMnV1hHki5BjIWInAmlHLDSCBKE+DIkFEiIiIotwUigNbvt5yzcsGIlpEjVqTD6zDXv+tcxEYQJAyKPbLJBQkcQCCRGhRNnitg7BJPHRCfio02zcOBNq0XGELPDwdrhFxyAiIrJnksIdhk9sUXDIchIQPRLQnrbwSALQ3LPwGERERPZLqSicqxCkarUYfXwDDoZb9roIANxNeGrxMYhsoXD+309EZudgwBrkJat6Wj4QAzy8E46uXu+iV4nBFi+OZDh34BJunb9jlbGIiIjsU2dbB2AwWRMBObwhEFnPCsWRZ3SXIaecsM5YREREdujTgOa2DsFgMalJaLplAWpunGuV4ggAhCXFYvv9q1YZi8iaWCAhIgDArsfr82yz+toyK0SiX+iFe+hXdhgGBo1GakKq1ccf23QqUpO5KBkREZElKPy+MaDNTStEop/Q3oYc/irwtAWAOOsHEDcEQo63/rhERER2YECj1qgJt1zbhPabaqVocnYvIRodd/yEBlsXIFKdZPXxx57ajKiURKuPS2RJLJAQUaZ98nqsj1yabftuzR/YJ+ddQHmREOaZLEMIgYVjf8HIepMQ/TjWLH2aQqPWYvabeV+8ISIiItMo/G4CJf7OvsP3iknFEXPmInLCNxBPOgF4aJY+TaODeDLShuMTEREVbX/2G4fLPSdl23655ySTiiPmykUA4KdrJ9Fm54+4lfjEbH2aYsDB3206PpG5ScKc/6faQHx8PLy8vBAXFwdPz4Ix/Q+RPXt0/zEGBIzJcd/SK1+jQnV/o/vc8PU2/DTx1/yGZj4SsPCvuahSr5KtIyHSi5+P1sNzTVSwyCnxQJyeBUR9tkDhVMPoPkXyeoh4294xmo33r1A4N7F1FER68fPReniuiQoWtUaDGpvm5bhvw2sDUK9kOaP73PXgGkad2JTf0MxqUbNe6OBfzdZhEOll6OcjnyAhIrO5c/2+3uIIAAytOR4T20wz6g6Ks7vP4ecPVpkjPPMRQHD9DxAdGWPrSIiIiOg5cmKU/uIIAET3gBzZFULIhvepPgsRP8MM0ZlZ7HuQNWG2joKIiIiek6JW6y2OAEDvgyvx6raF0MmG5yIXnz7Ch2e2myM8s/rfiY24Eh1u6zCI8o0FEiIyC1mWMaLGxDzbXQi5gjnvfmdQnzuXHsBHnT6HrCuYD7r97+XJ0Gl1tg6DiIiI8GwKi0QDFleVb2jygQ0AACAASURBVEBEDzGsz5QdQMzbAAroGmRP34AQabaOgoiIiJ6pteXLPNuEJcfijX2/GNRfyKNb6L1/BRK1BfPzvu+BFVDrtLYOgyhfWCAhKkS0Gi2ObjqNpR/+huUfr8Glo9fMOp9lfswbstDgtiGrj0Gj0eTaJurfp/j2/5bkNyyLevooFp1c38LBNcdsHQoREZFVCKGDSD0IOeFLyAlfQ6hPFJhcRMQbsU6Y5jhkXe4LjAo5FiLug3xGZWkJEBG1ISevs3UgREREViELgSOPQ/HlxRDMvxiCQ49vQy4gucgvN04b3PZKbAQikhNybZOi1WDcyS3QoWC8v5ykyjrU2DAXy2+cLjA5IZGxHGwdABEZ5vqZW/jsjfmIfhwDpaMSEMDqzzehcv1KmLH1A5Qo42Oz2NLUGhxYecSoY74duQQTlwXnuC82Kg5fDloIWWf4I6e2ImtlzHn7W0iShFf7G3DXKhERUSElNNchYkYC8iNk/BkhkhYDyiCg2E+QHIxfZ8xssQkdkPKzcQfFjgGK53z3ppDjIOI+AlAw79bMSgDxH0NAhuTa39bBEBERWczdhKcYdnQd7iZEw0FKv+d78bUTKO/mjZ9b9kOQZwmbxSaEwPdXjhp1zNAja7Gt49Ac9yVo1Pjsr90F9smRF806vx8aIWN4taa2DoXIaCyQEBUC966GYXTTj5Bx04BO89+0TqEX7mFym+lYfP5LOKkcLR5L9JNo9Cs1AhDA4G/6482xvXAh5LLR/exfdRTjfhqJw2tPYPN3O3H7/F04OChRuUEgbpy5BY26cD2iOW/gD2jRuzEcHPhrlYiIih457SEQ/QaAjBzkuc9p3V2I6HeBEtshKdwtH4s6CYh5GemJ0SAo/KZAaK8/F5uBNMchy2pIaYcgklYAmgsAFIBjLUBzDUCKuUO3KBE/DULVDQqlq61DISIiMrtodRI67VqCtGfriGmfW0/sYXIc3jq4CrtfHwEfleU/B9M0GtTdNA9pAHoVD8K8tv0QnpyAeI1xU3JejYtAokaNs1FhWHbjDP568gASgJrF/HAzLgpJhaQ4kmHuhYPoXaEOfFzcbB0KkVEkUciffzJ0NXqiwkgIgY7O/SBr8v7ftHqTytBpdPDy9ULbt1ugRe8mcHQyX8EkJSUF3dzeM1t/AFCvbW2c238JCoUEWS7Uv4oAAF4lPLDq7iKkJqZi36+H8fDWY7h5uaJVv+ao2iDQ1uGRneHno/XwXFNRJoSAiHgJBhULHGoDEIDCC5JzV8ClEyTJ2WyxyBoN8LSm2foDADi1ANKOIn3m4YL/5GqeJDdIJQ8D0AEpWyG0oYDkCsm5A+BYD5Ik2TpCsiP8fLQenmsq6upv+BKxuryLD7WK+UGSJHg4qPC6f3V0r1ALbo5OZo0lcO1ss/b3aukghDy+DaUkQVe4L9ECAJwUShzrOhqOCiW23L+EG7FRcFY6oF25qmhcsjxzEbIqQz8fWSAhKqCSEpPRw3OAyceXq1IaLXo3RdSDJ0iKT4G7tyuqvFwJ7d5rBTcv46r5Qgi0V/Y1ORZ7Uq5qaTwOjYAsCygU6Y/86rQ6NOr0Mj5e+z5c3Mx3oYgoN/x8tB6eayqqZJ0aiKptegfKsoCqKyBHAnIcIHkAjtUgufaEpPA2Pp7wKqbHYlfKAohE+lM+SqQ/aaMDHBtBKrYIkoK/p8g6+PloPTzXVFRpdTpU3fCFycf7OrujZ8XaeKpORnRqMjydnBHkVQK9A+qihLPxTzmYuzhSVJVUuSFeq0aaTgvls6nQtEJGHZ/SWNqiH4qbcO6JTMECCZEZXDl+Hb9MXYMHNx7BUeWA5j0aodf7XVCqQkmLjht64S5G1ptskb4lhYQxC4eiy4j2Bh/TTtHHIrHYE4VCgWY9GuKzDRNtHQrZCX4+Wg/PNVmSrLkMJHwFaG8CUAKq1pDchkByqGDhce8CTztYbgD3SVC4DzM8HhZHzEAJODWCwmelrQMhO8HPR+vhuSZLunclDD9P/g23z9+DQiGhfru66DOpGypUL2fRcR8lxaHF9h8s1v//VWuGiXVfNbg9iyP5p5Qk1PD2w6Z2g6DgkyRkBYZ+PiqsGBNRoaHT6dCv/HCMa/EJLh65ipiIWESGPcHm73bivcBgnNh61mLjLhz7i8WKIwAgZIFv/+9nHFp33GJjUHayLOPYptMIu/7Q1qEQEVEhIISAHP468LQnkHYckKMAORxI+QPiSXvIyVstNK4MOe5byxZHACBxPuTE3yw7Br1AB6SdhNBctHUgRERUSIxt8RGG1Z6AM7vOIfpxDJ48jMaeFSEYWvN9bPtxr0XGlIXAsuunLFocAYAfr5/A95eNW1Sd8kcnBC7FPMbJiHu2DoUoC64mTJSDjo799e6TZYHpvedj+fXvUCbQL99jJcUnY9WM9di+eC/UydZbgOvzN79FherlEFA79ztQIx88sVJERZ9CqcCJLWdQ/sM3bB0KEREVcCKiam57gfjJEI5VITlWy/9YcjJE4hIgeQWA5Hz3Z7DEGZCdakPhVDfXZkKOs1JA9kAJkboXkmMdWwdCREQFXF4zSXwX/DMC6pRHreb5z0XUOi2WXT+Nn66fQKIVFyZfcOUIGpT0R9NSFXNtp9ZprROQHXCQFNjz73U09wuwdShEmfgECdELDJlOStYJbP1hd77GWTJ5Fdop+qCH9wBs/Hq7VYsjQPqdqeNafJJnASQmwviLEuVrlDU1rKJNAlKT8l5YjoiI7Jth00kJiMTl+RvnyVLI4VUgIl8CkhfBqsWRDNFvQ2jv5t5GjjG+XyX/6NZLpNg6AiIiKuDaqQybZnvtvC35Gmf9rXMIXDsbNTbMxVeXD1m1OJJhwKHVuBoTnmubBI3xf8f7uxm/3po9kIWMZJ3G1mEQZcECCZGJTmw9Y9JxD+88RjtFH6z/8k8zR2S85IQUbFqwI9c2MeHGX5TQaXT47e4itHuvFbx9veDi7gwfPy9TwywyZK2MclXL2DoMIiIqKtQHTDpMTotKL8Jo55k5IFOkQST+nGsLIccb361IglTyCODSD5BKAHADJMuuIVc46AClZdevISKiIsDA69d/7TlvUvfxaakIXDsbH/6z06TjzUkHgR+u5j4FebLG+MJNXFoKTncfh4GVG8LX2R1uDk4oqeLi5DKA8m7FbB0GURYskBA9x5jFyBNiEo3uPzkxBQODxhh9nMUIYN+qw7k2ObXtb6O7VSiVKFWhJCavGIX14UvxZ/wqfLJugqlRFik7l+6HJo13SxARUc7k8LZGtDb+SQAh0oDo5kYfZ1Gp2yCE0L9fbcpTu0pISj8ovGZCUeoEFH7nAJ+lALggKFI2QPApEiIi0mPZZ6sMbqtN0xndvywE6m3+yujjLGnfvzeQotX/d/r2B1eN7lMBCSWc3fDJy+1xsvtYXOw1CX+0eQ9KLk6OzfcumvRUDpGlsEBCZKKkuBT8MGYZdDrDE4Lu3u9ZMCLTJMXlPp1G+P0oo/ts9Ho9AEDohXv4cvBC9PIdjPdbfWpSfEXNpaPXsGPJfluHQUREBVaYEW01kGM/TC96GEhEFLDiCABADSCX96B7aHyXTo0BAEJ7G3LcZ5AjmgBPewDIpRBjL7Q3gKQVto6CiIgKqD9mGjfbxaz+X0OdYvjF7i7bfzQ2JIuTIZCk1f8e/k2KNfoWi5dKpE89fj8xBjP+2YsmWxag7c4focvtphA78SApFj9cOWbrMIgycZF2onzY+sNuqFycMGzuu4YdIFs2HlP4+pfIdb93SU8olArIOsODb9G7Mab3/hLHNp2GpABEAXzfNiOAJZN+xcObj9F5RDv4VyuDYxtPY9viPQi7/giuHi547c1X0GVkO/j48bFTIiLKQ+omCMkRktdMAw8ogAueK3wAOOWyvxgAJQAj7lJ17gc5ZgKg3v5sAy9G/EdAJH4HoX0Eye1NwKE6oN4Pkbw6vXgiuQLOr0NyfRuS0s/WwRIRUQF3eN1JQAAfrx1vUPsbySasLWZhLkpHeDm56N3vo3KFQlJAZ8TFjcFVGuGDM9uw+e4lyBDMRJ4jAPxy4zRi1El4K6g+6vqUweHwUPx2629cjgmHSumADuWq4t2gBvB351ouZHmSyPV59oIvPj4eXl5eiIuLg6enp63DoUIsNTUVXV0NLHS8YMgXb6PryPZw83TV2+bRnXAMCBptangWISkkDPviHfSZ2E1vmzO7zmFq58+tGJV9cVQ5QqPO+iivJElw83bF14emI6A25wkn0/Dz0Xp4rsmcDFugPQdu/4PkNgiSQv+aX0KOhohsYmJklqIA3EZC4TFObwuR9g9EdH8rxmRvVEh/iud5EgBXSD4rIDnVtUFMVBTw89F6eK7JnIyZevx5vcZ1Rv8pb8C7pP5cJEmThjqb5psamkUoJQlvB9XHZy930NvmRmwkOu3Jfc00Mp1KoYRaznojjAKAo0KJX1q9iSa+vC5CpjH089GiU2zNmTMHDRs2hIeHB3x9fdGjRw/cuHEjS5vU1FQEBwejePHicHd3R69evRAREWHJsIhyNKDyKJOPXfbh7xhcbSzCruufAuK3mRtM7t8SFEoFKtUujy7/1z7Xdg061EXtFtWhUHJGPkt4sTgCAEIIJMYkYUyzqYgIM36KMyL6D3MRKkzk8KmmH5y0CCKqHYRG/xzZImml6f1bhBJQlofkNjj3Zo71AKfW4OzAlpLTlCICQBJE9FuQtXesHRBRkcJchAqTY9tOmXzsxgU78F7QaFw+fl1vm3V3zpncvyUoJQm+Lh4IrpH7FKRVvX3RrXxNSFzLzCJeLI4A6ROwqGUd3g35DZeiH1s/KLIrFv0r4/DhwwgODsapU6ewb98+aDQatG/fHklJSZlt3n//fWzbtg3r16/H4cOH8ejRI/Ts2dOSYRHlKPph/qaciI2Kx5SOs6DVaHPc//BmwfmF7ujsiNeHtMFXh6bDxc0517YKhQIzt32IZt0bcl1TK0tNUmNwtbGIfPDE1qEQFVrMRahwWZ+/w0U8RMxg/Qtwa27nr3+zcgCcu0Eq/gckRe53O0uSBKnYt4BzNzAZsTYN8KQLhPaerQMhKrSYi1BhMr17/hZPT01KxdTOnyM+OiHH/bfiC87ftkpJwuvlqmNj24Eo4eyeZ/u5jbrizcB6UHCRdauSAfTctxzXY1k0Jsux6hRbUVFR8PX1xeHDh9GyZUvExcWhZMmSWL16NXr37g0AuH79OqpXr46TJ0+iSZO8pwDgo6RkLqY+Rvqij9eOR6s+TbNt/6T7Fzi17W+zjGGsgFr+mLQyGEIGtGlaVKhRDm5ebkb3cz7kMqa8PhvatJyLQGQZDioH7EpZY+swqJDh52POmItQQWby9FovkDxnQXLtm73/2E+B1D/MMobRlAGA5xxICmdAqAGHAEgK4+eUltMuANHvAkg1f4yUK4XfTVuHQIUMPx9zxlyECjJzXBeRJAnD5r2LPhO6Ztu34NJhfH/VNotz+7t6Y1aD11Hc2Q0pOg0qevjAR6V/mnR9bsVFoff+FUjUplkgSsrN7b4fQWKBioxQIKbYelFcXPod+j4+PgCAv//+GxqNBm3bts1sU61aNZQvXx4nT560Zmhk50Kv3jVLP0oHJc7tv5jjvp5jO5tlDGMEvhSAVXcWYsnFr1G5XiCq1A9EjaZVTSqOAMDhdScgZK64bm1atRYfdjJ08V0iyg1zESqoZE28mXpSQKSdyHmXax5TWVmCFAAU3wNFyT1QqF6G5FgDklM9k4ojAAD1XgDZp6cky5PDO9k6BKIigbkIFVQ6XfZpjkwhhMA/+y7kuO/toPpmGcMYZVw8sbPjMBzqGoxXSldC9WKl8HKJciYVRwBg/8ObSNYyF7GFxhvy94QTkT4O1hpIlmWMGzcOzZs3R61atQAA4eHhcHJygrd31j+QSpUqhfDw8Bz7UavVUKv/myc3Pt5cf0ySPfu4o/kWIddpc04q6raumT4rhJWe2QqsVxELT8+B0kGZ4/4nj6Kx79fDOLjmKOKfJECj1qJYaW+UC/LDq2+2QNOu9aFyUWU55uCaY9BpWSCxhb93X4RWo4WDo9V+bRMVOcxFqEB7+qGZOhKAyDkXUThVhAwF0icrsALJH5Lvn5AkVY67he4pRPKfQOoWQBcFQAtIxQEHf8C1MyRVO0iKFy5epPwJwDwXcMhYtyHk5OzfEyIyGHMRKsg2Ldhptr60eq6LlHRxh5NCibQc1pywhJJOrtj9+gi4OTrluD9WnYI/713GxnsXEJGciDToUNzJBeXciqFLhRpoX64aPByz5jFb71+GbK0LO5TFU1mN6NQk+DibdtMvkT5Wu9IWHByMy5cv49ix/D1KN2fOHEyfPt1MURGle/JvrFn60Wl1qN60ao77FAoFugxvh+0/7TPLWHkZv2RkluKIVqPF3pWHsfGbbQi7lvNi8gnRiQi78i9ObP0LANC4y8uYtnFS5kX5lEROZ2FLq2ZuwKAZ/W0dBlGhxVyECrb9ZutJcnpJ/063YUDST2YbK1feM7MUR4TQAal/QiQuB3R6FnAVsYAmFIg7BAFAODQCfJZBoXjWj0i0fNykl4j5BFJx3r1JZCrmIlSQ/fZ5PtdCe0ZSSKjZLOfrIgAwvlZrfHHxgFnGystnDTpmKY4IIbDjwTUsu34KF2NyXic2Li0VdxJjcCTiDiaf2Y66xUpj1avvZPYTr1HneBxZx7Cja7GxnQ2eiqYizSpTbI0aNQrbt29HSEgIypUrl7ndz88PaWlpiI3NenE6IiICfn5+OfY1ZcoUxMXFZf578OCBRWMnMoakkPDaW6/o3e9WzDp33CkdlSgb9N//Q2lqDT7uMgffDF+stziSk9Pb/8EbxQdmLjzvF+Br9ljJcJu+3WFQu6S4JBz4/Sg2f7cTp7b/rfepJiJ7wlyE7IcAXHrlst/LSnFIkByCMl8JoYWIHQsR94H+4khOtGeAyJchy88WnldWBBdqtyHNLoOaCTkJImU75MSVEKn7IATnaSdiLkIFXXJMiln6EbJAp2Ft9e73csr5yVJLqO5dKvNrWQh8cGY7xp7crLc4kpMLMY/x0qb5iEtLPz+VPIpzoXYbOh9t2PcuVavBzgfXsOLGGex6cA1qHdfSJf0s+gSJEAKjR4/G5s2bcejQIQQEBGTZX79+fTg6OuLAgQPo1Sv9D7kbN24gLCwMTZtmX+QaAFQqFVQq6/0yJTKGkAXuXQ5DtUaVs+37fsxS/PnDHqvE8XLbOlnWGfl12lr8vS/ntVHykpqoxrgWH+OHU1+g2/91wJJJqyAEHye1hdSEVDy48RCyLFA6wBdOzv/dCZMYm4TdvxzEH3O3IC4q+yP2tVpWw7y9n8LRydGaIRPZHHMRskdCfR6SS+ts2+WE74CkH6wThENdSMr/bqwQSb88Wz/EFBrgSTfAdx8k17cg4qeaJ0YygRay5jYkCYCyHCTJOXOPkBMhkjcDiT8BiPxve+Z/q0MqtTbLMUT2gLkI2aNzBy6iw8DXsm1fcfMMZp6zzqwagR4lUNHDJ/P12tBz2HjPtOsiMoA22xbhr14T8HbQyzgZec88QZJJrsdEQqmQUNbNC64O/10XSdFqsPX+Zfx45Tj+TYnLdlxFV2/82XGY3inXyH5ZtEASHByM1atXY+vWrfDw8MicP9PLywsuLi7w8vLCkCFDMH78ePj4+MDT0xOjR49G06ZN0aRJE0uGRmQxKz75A1/s+STLtrN7zlmtOAIAPUZ1zDL22rlb89XfjTOhSIhNRNf/a4/D607g+pnb+Q2RTDS4+jgAgKunK7qObId3P+uDvSsPY+GYZbmuD3P5yHV0cn4LO1JWw0nFIgnZD+YiZJeSvgNeKJCItAvWK44AgNvbmV/KKReAxC/z1598H3LaI0guPYDUbUDaqXwGSCZ72im96CG5Qrj0geQ+FlAfgIibCiC3J0WuQUTUAXzPcx0TsivMRcgerZmzOVuB5GZclNWKIwDwVlC9zK/vxD/Bx38b9hSkPjHaVFyJDkf7slXRtkwV7H90M78hkok67/0ZAKBSOqBXxTqYULs1Tkfdx4STW5Ei639S5F5yLOpsmo+/u78Pb2fmIvQfSVjwVnBJzyNny5cvx8CBAwEAqampmDBhAtasWQO1Wo0OHTpg0aJFeh8lfVF8fDy8vLwQFxcHT09Pc4VOdqadoo/Z+lK5qrA98TeL9Z8XzxIeWPtwCRwcHXBmzzlMfd08C9AX8/PCukdLEREWhfcqBUOW+RSJrSkUEspWLo0HNx4ZfpAE7NOZZ25ZKtj4+ZiOuQgVFnJ4FTP25gCF31UL9p8XF0ilTkGSXCCnXgZie5qpX2co/C5ClmOAyFcAaMzUL5lOASjLAjrjpvdR+PGikj3g52M65iJUWJjzuoUkSdirW5dlW5W1s2GtyZ8dJAVOdx8Hb5UL7sc/xWu7FpulXwWAW/2mIkmbhsZbFiBFx1zE1pSSBF9nDzxOyT6TRm5C+/GJZHtg6OejxafYyouzszMWLlyIhQsXWjIUIr3MXSPUqLN+QEY+iDJr/3l5a0pPODg6YMsPO7FwzHKz9RsTHocLR64iNiKOxZECQpaFccURABDAg1uP4F+5jGWCIipgmIuQfcp6+UHWGvcHY765DUkvjiRvB+LHm7HjVMjJ+yApXSBYHCkgZKOLIwAgJ5+EwjXnqYOIihrmImSPXvy51+p0ViuOSADeCaoPb5ULjj0OxYAjf5itbxnAutBzqOLty+JIAaETwujiCACsvvk33qpS3wIRUWFklUXaiQqyiDDzFjAcVVnrjoOqjTVr/zmRFOl3JfWZ0BU9x3XGhaNXzVocyTC102ykJJpn4TayneF1J9g6BCIieo6sM/cC1sqsL590MXP/OXl2h7RLP0juwZBTb5q5OPJM/FgIOfuc0lTIxA+wdQRERGRBGdcoMry1f5XFx8y4wNm1fE18+FIbhCfFmbU4kuGjv3YiKiXR7P2SdX1ybretQ6ACxKJPkBAVBpeOXc27kRGqN806hUVaimXvKihXpTSa92iEDoNehX/VstiycBcWjv7FImOpk9MQ/TjGIn2T9WhTtYiPToCnj4etQyEiIgCQn5i3P4fKL2wIN2//L1KUA5zbQ3LpCcmxCuSkzUDCBxYaTAtoQpFekOETrYWZ0EVAUpaydRhERARApzPv8x2lypfM8vrv2Idm7T/beC4eeL1cNbxRsTZq+ZTGngfX8b8TGy0ylgDwz9N/4SApoBX61wGlgu9+QjQqePjYOgwqAPgECdm9+zcem7W/MQuHZn795OFTs/b9oha9m2DZ1QUY+sU78K9aFn/M3Wyx4kiGNXM2I6BOBSgd+OujMOtbZhiun71t6zCIiAgAtGZ+OtNjZuaXQrbw9FqOzSCV3AuF54fPiiNrLVgceSb5J8ChLrI9KUOFiohqAVl9xtZhEBERAK1W/8LWphj747DMr1O1lr1ptLa3H0I6/w+fvNwetXxKY0fYVYsVRzIsu34aDUr6Q6lnjSEqHF7b+SMOPw61dRhUAPAKJ9m9k1tPmq2vln2bwr9K2czXH/f8wmx95+STteOhUKT/b5ySmIJlU1ZbdDwASE1S4+7F+1C5qKBQ8ldIYaVL02F04yn4dfq6vBsTEZFlJZnx89uhGRSqOpkvRfR88/WdA8nnF0hS+kPpspwGJHxi0fHSaQDteUByBf+cKeRi3oEcNzPvdkREZFFndp43W19VGlRC/fZ1M1+vDTVf3zn59dW3oVJm5CIyxp/aYtHxAEAHgVOR9+HuqIICLJIUZoOP/IHxJy3/M0MFG/+iILsXdtUMT5BIQOfh7fDRb1nXGwk9ey//feuhcFBAena3QkpSKvr7D7fYWDlJTkjBq2++Ao9ibgAAzxIe6P9BD7z2VgurxkH5s2r6erRT9MGRzadtHQoRkf3SXjRPP87dIBVf8kLfa83Ttx6SlP7nhBBqILKVRcfKRiQAzp0B6dnUCJIn4DoQcH7TunFQ/qSsghxeBXKCZe/2JSIi/e5fCTNLP817NMRXh2ZkXqsAgBnn95qlb33cHJwAAGk6Hdru+BFaYb0pOOPSUvG6f3WUdHYHALg7OOHdoPoYXq2J1WKg/NsadgWBa2dj+bVTtg6FbIRrkBDlY6rNN8Z0QlC9ADTpUh+exa27noPQCaSlpuHe5QcIbvyh1afhVjooIEnApqcrIMty5pMsG7/ZjpA1xyCsmJRQ/s3s9SUAYMWtb1E2sIyNoyEisjdJph/q3AeS08uAqhUkZQnzhWQgISdA6KKAp52Rr6TKJEpAJEFR6hSEkP8r1iRvgEhdY+VYKN+SpkBOmgIU2wiFqratoyEisiuuxVxNPrZ1/+Z4uU1tNOz4EkqULW7GqAwTrU6GVpbRZuciqGXr5iISgMiUBJzqPhayEFA8KwztfnDdqnGQecy6eACzLh7AyhZv4pUylWwdDlkRnyAhyoegegFoP6C11YsjACCEwN3LYRjbfKpN1ijVaWVcOHQFADKLIwDQ5p0WWe4WocJlYOWxiI9OsHUYRER2JtL0Qx0qQXLtZZPiCAAIzTXgaQ9YvziC9DHTzgL470kWAIBzRwBONoiHzCKmF+S0B7aOgojIrjx9bPr6qaUqlMTrQ9rYpDgCAJdjHqPzniVWL44A/y3YLp4rjgDAq2WC4O6gsno8ZB4Djq7BlSfmXa+YCjYWSIgK8XNU6+f/Ca3GFhck0uVUCHl4K5xPjxRyvUoOtnUIRER2pkI+jpXNFoVJkjYDSLVtDC8Q2gcAzLvYLFlZdBtbR0BEZFcq1Chv8rE6re2uSQDAkUehiNOobRhB9usi4SkJUOssuzg9WVa3A7/YOgSyokJ8aZjIPGbv/AhT239u0rFNutQ3czSGc3ZX4fB68y0wb4o6rWpkeZ2SmIJPun3BAklhJ4DN3+/AG6M756ubu9fvY3iNiTnu6zCsBSb+NCZf/RMRFRmei4H45qYdq2pv3liM4gikPmikaAAAIABJREFU2XjdCMcGWV4KkQbEDofNC0eUb3LsPCi8J+evj+RwIL6lnr31ofDjVGxERADQtn9LzH9noUnHtuxtu/U2lJKEX0P/ttn4AFCveNksN49qZRmDD/8BjWAuUtiNO74JC5r3zFcfiWo16m75Msd9pRVuONZnXL76J/PgEyRk9xq1rWfSca6eLjaZWitDaqIt75BId2bnOfx767/HDucPWoiE6EQbRkTmsmjsCnzc+XPc+ueOSQWv8wcv6C2OAMCen4/is37z8hMiEVGRoXAtaeKRKigc8/P0SX4VgKc00s5CaG5kvhRxswA5woYBkdmkLoX89F3IaedNykXk5NBciiMA8DfkcFsWGImICo7np802htJBgeqNq5g5GiMUgJszL0U/xvmnDzNff3P5MO4lRtswIjKXbf9eQ899y3E2MgyyCT9rT5MT9BZHAOCxnISX1s7OT4hkJiyQEAFo1quh0cd0HtHOApEULolxSZjeaz6EEAi/F4mjG0/bOiQyo9O7zuF/DT5AR6d+GP/aZ0hJSjH42EltZ+XZ5sT6s/kJj4ioaHE0YXpD567mj8Motr8oAaRAxIyEEDoI3VMgdZ2tAyJz0pwGovtCRFSHHNkbsjbe8GPjXzeg0T1TIyMiKnKCfxho9DFNujbIu5EF2XZyr3QaWYdhR9dBrdMiUaPGiptnbB0SmdGF6EfoH7IKldd9jq67fkZ0apLBxzba9l2ebbgCbMHAAgkRgE/XTECZoFIGt3dwckCfCd3ybOdW3CU/Yenl7FYwFvuStTLuXX6Ay8eu4+yuc7YOhyxE1glcOnQV3Tzew5Ca7+d5F+fRbYYnhOu+25zf8IiIigTJZzIg1THiCAUk9/8Z0K6aqSHloZiF+jWWDpAfAuojEOoT4NRaRZUMyBeBJw0gh7eEyGPaEll90/Cew9/Mb3BEREVC9//rhIad6hp+gAQMmN4vz2btfQPzEZV+JRydLdKvsWQIRKuTsevBNZyNeoBUXQF4wpYs4mp8JBpuXYAGG7+EVpd7ee5psuGlj5fWzslvaJRPLJAQAVA6KLHsygK8N70vXD31FzUUSgWUDkp8sm48ivl65dlvix5NzRlmptSk/2fvvsOjqNYADv9mdje9h5LQe0ekiKioWBAEkaKIlWtXbNgVC/aGFRTLVfHaRUQpSlVRFASVLkjvJQnpPVtm7h+BQMgm23c2yfc+z33Mzpw557tLsnN2vlOMX17rKNWk8uuMP/jfE9ONDkUEwd5/9zMy+doay3xw36du1/f+3V/4GJEQQtQNiqKiNJqOEvsgKDX1MUyAihL/Moq5meuKo873V4gnCKXxbmb0sh+hQJZurB/S0NNPqnnARt5LHtRn7Nr1QggRKhRF4bm5j3L75OtJaHxCX+S4fchVkwoKjH/7Zlp3c725e/9m7Wou4OUyWWUhtMeHWVFZemgHz6xeZHQoIghy7GV0/ubFGpfdmrbF/YGjBTLAx3CySbsQR5gtZq55fDRXPDyStN2HUVWFnRv2MvftBWz5eweWMAunX9yHEXcNcasTAHDO5Wew4MOfAxy5sXRdZ94HP2IrtRkdigiSotxixvV+gGe/f4Tk1KojiFVVcXJVNSRNL4QQFRTFBNE3QtR14Chfy1q374biz8C2GjBB+ACU6LEolq7uVRp5IRS/FYBoQ+kDXIeSuUCp0YGIoLGiZwyEBp+gmJo4OR9Kv59CCFF7KIrCiDsv5OLbB5G++zCappG+5zBz3l7I+l82gQK9Bp7EqPFD6dLPvb1HBjfvzMS/FhC+uZCyrrHlCZGjm5of/7OHzHh3XSDous7ig1sptstzkfpCA06d+SozBl1Pq9ikKufNnjwXEYZTdG92vAsh+fn5xMfHk5eXR1xcnNHhCFGJw+FgsOVyv9ebmJpAzqFcv9frLdWkojkk413fRMVG8ubKF2jRqWml42t/3cAD5zztVh1fpL9Nw4bebk4saiL3x+CR91qEMl3X0dM7+r9ipS3oO/xfr9dUZHmt+igMJflrFEuXSkc1617Idnf21LuoKef6PzQh98cgkvdahLqe144n6dODpD3altIuMc6TIh4mS3olNWF19kE/RukbhdDYnU0ElwmFL869hj4Nm1c6nl9WRs8aNmg/3uWpnXnurFGBCK/ec/f+KDNIRAUtbRMw4oSjp6KmuL9czlG6fS9omaA2RDE3d32Bj3au30Pargxik2KIaxDLVy9+x8blWzCbTZxzZX8uvXcYkdHBX5/SYQvMlmGNmieHRIJENSnoOpIcqaeKC0p4ZMhzfLpjKspxHdmTz+7udh2SHBFCHG/37t3c1OaBSseadGrEx5umelxXxt7DHN6fTXzDOJq1T/VXiNXa8+9+Dmw9RHR8FElNEpjxylzW/bIRRVU489J+jHlgODHx0QGPo6pA3aNDZYS+6ch/Q2GbVhF8VvTs66DR8vIZWEeoYS3c/s2X5IgQ4nglJSVcHD220rHYRrF8mzbN47oyD2SRvieT2KQYmndsUuk7UyDs33aIvf/uJyI6gpTWDZn5+vesWrQe0Ok3rA9XTBhFfHJsQGNwRtd14hdkYm8cRmnXGtr38P3JKCn0MTL/MCkKCgr2EFrySwSPA53rl37FXyPuIdx07DF7XLj7ewdLcsR4MoNEAKCluZga2Wgzqur6i7CW/w0UP+L8ZMxXKNE9/dop+P27lUy57X1y0vNclj1tWB+unngpdpuDhIZxpLZpHPAOyj/L/uWeMycGtA0jNWmXwsHtaUaHIQz2+m/P0O2MypsA7/53Lzd1va/G6+YUfUJkZPV7/gjfyP0xeOS99o+B6ugazy+wfYXJZKqxDMDvc//iqeHO96J4YfGj9DrnJLf6NO76e+EaXr3xXTIPZLss2/Pcbtz40tXYrXbikmNp2j414H0Rzb4HMgcGtA1Dqanlg3KQJS3qtYT3UCPOqXRIKzsMOWe4uHAJakpTF2WEt+T+GDzyXvvH4IgxOKzVP+SeV/YlFovrccbrft/I/Wc96fTcU7Mf5NQhvdzq07hrw++beWnsFNJ3H3ZZtkPfNox/6yZsNgexiTE065Dq136RM0X5RYxIuJacSxqTMyoF/Lj0UCjM2kgOj8KmaeTbZKnP+uzVU4czolW3SscKrWX0+K7mWSRTTx7G4I4nBTK0ek1mkAi3aWlXui6U0QlSttZcz+FnwfFJ9QUKL0cvBJ0EiHsZVAVFjQFzK1ASAMWjhwRTbn+fue+4vwHWH3P/5o+5f1c61uGUtpx2UW/yswpRTSq9zj+JPoN6+K2DUFwQuBtkfIM48jLzA1a/K41aNeS9ta9wVatx5GeG0katItj+Xri2SoKkVecWzMj6kNHJNzi9ZrE2IxihCSFqiS8nu/5MGGy53OVnx4zXZ/Pf+z6r9vyEgc8BEBkXycOf3klYuIWI6AiatkshvmEciuJZX2Tao1/w5QvfuV1+zc//cPspDwFgsmj07F/EdY/F0a7P2aCX39OVsL4Qfk6l0fA+0Uv8U49TCYCRM1oTUBr8gH54OOj7DIxDGK5sCZyQIFHDG6Ilr4Wsk51eorr4biOEqF+2bNlSY3IEYEj4FS77Ij/PWM4LY16v9vwTRwZxhEeF8cBHtxMVF0lEdASpbRqTlJLgcV9k+qTZfPBw9X2fE239cye3951Q6VjzTk04Z0x/CvOKQIcup3fkjBGnYHYjGeQOu7V8lqcj1uz3bEa02UKhgft+hKsmfhwyjrG/fM6GHBk8Wp/9dGBLlQRJTFg4my95iE4zX3J6zT8X3yuDRkOEJEgE8LfrIoBm3Yoa5nymia7rNSdHKsmF/JvKr6t0PAw9YghK9E0olvY11jBr6nyPkiPV2frXDrb+tQMUMJlNzHz9e5p1bMJz30+gSdsUt+vZv+0Q8/67mG2rdxEWaeG0Yadw3lX9adezlc8xVsfI5AjAmAeGo2saBTmSHKnvbGV2p8cTEuMkESKEcMu0e752q9yan9fT89zqR1jVlBw5Xkl+ScUDiuOZw8z0H9WXy+4fTvtebWqs46fPf/MoOXJM+UMPh83E30vi+HuJTv+h3/Hoe/tQVRN68f/A1BQS30cxt3O7Vt2+H71kOtjWAWEo4WdB5EgUc8sAjqw0eLnPyMtAsYDuesSsqON05w/HVEuUy0FeQggBcEfnx9wqt/CTnxk0tvql+WpKjhyvrNjKs07Kmswm+g3rzWUPDHe5CfrKeas9So5UZ9/mg3zyVHlfTDWrfDv5B5JSE3lmzkN06N3W7XoO789i3vs/snH5FkwmlV4DezDo2gHEJEZT0iYSU5YVf++rbmRyBOD8Ju2JNFs4UGj8EujCWLZqllizmM3sGPNokKMRnpIltoTr5bUqtEVNme9jHa6YABNK4gco4f0AcNgdLJ/zN5uWb0FVFQryCpn//s9+as9JBGaVpNREPtz4OpExrjO5s96az9Tx01DV8o3KFUVBRyepcQKTfnqCO/s9QklBYEZvKqqCrhnzJzwzcxrXdbyL/KzQWPdTGGfy8udcdt5F8Mn9MXjkvfadq+W1jgqPsfB9/hdOzw1NuBxrvu/7UKgmFUVReGLm/Zw2rA8ADoeDvxesZd0vG9F1sFutzHproc9tHaPTrnshUxfuPPLaBGo8SoP5KGqi66uLv0XPf4Typw4OKp4+KPEoSR+hZ90CZPgx3uOZAeeJ8oBLXgnZF4Oebkz7InQkvI0a4e6m7CJY5P4YPPJe+87dvghUPxv+lj73sXP1Xp9jUU0quq7z8Kd3ce4V/QHQNI01P21g9eL1OBwaigLfvPa9z23VFENkTAQf/PMaDZomuyz/28wVPH/lG2iaXrFHqaIqRERH8PwPE3jx1c848MtO9k7tCib/ZkkiVTMlmjF9kd8uuoOrl3zGniJJkNR3z/S+kCvb9TI6DHECWWJLBIDz6YJa6SY/tuEAHOg5N6M3WsnO9Wk8fvFLZO7PQjWraPbAb3rlsGsc3p/FT5//zkW31Lxm96rF65h6V/lmbUc7AUdzjrmH83n4gmd49oeHue+sJwIS693v3MTrt/w3IHXXpEXnptx79kRJjggSGsdLckQIETRlhc5HCR4+mOWX5Agcu58/fekrfHXgPfIyC3l82Asc3JGOalIrzvuXwvYNMcyalsSI67MBB2g5UPwNxNxU45W6dS16/gQqz8s98rOeX76BdcKHkHtJAOIG4h6D/CcDU3dNlMaQf6skRwQoMZIcEUIYrjC/yC/JETjWF3npmil0Oa38u9ZjF73Ank37MZlNOOz+6fO4iqGksJQ5by/k+udqXpZ914Y9PHfF6zgcWqXuiK7plBaV8siQ53nll6cYEz+ZxBmHyLm8Cei6x5uyV+fek87hubWL/VKXJ+LMYUxcNV+SI4Jw1cTlbZwv6Slqh8DuxCTqmGqWnModEYC2SrEfOpOHzn+E7EM5AEFJjhyloPDr18tdlvv65dmoJud/RppDI/NANpl7s4hMiPB3iAAoqkq7Xq0DUndNklIT2bNxf9DbFSFGgWfnPGx0FEKIeiShsfNRP1c2u9XvbdltDq5ucwd39H2YtCObngYmOXKUwjuPNSM/5+jDAh299AeXV+lF06i+S6+BnoeibaDafpyvHICpd2Dqrom5FdjWBL9dEXoSphodgRCiPqnmljsy4Vq/N6VpOjd0uZtxvR5g35aDAEFJjlS079BY8tUyl+W+e/PISiNOFrfQNZ3S4jJWL1pHt6hGFJyTRNSfuWDz30oYmqZxTmP3lwLzl04JjVlyaEfQ2xWh57XTRvhtL2NhDPnXE+5LfKbKIc1WFLDmzKZ8hly1H82hkZxaht9386qBrusUu1gWy+FwsOanDTU+LFFNKn8tXBuwTZdeu+ldtq/eFZC6a7L253+C3qYILQ2bJ/P+ulfpeIr76+MLIYSvbp98fZVjDkfgHhSUFpZSUlga4MTI8RQmjDnuC77uxkzNsl8pz1JUTy9bCqYo30KrTtGT4FgVmLprYlsZ/DZFaFGSIekb1PDTjI5ECFGP3Prqf6ocC+TK9dZSG4W5xUHsi1RWUljqssyKuX/jqGFAq67prPhhFYlrizHvLKa4bwKE+e9x5Avrf2JJevATFX9m7gt6myK0xFsi+PKcqxncrJPRoQgfSYJEoDTe4lY5NbxP1YNZff0czTG6Dpfcksmzn2zFblXx+25eNVAUhdbdmtdYRnNouOoH6bqO3eYI6igPIYLhyW/up1W3FkaHIYSoI6pby/tEAy47o8qxy1vc7O9wDLX9nyjKcz4KmN1ZwtBVH0M/soG19EVEHRP3PGrYSUZHIYSoI9zti4y6a2iVY3f2q7uz6lt1rfm5CFBjcuQou9WO5nDQZMpeEqYfxOXDFCFqgQe6D6Bvo5ZGhyH8QBIkAkVRgLk1F2pYdcaAVrYfcL4WuD8oCsQmOkhuonPH8wd49L3dTJ63hbcXb+HOF/ZjMgduBIWu6wy95YIay1jCLLTq1vzI+1ddRdCxT1u6ndEJk1n+3ETdcfupE4wOQQhRxyxyfF3j+dkFn1Y5lns4j9xD+YEKySAKmYcsgI4SVfOa3wBYulNzl14Fy0lg6Q2Y/BOiEKEg7xajIxBC1DGu+iIzs6ZV+f5flF/Mlr92BjIsQw0bN8hlmS6ndajxeYdqVulyWke6nt4J1aySNCsD82bZz1TUfo+tXmB0CMJP5ImtAEBN6YiashV457ijkZA8BzVlK6oprOpFORcGJbZWnUo586I8zhqWR6eTS2nbtZR+g3Jx2AM3o6RD77Z0PrW9y3Kjxg+tdjqtooAlwsIF1w5gxJ0XujWqQgghhKivFEVhsTaD5357oOKYGq4yZcVzLNZmEBVddT+vW066L5ghBo21TAFTawirOmPmREr0f4Ca+hgKStQYlOirkVkkQgghRPWO9kW+zf7o2EETvPLzEyzWZhCXGFvlmnv6PxbECIOrQbMkzrzkVJflXD3v0B06w8ZdwEW3DkTXyp+fNH5rj8wiEXVCIJfYE8EjCRJRiZpyXnlCJGUraso6VIvzdfQ0616gLODxKAqoavl/j7fmt1gCueTWiPHuJX8GXXcO5111JgCqeiwek1lFNZl47Kt7iEuK5eRzujH2ycsAUNTgLRUmRCBlpWUbHYIQog7qe0ZfFmszWKzNYGHJdDr3db7MVH5OIdnpeUGOLhh0omLsbPznmppnqR4VPggirzry4viuvQlQUeJfRjGloFi6ocQ+ctw5IWo/zbrN6BCEEHVQbEJMRV9ksW0GPQZ0c1qurNTKrn/q7j4Upw8/xa2Np3sP7MEVE0YC5fuwHmUyq6DA+HduonnHpjTv2JR73rsFFIjK14K5zawQAbN4v3vbFojQpui1PNWVn59PfHw8eXl5xMXFGR1OvaBpDsjobGgMP36TwMt3BW6dvybtU/h4y5tuldU0jV+mL+e7KfPYsXYXlnALZ446lUvuuYjW3SvHuPrH9Xw7+QdW/rA6EGELEXQXjbuAu9660b2HeCKo5P4YPPJeB5+u6wyyjKkYhVjXNGpWRpm1Ad+kTXOrvK7rULYIvfBjsK8HzBBxHkr0tSiW7pXLWv9CL/oYyhYFIHIhDGAZipL0mvRFQpDcH4NH3mtjDIm6Alup3egwAiYsKowfCj93u/zKeauZ+fpc/lm2BdWkcMqgnlx67zC6nt6xUrnNf25j5hvfMz1mH0XnJfs7bCGCbkDjNrx/9uWo0hcJOe7eHyVBIjymHb4MHGsNjSEr3cyVPbsQyFkkMw9PIy656hTaE+3eso+bOt9b5XiDFkmcf8VZFGQXktKmMQPHnk1yaiIA21bv5LY+D/k9ZiGM8m3u/4iNizY6DHEcuT8Gj7zXwffkJS+z7Ls/jQ4jgHRA4bNdb9O4ZUOXpTVrBmT3d3ImAaKvAC0bxZQKkSNQTE2OXLMdsof4N2whjJS0DDXM9d+LCB65PwaPvNfB99b4D5n9Zt3ff+C/61+ldbcWLssV5hcxMuHaKscjYiMYfc8wsg/lkJSayMCxZ5PapjEAh3al03/FB7K2jagzFg26kbYJjY0OQxxHEiQiIDStCDJ6Gh0GACM7dqW4wByw+t9c+TydTql+HxK7zc74AY+y9Y+aN2QzWUzoDg0Uheufv5Lc9Dy+eW2uv8MVwnCPzLyLc0ae6dW1DoeDgzvSWLdkI5rdQbvebeh8agcZDeoDuT8Gj7zXwWW32bkw/AqjwwiKJ769n/4jql/7W9cd6OnjAVezQUyUJ110iL4NUKDoLf8FKkTIuBc15VavrtR1Dd2+H2wrQCsDSyeUsD7SF/GB3B+DR97r4NI0jUHmMUaHERS3vXEtI+8aWu15XdeZfNsH/PBezX0R1ayCXv7ejbprKA2bJfPfhz5FUxV2vdcZIs1V11YXohYa2bADr5w72qtrdV1nf1Euf2bso8heRvv4hpzaqKXMTPGBJEhEQGjZt4L1Z6PDoLRY5aYBHcjYH0agZpG06dmc91a95vSctdTK6JQbKM4vDUjbQtRWcwo/JTKq6kbK1dE0jZlv/MBHj33hcnq6alaxRJhRFIXY+Cguvmsow2+9gMiYSF/DrpPk/hg88l4H1zv3fMS3k+cZHUZQxCZG8W3Wx07P6bodPX0AkBHUmIQIeYm/oYa7P3pT13Uo+QI9fxJQ4qK0CoQd+W8MRIxBifsPiiqf/c7I/TF45L0OrllvzWfqXe4tg1nrKbDYMcPpKU3TuLHbPezbfNDnZsoamjnwfEeIlkSJqP1mnXst3Rs2dbu8ruvM3LWeZ9csosBurbGsCQULCiZFJcJs4ZJW3bm56xkkhkf5GnadJAkSERBaWkdCYSeteZ8nMfmBZgRyiS2AxZrzjsB1Xcez/1/fOwFC1EXV/d2cSNd1Xhr7Jj99/ptvDaowr/gLLGEW3+qpY+T+GDzyXgfX4PAxOGya0WEETXWfqVrGGNDWBDkaIWoHNWWr22W1vGeg5FOf21Qar0dR3B8kUh/I/TF45L0OrqExV2EtrvkhZl1SXV/kiVGTWD7rL7+2VXhqPBl3tSp/1COJElGL7RjzqNtlX9vwC1M3LfO5zbWj7ifWEu5zPXWJu/dHWelPuE0v/opQSI4A/DIrweW9UlF8j7WstGqnZ83PGwKaHGnYXDYpE/XDnLcX+Z4cAdBgSMSVaFr9eWAqRH31y/Rl9So5ApCdllPlmGbdFMDkiAqK+yPehKjNtOIFfkmOAOjpJ6HrdXezZiFEuZXzVter5AjAtrU7qhw7uDPN78kRgJiVebR4fDtt8iThLOqHP9J3+yU5AnDyt69Q5pC+iDckQSLcomlW9PznjQ6jQniEhq4HfjTBF89/W+XYg+c/HbD2VJPKyLuGMuq+6tf4FKIu2LRiC2/d+YFf67yu611+rU8IEVo0TWPybe8bHUbQvXHrf6sezB4RwBZViBoOYU8EsA0hjKdZd0K+f/sOevopfq1PCBFadF3n9VveMzqMoHvh6jerHPtPuzsD1l7EvlJGbEzindMuCVgbQgSaw40BnBlFeVz9y+d+bbfLNy/5tb76QhIkwj35zwOhs9/Gw2/vJaV5WbXnFUXHH4vHffPanIqfHQ4HA1XvNlpyl+bQaNezFeNevpbhdwwOaFtCGGXpzBWMP/0xv9d7cEs6v37tn5EXQojQ8+nTMyjMKTI6jKD7Y87fFT/ruo6W1jnALdpRLF1Qk66CqHsC3JYQxtDKVkB2IPraRWiFnwWgXiFEKJj7ziKyDmQbHUbQ7dt0oOJnXdcZ2fg/AW3PbnPQrldrLmjRiWd7DgpoW0IEisPFQ8l/sg9x2vdvBaTt19ctCUi9dZkkSIRLmmaD0i+MDqOSqGiNq+5Nr/a8v2aXWIttFT8PS7jaL3VWRzWpNGmXwsnndAPgjik38MHG12nUSpbcErVL+p7D1Z7bu2U/z4x+NWBtP3v5GwGrWwhhHF3X+dLJrM76pnxTdkcAW1BBbQjh55a/ihsHDX4EWgewTSH8T7fvqfacVpYBOWMD13jh09TybT6FENV474FPjA7BcHf2m0Dh4eKA1a+oCtHxUZx92ekAXNGhD8uG3UmnuIYBa1OIQNhbVHWZ3KMKykoZvnhawNp+a/NybFogvzPUPZIgEa5lDDA6gioUFc67JIfwSAcn7otybO8R/y3BdXOve7EV+Wcdv4bNklBNVf/0NIfGwe1pPHXZyxXHWnZuxuc73/VLu0IEyzVtb2fGK3OqHB93ygPc0Dnwo5G/nPRdwNsQQgTXjd3uwWGvX3uPnEhLuwldP+SfytRmOP8aoIF2GD39+mNFzS1QUxYCSf5pW4gg0DMHohVMrpKo0DKuhZz+gW8/J3BL8gohjHHPgIlYS+rX3iMnmnzXe2z5q+p+JN5o0i4FRa36zEbXdIryirnnvGMrDqRExfHDhTfTM6axX9oWIhgGzX+P59YsrtIXGf/7TE6eFbhBo0fdunRGwNuoSyRBImqk5T4BVD8a3EgmM9z+3AEapB6b5RGXaGfQlVl+a8NiMTO66fXsWrvPb3WePqIvVz4yisTG8U7PL5v5FwPV0RXLee3fFrgN4YUIBF3T+e+Dn/LrjD8AOLQznYHqaLav2h2U9qc9/AWlxdUvwSeEqF0+eWI6e/894LpgXaXCgnfHUlr8K34bCBZ2CkrMeFCre9CwAi2tA1paBwA0RyZQ/5YUEbVc0VQoKX84oDvSyn+fteXBadv6ObpWEJy2hBABN/ut+fyz9F+jwzDUI8Of5fu3fvRbfW1OasFNL15N41bOZ4ZsX7m70nORIpuVNYXVryIiRCiatvVPPtyyEoCs0iLaT3+O7w9sDkrbv6TvIKMoPyht1QWKXsvn/+bn5xMfH09eXh5xcXFGh1On6FohekYvo8NwyeGAtD1hOBwKTVqVUZBr5oqTuwRlE3dv9Dq/Oy8tmgjg1p4mnc/oyL/LtgQ6LCH8SlEUWnVrzlOzHmRs2zuC3r5qVlho/Tro7YYSuT8Gj7zXgWMtszEPIIEQAAAgAElEQVQ08kqjwzCUyWIlNh6sZeXjmhIaOLhgTDajbjpMeKSX3XhzV9QG5bPtjiZBamQZCrYfvGtLCMMoYGoCiV9C5lmGRKCmbDWk3VAh98fgkfc6cBwOB4MtlxsdRp2T2qYxn2wv33/Bneci562+hfePPGgWojZJDI9k/qCb6TdnsiHt7xjzqCHthgp3748yg0RUqzYkRwBMJmjaxkqL9mWYLZDY0E6/C/JACc3cX3hUOOBeJwBg97rq11B25uaXr/E4JiH8Tdd1dm3Yy+19Hzakfc2uk3lQRjsLUduNaXaj0SEYzmGzkJsZRnGBmeICMwd3hfHxpMaUlfrQjVciATeTIwC2dZ7VH/ekZ+WFCAgdHAcg8yrDItBs9TtBIkRdMK7X/UaHUCeFR4UB7j8XWZvl2coaL/cd5nFMQgRCTlkJ1//6lWHt/3Zou2Ft1yaSIBFOaWm1O8N408RDxMZX3Z8kFJw+vK9H5UsKSz0qv2zWnx6VFyKQCrIKDWv7hatkw3YharPZ78ynMCtwm4DWHifOiFVQVYXoWO/X21IiLvDwiv2eFS/9BX/uBSeEb/y3VK7Hsm4xrm0hhM/+/nktuzZ4eA8Ubjnzkn4eld89cK5H5X9P3yU9EREyNuUZtzzc7cu+Nazt2kQSJKIatXszn6atrUz+YRttupQQSkmSiJgIBow5PWD1j500mo2yHJcIEWGRYYa2v/lP/2wgKIQwxlu3TzM6hJDlsMOCL73dND0MIkf5NZ7KzgXrr4RS/0vUZxaD25e9BIWozSac/5zRIdRJJrPK0JsHenRNlAdlk1FZfGCL9ERESFANTtUVOWyuCwlJkIiqtLSJRofgF01bW+l9diEmc+jcFp+YeT8RUeEUFwZmROxFYwcFpF4hqqOozm/2qkml86ntgxxNZSazjBkSoraa/5H/NgGtmxS+mtIIh92LS+MnoahxaH7b8b0ypfEUJDkigqu6r7QmCOsd1EiEEHXHv6tkibxAufOtG0lOTfToGhPuz039c8wErI7A9HOEcMakOP/tNCkKfRo2D3I0whuSIBFOGLc2nr9FxTlCZrP2jn3b0WdgDwBeuGqKR9dO2+x6qaDF2gxiEqMJjzF21L6oPxq2aIDJbMJkrnwrUVSFdie3Yugtno0K8rfThp1iaPtCCO+9dsN7RocQ8jIOhKHroHuSi1BboUYOKf85/3XPGmzwq+syjTZTPmLf29ktQnhIaQCEUf7o7HgqmFpD1HUGBHUcpYex7QshvHbXKbV72fFQlZiSUDF75Ofpv3t07Z/D73ZZZtvoCei6TpPIWK/iE8JTseYwIkyWKkkSk6KQGhXPHV3OMCiycqnhMYa2X1tIgkTUWboO/YfkoTlCI0Fy+5RjX9BWzF3l9nWDbzqH5h2astA+nWufvazK+W9zP2KxNoP1v29kSPgVlBVaa6zPEm5m0k9PuB+4ENU4vDeT2964jrMuPQ2TpfzBRHLTJK59+nJe/fVpThvWx9D4bpt8vaHtCyFEoK1bVv6F52ii5GiypNqkScxxDxZKP/GgpS6o5lSUxlsg4rGqpyN+Rk3ZCmXb0NM7Atku6lMhcboH7QtRDT0TYu+DiOGUJ0oANRmix6Ekf40S3t/Q8Eh62dj2hRAixIy+79jm6e8/+Jnb11miVJIiotkx5lEm9Rla5fxXvUexY8yjHCjKo93Xz7O3OM9lnTPP+4/b7QtRnQK7lXGdT+eyNicTYTIDkBAWyc2dTmPWwOs4rXFrQ+N75bThhrZfW5iNDkB4Ttc1dF1DVeWfz5Xv3m+AqmpomvG5wNbdWnp13fipNwOgqipXPTKaqx4ZXaXMygWreGzIi27V16BpMmbLiaPshPCcyWzi4PY0Hvnibh7WNOw2B2Hhldf6HnbbBcx9e5Eh8cUny6ghIQJF0zQ0TcdslvuJUdr3KKbnWYWcOKNf16ly7Cgl/PjEdan7jSV/UH69oqAkjAXGVimiFW2EgpHu1ac2qD5IITxiBvtW1IQX0fUXABuKUnk2tR51BxS/ZUh0qsW7/r8QwjVN09AcGmaLPBepTU4demzpw8x9WW5f9/KPT1X8fEnbk7mk7clVyuzJy+bcBe+4VV9iWCSKUr47hCwMKnyhorApN503Tx/FM70vxKo5CFNNKMf1dZ/oNYinVi80JL6+jaQv4g7jnxoLt+i6jpZ2OlpaB/T0TpDRBS2tQ/n/SpYaHV5IUhTIzzGhG7whEkBscgwRUeFeXbt68YYaz69fvtHt5AjAoV3pPH3pq8QkRnsVjxAVFLDbyhfAV1W1SnIE4M43bwx2VACcenEvQ9oVoq4b2+l2BqqjGWQew4VhlzNQHc1AdTRLZ/5hdGj1jM5dLxxAddKTVxTQNJzsTxIOakPvmrMuqfG0Vrzd/eQIgJYBOTeA0ti7eISooINe/suuKEqV5AiAEnsnxowL7GhAm0LUfbf3fehYXyT8ioq+yMKPfjY6NOGCYlJo2i7Fq2vXuHgucrik0O3kCECOtYSrlnxG69hkr+IR4igNHduRvf0URSHcZK6UHAEY274PcWrwl8NvEBaFKoOS3CIJklpA0+xHlivIdF4g70a0tJPRCmeh2zag65rXbekeLWQd+q6fkEZ8sp3L7kjn+S928PyXO7hifDqJDW1BjWPIDedV/FyQW+jRtUu/cf7QafOf25gw5Dnu6/+kZ8HokJ9VQGyirEMonOvQpy3Pz3+ExJSEGss5bA469a15I3ZFUWjXM/hTSid86np9WiGE+3RdZ6A6mkNbM5yef2b0a1wYeTnzPvyRf1duwyEbYwaQzinn5dPupJJqS6gqmE58Hhx+XsWXNY/7e6WLnUdi+xct6w7IH+JZfQB6MSiRnl8n6gdzB4h/G0yuRj1qKGEn1VhCURSwGLAvWYMPg9+mEHXcQHU0W//e6fTcKze8wwVhlzFr6nw2/bGlYiCXCB3d+3fB5OXs4+XVLFO+PT+Te/+YTb85kz2u06rZ69wzMOE/bWKTmXzaSLonptY47FpFoUdSE5f1ndW0nf+Cc9Nn514V9DZrK5mLWBtkdHGjUDEUPoheCJAI8Y+hRA5zdVGd17SNla/WbiqfM3nkE+3k/oVceXcar97dgl9mJwYljv88Pabi553r93h0bfqew1WOLflqGc9f6Xrj9upoDo3sQznIfNK6IzwmnLLCMp/ref23Z+h2RicARt45hI8e/xJdq/pLoqoKMYkxnHlpP5d19h95KtvX7PI5Nnd17d+R6Fh56CaEP11gqroH1onsZQ5ev6l8c/WohEhumfQfhtx4nourhOcU2nUrRXPgdAZJtWKervhRdxR71qS2t8ohvXQJeu4tntVTiQO0/T5cL0JPNFDkezUJ/0UJPxtFUdD1dPT8p3HeYVXKk2wRbqytHTkUbMGc6dYS1dwoiO0JUfcNVKsuNX0i3a4z9c5pAFiizNz0/DWMuPPCKqO5hTEe/N9tXl97eG/V5yIrMvZw1RL39zE5kUPX2V3oat80UZvEmMMotNe8L687Xj91OMNadkVRFByaxr0rZzstpwAmVWV0mx4u6xzeqivf79vkc2zuilPMtI+Xvoi7ZAZJiNPSOnhxVQ563n1oRdP8Hk9tpCigqEf+q4DJBGHh8PDbe3nm0500b+fBGtxeCI8KwxJ2bOkhxcOERGLj+Eqv/160zqfkyFFlpVZJjtQRZ13aj9k5H/Ps9xPoMaALisn7LwAJjY79vl1630X0uaD8Rq+olevUNJ2SolI+eeprSgqrH8UMcPHtg7yOxxsvzHeygbAQwmsXJVzt8TXFuSW8fvO7fPzEVwGISBzYGY656qqGlWiVJhSrqJa4Yy897YyoSZXrLt3gY3LkKBndW2dYzoBGqyDxYwg7E/B+fyLFlHzsYWbk5RA++MiZE7+66qDb0PNeQ9dqnqEd7IFjSqOZQW1PiLrumo6eP1i3Fdt5++6PeHu8PBcJFY1bev+wNiah8hLhu/KyfUqOHCWPROqOHomprBl5H9PPHcu5qe2weDSSqLLkyOiKvsjFLbsypk35njfqCXNJdADNwaS1P5NXVvNzkTNT2gb1Ifzii+8IYmu1nyRIQpiWv823CgpeRHPke3SJXrrVtzZrEUWBXmcXMOWHbbTsWPMHmS/6j+xb6XX7U9p6dP2ouy8CIOtQNtd2uosJg5/1T2DSE6gzln6zgsGWy5nxyhySUhPRHd7940bFRdKoRYOK16qq0rFvW1ST4nQWia3UxvQXZ3Fx3FgGqqN5a/w0NK3qEn+xiTGYLMG53fxQ/DmR0RFBaUuI+iA3J5+yfO9np332zEwy9lUd8VeTYhdJVwF/LIwjP9uEk49cAOx2sB+/mqilf6XziurhPmRRNwGgOXLQ0odD7iWeXS/qPtsyyOgE+a+B2gjwdpm9MDCdsDSnuRvlCx84+4W3Qdln6Bm9yvdmzHoITavatqJEAsGZXao0WouixrkuKIRwi91mJ22bZ32J4816awE7Nuz26BpZdsn/Ovb1bXmh0Q+WzxYszCvi+qff4PyZb4If/51kjlHtty7nEO1nvMBTfy+gcWQstuo6yi6oikLH+GP79ulAl4RGWBQVzcmDNBswc88Ges16jbbTn2Pc0q+xOVlu2KKaSAyL8iomT60deR8NImTfYU/IEluhrHio73Uc7g8p6z1o81vf26xFzGZQIjXueP4AD1wSmPUAf/r8d376/HcAFmsziIzy7OFtdHwkg8LGoNm931tG1A/rftno9bWqSeWimwdWbLSek57LlS1vxW51/wHH7DfnM/vN+by29Gm69+9c6VxUbCQF2X5YdqMaLbo358N1rwWsfiHqq9HJN/hcx1VtbmOxbYbb5Tcs/dfnNus6m1XltfuaMfGDPTgc5bNjj7LbwVamEBGlo+vlA0KwLa2YlaymbC1fusiTBtUOaGldKf8KKEQNHOvK/+cVE0SORFHL98nTtTz0jLMAD5Kmtu8g4zu0hP+iRgyofE5NAC2QCdgGqCnLA1i/EPXTheFX+FzHrT0eYLHmfl8k53Cez22Kyrb8ub1imTRP/i2O6je0FxfFXkVpkRUt2kQrm4YjwUL+ecnkn98APcr7mYsg40frkk35GWzKd75voismRWFQs040iCjvixTZrJw5903ybO6vPLPo0DY6ffMir556MSNada90Ljkiiiyrh0vdeiAKlQ1jJgSs/rpMZpCEKC2t5s0G3VeKVrDG/eK2FX5qt/YwmeGk04po0tr3/RtcGaiOZqA6GiXW/Wuu73S3JEdEQB3dSP3qiZcCoGkaV7Ya51Fy5Hj3njWRrWsqb57Y6dSaN3P3lSRHhPC/K1v7YwklwAGLP1vidvE/F632T7t13B8L43nosjZs+vvYSDS7DfbvCCciSoejyZETaGkdjiRLPBiwkXMOkhwRgaWAuTVK7P0VR/SMc/AoOXK83JvRSk/4XhN2qvfhuUGSI0L43z0DHvdbXdMe+9Ttsv/+scVv7Yqqjj4XiUh0f8z2mNSbKS0q31vCVORAteqYM6wkfXWIpo9tRc2XZTuFbxQgNSqeJ3pdUHHsvB/e9ig5crz7Vs5h/p7KA78GpAb2uYgkR7wnCZIQpJXsBvy4L0bRGNdlKng/dbW2a9Iy8AmSo/SCoDUlhEvJTRN59ZeniIwpX3rinXv/h73Mtw7m7b0f4o+5f1W8vnnSWJ/qc8XhZAqrEMJ7edl5HN7jv00rJ4192+2yW1fu8Fu7dZvC+j9iuX9ke644uTN3DG7H4YNmGjaxsXtLmBtrRQR2DzYhPBOHkvQ1ilq+F5pW8A5Q874iLuWORSs6blPV2Ht9q88FXQvcTFkh6iNrmZV/lm72W31fPj/H7aWzVszzYJCp8FppjmffORUqd28UyrdVM6eXkfDtIX+GJuqhCJOZWQOvq5g98uWO1Rwu8+3efseKb/lky7HnIuO6nO5Tfa5klvrYd6rHJEESivIucF3GQ9rhh9wr6MnUhjqmqKCmKZky4VLUXZn7s9m4rPzLh91mZ87bC/1S78Thk1i7ZAMArbo2p0Xnpn6p15l/lsmSPEL406UNbvR7nXe7OQo0NinG723XddkZYWxbH821p3VlVMdutOpodTp7RIjQlQfWPwDQdQ2K3/NPtQUPoBWV92tUUwqYe/mnXif0wsUBq1uI+mho5FV+r/Oa9u5t9h4bH5w9i4TvCnvGsu/VzmRf29zoUEQtV+Kw8+uhYwO1Jm9Y6pd6n1q7iOnby5OucWERDGwSuFkkn29eFbC66zpJkIQYrXheYCp2fOfeaInIEYFpP4TpOmQeMrNljbPNksrfM0WVBImo254YMYnstBy2rtrp1yXdHjjvafKzyqdMvfH7s0TFBWYD9fsHPBWQeoWojzatCMyyEhuXbnZrtteAMWcEpP36IjZelsIStZOeOx7dvhccO0H34/rcBXei2dMBUJI+BCXZf3Ufr/jBwNQrRD10cFdaQOpN35lJWanVZbne5/cISPvCv3QFYtYUELNK9owR/vHAyrlszk0nvaTA59kjx3tk1Tz2FeYCMPn0UTSLivdb3cebsuX3gNRbH0iCJNTk3x2wqvX04S7LKBF9AtZ+qFIU+N9LqWias6GWCoqio/q235cQIc9aZmPe+z+x/YS9Q/zh0ibXo+s6sYkxzEifxsi7LkQ1y9BmIULVfWc/EbC6Rza+zmWZtj1aBaz9+qBL32KZPSJqKR29+At02y7/V515JrquoajRKI2WQtStgPtr37tL02TpOiH84daeDwSs7ouiXc9MadqhScDaF/6jHBnHmvzZQSz7vNyzSojjKIrCx9v+5lCh/5NuA36YSpnDTrjJzM9Db+PebmcTrvj/YWNGiazp7w1JkIQQzbYnwC1sRiveX3MRSy8gMcBxhA5Ng49eaMzir5OOO1p+lx14WRZj7jzEgFHZRMfI/gaibtM1nb8WrOHN2z/0f902mP3uAgDCwi3c9sb1LLR+zeTlz/m1HZtVRk0L4avcw3nYbYG755Vkl7D29/U1lmlzUksat2oYsBjqut2bw3BziXUhQowDypZC3u0BqV3PfAUARbGgxt2LmrIJpYGfZ+9r9Xc/RyH8paSolJL8ACYbdZj7vwU1Fklp1Yh2PVsFLgbhV/YEM7bUcKPDEHWAQ9f47dAOLvn544DUf9/yWQCYVJXbu/Zn02UPs/ziu/zaxra8TL/WV19IgiSUZF0e+Dbyz0Urq366qqKYUBLqz1I1qgrXPpzOE9N2ccaFufQ+J49RN2fy3pLN3P/Gfi69JYsdG6LJz7EYHaoQAbfpj60Bq3vq7dOqHOt4SlsaNvPfMhdmi/9HggpR39x79sSAt/HAWc+wfX31I8QVRWH8OzcHPI66Kn2fsyVDhaglHNsDWPcHVY+Z2oKpnf/aUBv4ry4h6qnHLno+4G1Muf5Dln+/ssYyt0+5IeBxCP8oPCsJVJk+K/zjUABnYMw/WHUp48aRsfRM9t9+rS1j6s+gd3+SBEmI0BzpQFZwGss5q+bz4f7fJD6UKQqcPjifiR/u4fnPd3PLkwdp1bEMgBfGtWT/DhmJIIQ/2O32Sq9VVaVB06RqSntOkTVlhPBJQU4B+zYfDEpb405+EE2rfr+jUwadHJQ46iq7HZlFIoQTmr2w0mtFUcCU6rf6VVU2dhbCFyVFpaz/9d+gtPXExa9gtVa/H0m3MzqhmuSRWW1Q2i4K5KugqCV25VSd4dE02n97kjSLSfBbXfWJfNqHiqxbgtqcltahhrP2Gs7VH7v+jWD1b7FoDs/utPKQVgjnPnzky0qv1y75h39XbvNL3dGJ8kBCCF89d/kbQW1vkHlMjefloYT3hrXugaZJkkSIKrIr7/eo2/4B628GBSOEONGU294PantDI2rejyQsUlaS8FowH4tUP+ZGiJBzw29fVXq9qyCL7/duclJSx6TYCVetHN0KQASOfPMMAZo9EzRnfwwBbreakZuKEgakBDeYELTq11gUxfMPIV2eRgjh1JpFayu9nvfBj5jM/rkNzcr6xC/1CFFflZaUsWpxzXuDBEJZWfUjN1t0aRbESOoWXYMhzXvw1RuSJBGiEu2fSi/14hmAfzZIVVMCt1SpEPWBw+Hgx0+XBr3dzPTqV/Jo37NNECOpY4LY/4halx+8xoTw0YlLeH2zaz2mEwZaJ0fkEh9egkM3Y9XcT9TuGPOoX2KsjyRBEgpybzOm3YxOTg9r9hyg+n1K6gtrmeLzQwVzmJkGzf23hJAQtZkSVvkBxMHt6Tjsvg/3WWD7ynUhIUSNgj175KiLIp2P3CwqKGb3hr1Bjqbu+d/LPRje7mSyDjdnyXdhlJaUJ0wkaSLqrxO+/jr2AQ6fa1Ua/+O6kBCiRlNud7JPUBBckXqr0+PWMhv/LAvOcl91naIqNGrhnz2aju/C6Ec+0m2p4eVrpwtRC6gn/K7uK8w9rm+ucVrqVqxaOPll5atk6Cgcm5KlU132ceMlDwYi3HpDdrQ1mK5lg32t64JBous6ZA4wOoyQEBam4eu8ULvVjoKCqipomjyNEPXbqYN7Vnrtj+XoFmszfK5DiPqupLCEFXP/NjqMSsa2ud3oEOqMshKd+0Z2Jm13MvqRvoiiaHy5fgMJR8ZwyDMFUW9YzjjhgO8DNWTmiBC+s1ltzPvvj0aHUcn1ncejy9JNfqFrOmERlorvf76suqEAmlnBkWCmtEM0+YMaUtYh2k+RChF43RMbV3rt0Bxo6Kg4GN5+PQcLEyiwVreEuMKxJMmxDrzMHPGdJEgMphfONjqESvTiOUCJ0WGEhNRW1S/74YmsgzmSHBEC6NT32N5HX788my1/bfepPkmOCOEfv3270ugQKlm1eB35WYWuCwq3pe1KrzRrRNdVLu/eA9Dp2reQV7/bKUkSUT9Enl7xo178FViX+1SdJEeE8I+/FoTOoFGA7Wt2kr77sNFh1Cn7tx3y27Jbql2nJDWcw3e0lFEeota5oEWXip9n7/6HhQe2ABoDWmwjzKSxJz+JExMglSmYVQd2rXyFDkmO+IcssWW00u+NjqCygolGRxAyWrQv80s9msP1sJOmHVLoeV53v+3HIEQoOuXCkwHY8td23n/oM5/qkmW1hPCf5bP+NDqESiZd96bRIdQ51Q/UVNj4ZyyDm3bjyRv6s37VEPy1H4MQoUiJHAKAbt+Bnv+Eb5U1CP6+TULUVasWrTM6hEpevGaK0SHUPW4kRxo0S+LUi3q7VV30hkISvzp0pG4ZkCpqj9GtewBwqDifB/6cC+gkhRfSMKoIAKvDhKvVbMp/5XVWXHRnQGOtT2QGidG0Dca1Hf9XpZe6lo/MHjmmebsyup1ayMa/otE1Zx9OR2/Cvo9YOLA1jQNbZd8XUXfdP20cJlP5Q7fZby9AUbzvx/Ya3K2iLl/pus7WNTsYf9qjOGzHkpmd+rbl5Z+fJCIqwi/tCBHK/vjBuOW13lz9TKXXpcVlZB/MMyia+szEH/PzyU47xIVXxTL4ilwZkCnqnqh7UZRw4MjsEZ80QTX7r4+wc38GV730JWXH7c3WNjWBafddQWy09EVE3ffzl78Z1vZtb19b6bXdZmfPpgPGBFPPZe7PJnN/ttvlE+ZkEL6rmMwrm2BvFRXAyITwj2s7nEJsWPl9ffrONei6xtA2a9iV17Ci7x0XVkpOaRR6tXMadCLMdmy2MBpGx/kttqySdN7cdg82SiuOJSgNGddpEjGWeL+1E6okQWIgX9Zd9Ac1svIvuJ7xiEGRhK7xk/Zz97B2lBSZ0BzHnhSoJr3iAa/m+76OQhiuZddm7Nm4PyB1n3JhTwZde27F643Ltvg0yOelee6N+CzKLyZ992EiosNJbdOYrIPZLPzoF/ZvO0hpsZXfZ66o9trNf+5gWMw1fLHvXRo2TfY+WCFqAc1mXH+k08mdKr3++KnpBkUiQGHLmmgaNbVx1kV5RMfJaEwRZOZOYN8cmLrV7qhxx23EbF2NL2u9qCm/uFWuuNTK/sw8IsLMNG+YQHZBMXP/2MTOQ1lYrXYWrdlW7bU7DuVy9v3vMOPRq2nbrKHXsQpRGxTmFBvW9shbh1Z6Pf/DnwyKRHhKAaI2FNJiwlYcYQp7PjoJVBnhIbzXJaExm3LTA1J3i+gEHu95QcXrdVkHGdxmLTHhOt0aZlQcb5uYye78BjXWFWEqY/2op91q16qVkV2WhkkxkxyeSqmjiNU5S0gr3Y3m0FmX/2u11+bqh3nh3+u4odUztInr6lZ7tZUkSAyk2wycRtrwLycHFwU9jFDXon0Zby3YxmevNebX2QnYbSqqSaf/kFz6XZDPpDtbGhJX78E9aNe9FZkHs7GEW1jy1e+UFftnzxRRP32w4XUO7U5nbJs7/Fpvv2G9eGb2hErHMg9keV3frR9c5bJMTnouH074nJ+++B271Q5AYkoCuem5KKrq1rJ3R13Z/FbZ60TUafu2GDdC8vM971Q59s3Lcw2IRByj8Nv3CRTkmHn2851Ywmoq2wcie4N+CBQLlCwG8oMUp6iL1AZz0Ow5kHmqfys29URpcMKMEbsvg0IGuiyRV1TK1NnLmLtiI2W28tFUSbGR5BaWlm+t6sFIkdHPfcbqd+7xNlghQp4v3w189fbql6ocm3LbBwZEIrzRrk8bThnYg4x9magmlW8p5TD+WSpd1E9zLriBIlsZPb571a/1to1JZsGQWyodU9QdxIVXHXHdILKItgmH2ZF7NElyfNJPJzmykA6a66RymaOEH9O/4K/sH7Fp5X8XUaY4ShxF6Hg20vvD3Y/z3EnfenRNbSMJEiMVGbRBe/RdKGrlaViaLTAjx+uCJq2sPDhlH3e9eID8bBOxiQ4iozUcdvjfS6lk7Lfgj2W2nLl64qVExUbxw38XUVJYSrOOTRh83bk0aZdC45YNadAkCYDkJol8/uzMgMQg6r7zxp4JQGqrxiSmxJOT5p/lbVp1b14lOfL23dOwlti8qzACLrl+RI1FcjLyuPO0R3Ec6poAACAASURBVDi8PwvtuGUqctJyAdA9SI4c9fq4d7jnnXEeXydEbbDie2OW17rknqE0bFZ5dlZeljxcDw0Ka5fF8OM3SZx/aTaWuP+AuRWUfAJ6AagtIPISMLdFMaeimFIB0MydoOA5Y0MXtVhPAFRzIpraBrSdfqq3KWrDyjPTtIKpQI7XNaopU2s8X1BcynWvTGdfRg4O7VgiJLvA+6WMr3v5Sz564AqvrxcilK37dZMh7V5w3Tm069G60rGyEnm4HoouvOFcupzekRmvzqUgu5BGzZO58MbzaNmlOQ2aJpHSqhEAnfZs5J4VswyOVtRWKeExKIpCTFgEvZObsirLPwPJksIiWTT01krH/jj8A41iV1e8Pn5pW0WBPil7iQsvZXNWY0rs5SOWLKqdNgmZJNsP8umFNT//s2plfLhzIgdLdqFz7BlIscP771svrL+RCSfV3QSyJEiMVGZQgqRoCrpjF8S/hKIc+RUoeMGYWGqRiCiNiKhjHywmMzz9yU5uPbdTDVf55rOnv6n0OvtQLut/cd6BjIyLoCS/1Ok5IWrynyfGVPw8YMwZfDd5ns91xjeI5a0VlT9Xfp2xnO+mzPeqvp6DuzNp3kSX5T5/5psqyRFfzXvvZ8ZPvQVVrW4NUCFqr5mv/2BYuwe2p/H49HsJiyjv9H/5/HeGxCKcUZj6SFNSW5bR44yPKw8D0TKhoPwLnc6JixTFIbNIhDeU5OOWz4wcBkWT/VBrNDSaU+mIXvabD3W3Rk1Z6LLUJ4tXsTc9B82Pyymv25mG3aFhNklfRNQ9Rt3/F320hIw9h3l61oNExkQCsGDaEkNiETWb/+HPzP/w54rXOWm5bPlrR5VyOtBkYlcOdrYEMTpRV7zS7+KKny9q2dUvCZIIk5l5g2+udGxP0Wa+P/RhjavBKQp0TMqgfWIGhdZwNF0hxlJGpCmSJ09yPTh6ZeZ8DpbsRPdhOdETFZKNTbNiUWucYl5rSQ/LUIXGNV06F73w9WOvrSuNi6WW0nWIjne2rJUOaExe+WxQ45HkiPBGSptGOOwauzfuo6ykjJF3DvG5ztNH9OXL/e8RHhlecUzXdd6680Ov6jt5YFe3kiPWMhsLPlri1+TIUbecfJ/f6xQiFGQfmV1lhBXfr+Lte/5X8fr3b6Uv4m+Tfnvc62ttVoVHrmjDv397sumpJEeEN+LRiUa3bUXXilGixuDz7GxLP2i0HFWNrXRYz3vKywrbupUc0TSdb35b79fkyFEXPfa+3+sUIhQc2H7IsLbXLdnIaze9W/F6wUeSIPG3Z+ZNcF3ITxQg4umNtL5iLUmfySopwn0WoEl0PFtyMyi0lTGyZXdMim+PzHskpfLHxeNpGBlT6fgPB6YBlWeNVEdVIC68jPjwUmJMMTx50mdutb0ya4FfkyNHPb/xOr/XGSokQVKfFX2CrhWia7nIF1rPKQo0So1g5r8bePbzbdz23H6e/GgXc3dtYPb2LRzeMpcOfdoYFt8l9w51XUjUe9YSG9d1vIubut/L6MY3MnvqAi6fMNLr+lp3b8FT3z6AJazyqJ30PYfJzfDuc+blhU+6VS77YDZlxYGZFr/7n/2GLUUkRCB5sg6+/xuH+R/8RO7hPMpKykjfe9i4WGqxiJgIp8dVk8rCd3+hz6AeXtas4LDDZ6/5sDm05T/eXyvqDzUCsgaiZ12EntEPvegtiHnQh/pSUZI+RlUjKx3WtTzQ9npXZYp7M2ALSkrJKwrMoKWM3GLm/LExIHULYSRP9gf0N13X+WX6ctJ2Z+BwONj77z7DYqnNImLCnR5XTSoLP/iZAWNOD2o8CpDwQyatr1jLuAOtyke3ClGDBpGxnDvvHYYsfJ9TZr3O82t/4pneg72uL94SwTfnX0dcWOV+ukO3c6B0u8f1KQo8ftLHbpV1aHZybBmuC3rBqpewNKNuzvqXJbYMpXDiwgTBVQa2VaD68MW33ishJh5OOacYOLZJkuaw0u+s9/nk2c6U56KDb+ZrxiybImqX7LRja3CXFJby3ZR5tO/VuoYrajbu9WudHvclcXFx/DWce3l/Lrn3Ipp3bFrl/IrvV/H1K7PZsPRfr9twx6Rrp/Jt5kcBbUOIYDOZTThsnm3S50+aQ2PNT//Q6dR2xnaJarHSQucPYzWHxk+f/4ZS0/x9l1Sy0iyk7TeR0syL3xObe1/kRD2nHf8lvhSKp4PJ+76IEjcRxdmwTN3zPUB0Hfo9ewsW05uc37s915zfh/ZNG1Qpt/LfPfxv0d+s3OxdAsZdL3z5E8P6dXH+/0+IWsoSbgnYICd3/b1wHWeN7uf9Xon1XGmh838/zaGVzxBWQFEVdC24nT0FWHj/LFoC+z89CYdZxogL59JKCip+tmoOZu5ex/KM3V7XN7HXBahO7tV2zfvPmCfWj6FzfF/ObDiCplFtq5zfXbSJpRnfsbVgtZOr/WdR2uf0b3gxqmIKaDvBJp8OhkowOgDQraDEui4nPKKaQFF1xtxx0McHE0IE2Al9VM2hsXWVdxujTpxxHz3P7e70XKOWDb1eLaOkoJT5H/7EuF4PsuG3ykmQr178jscvfpGNy7Z4V7kHCrILyTyQFfB2hAim5FTj+yK2MhvRcZ4s4yQ84evDiOg4jUZNjEuiifrgxN9RBzi864so8S+hRJzn/KSaDLj/ZV7XYdTk4Tg0lVKbnXkr/+WqFz5n2cbdlcp9/es6xk35lr+3Bn7keZnNwa607IC3I0QwpbZtbHQI2MpsRERHuLXkjfCC7nt/xBcmoMU161F2F7gsK+qnKj0RXedQcZ5XdT3ZaxAjWjl/LhKmRmDGuz087Nj4J28572x/iH/y/qh0bk3OL7y/43G2FawJyNJax9PR2F/s+SyYUBfQBMnSpUsZNmwYTZo0QVEUZs2aVem8rutMnDiR1NRUIiMjOf/889m2bVsgQwoZum4DclyWCzhzZxRzczB3NjqSOsdshrOG5aGq0PM85x+OQoQibzqvp484hTMv6Vft+cjoCM4YcarXMWmajrXUylOXvILNWj7qYse63Xz4yBfl54M0Nb8o3/PRp8JY0hepnqZpZB4w/kFb+95tiEuOpceArkaHUmepJoVuZ3by+DpLmMbj7++VlSmEAby5r5+MEln9MqGKYoGIS92qSdfhmW+6sC+vybGIdLA7NB56/3uKS8v3Idx/OJeXppdvHOwI0sO/whJneyCKUCZ9kerpuk7aznSjw6B97zaEhVs4fXhfo0OpsxRVob2BS5ArQKsJO8Bm3JJuonZxeNEBbhEeyzXt+1R7XlEUzmg4zOuYdHR0NL7e+wZF9vIETqEtl2/3TaU8dRGc3+8yrdh1oVomoAmSoqIievTowdSpU52enzRpElOmTOHdd99l5cqVREdHM2jQIEpL6/5m03rJDKNDAMtZKOZmACgxdxscTN0UFq6jaw62/LWd5p2rLg0kRF1xy8tjXZa59/1bMFm8n4ap65CXmc+y7/4EYO47i1CDPE26YbPkoLYnfCd9keot++5PNIexT7479W1H624tABj75GWGxlKXaQ6dTcu30rV/R4+uO2NIHokN7Zjq1gx6UUcpyc+4LhP3EHBsrXybQ62SANR1eHNRb+ZsOttpHcVlNub/tRmAmb9vcLqERiA1axAf1PaE76QvUr0Nv/1LaZGxy2s169iErqeX3x+vfHSUobHUZbr2f/buOz6Kam3g+G9mW3oPCaGG3gVEuihIFRBREXyxXK/Yu6LCVa+9l4tdrIgdC2IHUUBEROlFOgECIb0nm20z7x9LEmLaJltmd3O+fviQ3Zk98xiSnbPnOec5Kvs3HmLIlIGaxSAB8a8f0ez6QvB7dmTj7yGjk2ZgkkIbPa8hDtXG5vxVAGwsWInqo8RIpXhja59ezxe8OrI0adIkHn30UaZPrz2TR1VVFixYwH333ce0adPo168fixcvJiMjo9aMiqBU8bPGAeiRYh6teiSFjAapl4bxBK+XftiPolh5ZNk9WociCF5x2+tXk9I5udHz8jIKOO/68W4lNXR6mb1/HQRg38YDKHbfdgTCIt3ryAi+J/oi9Vv31QZNry/LEvM/vLXqcb9RvRg0qb+GEQU3xaEwb/EtTXpNr0Fl2EU5diEQ6G9AMjSeADyaY2Phny9x9bsXMfqpKxn26LUMf+wa7v9yDAey4rDaYN5n41j8R/2zyGUJ/j7inPG+52i2z1aOVIoTJQkDjuiL1O+3pdr2RZDggc/nVu3r0+30zoz7V93JUcEzrnv2Ck2vH/V788omCUJjJid35/SEto2eV2IvYHjCFPRu7ld8zOwsc3XCfNjrZbX+KdoYfHtZa7ZJe1paGpmZmYwdO7bquejoaIYMGcL69euZNWtWna+zWCxYLNUzDIqLi70eq6epqgrWP7QNQm6FpPvHgGbsQ5A/Q5t4gliXvhUs2bYVq/wafYZFsnO9qHspBJfJ14xv8Li51MyTl73E78v+qvO4JIEky6iq2mh5L4dDYcP3mzlxKIv9m9OaHXNzKYqCLIvtu4JFS+6LAPz+dd2/k74SGhVaK7l66ytXc1mnGzWKKPi9//BntOmazPH9mS6drzhEMXYhMMgJDa+Gt9jsPPz+T1UrP6D6g73NoWPFrm6s2NUdFVAamXuhqvDXvnTmLvza65uy18Vmd2DQi2VdwaKl90V++eg3Ta8v6yQ69m5X47nrnr2Cnxat0Sii4Lf4oSWk9u1A2g4NV3LYFRAbtgse9uJZDZfxdKh2vjn+Jn/l/9TAWZV978YTHunl+/j48LPsLP7d9SA9xOIoJ0wfXPtZa/aOkJnp/GCWlFRzQ66kpKSqY3V54okniI6OrvrTrl27es/1V2rx44DG0/HkqNrP6UQJKG8xhSro7Uto0yENY4jY6FRoWR67ZAF/fLup3uPqyU37XNr7RIX0PcdZ99WfHozQdZtX7tDkuoJ3tOS+yMdPfYW5RNuSFhHR4bWeS2wnyth504pFq11OjgBs+S0CvXuT2wTBLzz8wU8s37i33uMORUJRGk+OgHPI4lhOEb9sPei5AJvg580tY2+KlqIl90WWL1pFUY62iZ3QiNqrw6PigmvQz9+s+nidpskRR6ROJEcETXyX8S5/5a9s5CwVV5IjAEW2XE2SIwBbCn7V5LreFHDvCvPnz6eoqKjqT3p6utYhNYmqOsC8WOswkEIm135OEjORvMlgUph5cw4Ou4yrb3iC4O9+UureT8litvDtwhXcOuJeNny3udFN1NUA2QFY05lOgt8I/L6IyvsPLtE6DEbPGlHrOZcSpYLP/PVzFBlpRux2rSMRhPrJyfvqfN5qs/P17zu55vnP+OHPPSiN9DUC5d1n77EcrUMQ/ECg90UAXrn1Xa1DYMyskVqHIPiQCli61p6gIwju2nfRvDqfd6h2tuav5d1DD7Eh7wcCp7fRsMwK31fz8DbNSmwlJztLKmRlZdG6dfXmLllZWfTvX3/9aZPJhMlkqve437OuQ/tfCAOE1S6lpVrFzOj66QD3Vn7o9dAm1crQcUWs+yHGM2EJgob+s6x674Dfv97AU5e9QnmJWcOIvC8qQcwoCyYttS+y+4992CzarmSVZInzbpxY6/ndf4iZ0fXRG/XYrb7NVCiKxH2XdeLpzw4Qn2QHyVkWURD8x81VX23YfZi73/yOErNVw3i8L1bsQRJUWmpf5Mjf6Zj94HPDBbdPqfXc3o3arA4LBIYQA7aKwN2cTAKKJgXf3gmCtkaHJqHTOSecHy3dzfuHn6RcCe7S+hH64BvT1CxBkpqaSnJyMj///HPVjb+4uJgNGzZw/fXXaxWW16n2umc4+ZQUDlJsjadUyzoovFqjgAKBZ5JadjsMHV8sEiRCwPvB+jF6vZ6C7CIu63QDlvLgHoyoNGzqIK1DEDyopfZFju7N0DoEDCYDcck174V/r9/L3WMf0igi/+ewa1Oi8/ghE1ef1YNzLsrnrGmF9BpUjk4sOhb8QeIOZJ2JkvIKptz3dtAnRipNOL2b1iEIHtRS+yIZB7O0DgGdXiahTVyN5w5uO8ydZ/1Xo4j8XyAnR1TA2iGUit4RWociBCyF6j1CnH9vPf9OIk0hWBxm/rf7JkqUAs2i86WBsaO1DsHjvJogKS0t5cCBA1WP09LS2Lp1K3FxcbRv357bbruNRx99lK5du5Kamsr9999PSkoK559/vjfD0pY9V+sIQC0ELECI86GqohbNR/uVLf7MhYLELpAkMJjE91kIUBKMmDaY+R/dil6vx2F3cHnnlpMcAVj31Z9MvHIMkphCHTBEX6S20oIyrUPAarZSlFtMXHL1hI3n5ryG3Sb26aqPluXHzGUy3yxKpEufCvoOKdcsDkEAwHgmRL+ArDOhqirn/fedFpMcAeceJDNH90cnB1y17BZL9EVqs9m0r93osCvkpOfSrnv1XqwvXP8Glhb0ftKS2JKNZN6dKpbCCs0yss0+2kZVrwpJDe/D/3W4izC9c1x1wd5bW0xyBGBn0e+MMk1HJ2m27sLjvPp/snHjRkaPrs4q3XHHHQBcccUVLFq0iLvvvpuysjKuueYaCgsLGTlyJD/++CMhISHeDEtb+k5aR3BS9T+9Wv4+KK5v2Ck0nyTBwZ21N4IThICgOhMEV3S5icUHX+aXj36joqxlfYB4fs7rbFu1i7vfuwlZDEwEBNEXqS21j39s5GoKNVZ9veqTdRzdfVzDaISGdOxRweV3ZTJ8orab6QoCANa1kDsGJXE1a3ecoKjMonVEPvXs52vYuO8YT10zGYNYzhUQRF+kto692jR+kg+YwqrLlG1euV2U+gxSjhCJzHs64Yg1aB2KEHBUEkJLaRNZs2RWWtlOnt59LXf3XEiO5TjF/jAZ3odWZn3ModKdXJ56LwbZ2PgLAoCkBsrOuPUoLi4mOjqaoqIioqKitA6nUYp1L+RP1TgKA3LyLuDk6pHsQaAGd308zwgDmj9rsvI37YqhPchKD9x6sUKAkECSJK/NOJ587VhWf/I7ZUUtcybx9f/7FxfcOlnrMBoUaPfHQBZo3+uCnCIuTpqjaQyyTma57dOqx7PaXkteRr6GEQWG0KgQzMUVPrteXJKVJz4+RNsuFvTBM0FM8CkZT63ErsU0gclP9yOrsNQ77fsxCbh2yjCumTxU61AaFGj3x0AWaN9ri9nClPBLtQ6DFY4lVSvDr+p9m5is4QJf90XcpUqQtrgf6MXktpZKRkJpVsUcFVlSmZC6m2hT3T/zncL7UGovJtty1L0gA5CExPCEKZybcqXWoTTI1fujeIfwMcnQUesQQE6p/tq2WSRHXObeQHDlSs5F6/fwzaFtTL5MrNoRPKtjn3Z8mvEGb/+9gP+bfwEde7dDlr2zhPiHt35usckRgC/+9y2K4qUBH0HwspgE7QdOohMiq75O23lUJEdc5OsBifwsIy/c047yYucsdbsNHNpXRRH8WhtIWIOUsBLCbwJ9L6rrdXuWalneIpMj4CyM/PGqLdg02ptIENxlCtV+wmBYVGhVciT7aI5IjrgokJIjANZ2Ia4nR1ScOf2AnkYuxMoGfjn3BtZOvZnb+5xF//iUxl9Ui0qrsGImddpVb3IE4FDZzhaZHAFQUfkzfwUWh1nrUDxCzAXzMUkyaf9eG3FH9deOE9rF0QJJkvOPMQRufjKLf83L4tox3cnP8szy6aiESEoLylAcYuC2pXnsu/kMnjQQgLjkWK589BJCI0J49/5P8EYPT3H45p0sPDrMLxMx2UdzyT9RQEKb+AbPGyfPqPP51/c/SefOnb0RmiA0yh/20LnioZlVX2cfbVlL0gPN33+FM3tQL0ZNKaTXGWU4HBJbfo1k558hhIYrDB5XzJXzMgmv2vM0BijGa6sGBP8V+Txy+JSqh1LkLai6BNTiXV65nPOdTMVbCZhKIQY9FX6wX8I/FZVVkJ5TSKfWDfdFBl7/vzqff37OWM4+va83QhOEgDDznuo9XrLT8zSMRPC0iNhwygrLnRVTTC4kR+wQtQOidsjorBKqrFLWSaWov4o95pTzvH/LEdz00IAJXNptUNXjm3qPpH1EDJvzmpYAHZx8mNSYfL/ZskYn6XGo/tcXsSkWsiqO0j68e4Pn3bv9gjqfH8klTOpX95iJr4kVJJrQ8tueiBQ6ruqRWiY+vGpFkiAqFj7avJdbnkpHktwfcC7OLRHJkRboje3PVSVHTnXWzOEB//Mw486p3Pn2DUTGRzR+sq810luqLzkCcF3Xefzw8XJPRyQILjOGaVcrNjw6jLGXjap6HBIRHHVrg5m1Qmbl53G8eE87XvlPW37/MZrifBNZ6aF8804rLujWj8vO6MFL81PYv90sVti1RLGfIYXVUXrSNAFvjiZJPkjETR/ZlyeuOpeE6HCvX8vT6kuOANzx1koeXbzMh9EIQk1RrbRb0WoKNTLtxonVscRHNnC2EGhKC8qo3E3AkGWFBib3yeWQ8oVMzGZncgRAUiTCD0q0/krGmH3yRJEc8XuLRl7M7K6n13p+dEpXDLLre3aFGyx+lRwB6BM9nEs7zCPGkKh1KE1WX3IE4Dc+5tntt/gwmvqJBIkWjJO0ua4Ui9TqeyTJuXBIyRwP9rnaxCJUkSQ499J85vw3XetQhAB1Tb87mRZzOQvvWoy1onrTdJ0u8N/ix/9rNBOvHM1DS+/WOpQaUjonEd86tt7jDSVHKj0/+y1PhiQITXL+Ledqct2wqFDe3ftiVWmNuZMeZO7ZD2kSi+A5c+7LYPGfe7j5iQy69rMgy9V7rwktRMEM1KwBKEUPoqrVpRZUdHhzNZHqg4+z00f0ZsKg7rxy83SvX6sp4iJDad+q/r5IQ8mRSl+uP+TJkAShSS7/70WaXNcYauDt3QsIjwoD4OU73uSqXrdpEovgfbpiO5Hfnai3YxK7QUJfCpJaczRcUiUkByT8IoMCcgWi9Jaf+9dvS+j7xdPcveEbSm2Wquf1SNgV10tSpkQUeSM8twyOm0DP6MFc1elhrUOpwSSH0jq0Y73Hn9t+U6NtFHDMgxE1X+CPngUgKfZJ31804nbkpA1IcjSqqqJkdgMO+z4OoV5TLy8gOt7a+ImCUIfyYjOfP/cNl3e9mYKsQgDeuPsDjaNyX2JbZ9mIDd9u8tp+Ks1x0Z3n1VumaMfa3S638+ELn3kqJEFokn8/Msvn15w173y+KniP2FbOvsg4eQbblnun9I7gO5IMS15Jwlrxj4EF/3nLFnymHMwfoWafjerIcD5V2vggfXOVVbg+G9QdnVMSAFi7I82vfq4vPed09PVMhtl/LMfldv792CLPBCQITXTe9RN9PiN/2k0T+abkA5LaO2dhj5NnsGzBCt8GIfhcwsfZmP4qqPW8bIbwQ1Kt5EglSZUwlEqEHIPWy2T0LXPbq4Bidtj54vB2Rnz9ImklztJ5r+9Zf0puyzlpQ0Ih3FBBqN7KPzNfstS8Ld29qbKE1b6SzRpHUtPQ+EkY5Lr3lCqwZpNPhkvt3Ltdm4T5qUSCRAOSZIKI+310NT0kbkSOuB4AJXMGalbDteEE35MkMIXC/W8e8Ur7xjCDV9oV/E/e8XweuuhZoGkD9f7OYrZWLZPW2ojzz2DKtePqPb7ghjdcbmvR7Us8EZIgNJlOp2P+h7f65mIyfHriTa56fDaSJPHARU8yXnexb64teJ2qSBQX6FmxJBZHg5PzRCm1FkMtQM2f47xvW9d7vHmHImFzwEu/DMMXo6uVEyIsNrvfzB4e2LUNl42rXUak0tNLVrvc1tZjtQcNBcEXJEni8R/+47PrLT7wEje9eBWyLPPibW+4tOJbCFwqoEaFoSbGoEaH0/qFdKJ21tzb0phVe+VIrXYklbBDEvpSiYhNXgxY8KhSu5XLV3+EQ1FYfeIAzp8IO2e13cOE1F1c2H0rU7vsYlrXHUzuvIuO0XlU3uQLLWH40dxMAKST/R276j+TqpNDOjAmaWa9x1dkNGXCrvblecUm7RqRIy5D0SVB0V2AudHzGxcL/LNzawR0kHMmCmI9YCDoM7icqDg7xfme/dW0ltsA5yxPkFAV8bMQzHat28v+LYcoL/a/zc2bSlVVJEmi82kd/aZcywNf3NXgJtcnDmT5MBpBaL4xl4wkOjGShy96lvLiCrfbi4gLo7SwvEb/1mAyoDPouLzzjVgtNtQGakALgUuSVPZtDWPqFfkNnFX5gU46+Uf7D0KCFzkOgPVPUAqb/NLK+31dt1qHIvH5xl4M7XyUH7Z1czNI15gtNkJNBrq1SfSbT1Ov3nwBOrn+uY57j7u+gkQQtHTG+AG8uP4x/jP5cUrzy9xuLzw2jLLicjglYa836tEbdFxz2lxsNjsOq+uldoTApMZGonRvB+Gh1U+aLcR+XU7kJomC8WBppWJ0pZKSCiFZzhtS9AEdIbkKmeerYjQ1AGSUF/PLif1IcjaJYSWMbLMfo652/yLCYGFoymEijRXsyGlDVlkkpVYjYQar3yRK8i1ZxIckkxzSUetQqlyZ+iB6uf7J2EfK9/owGveJFSQakkPHIydvg7hlEHIeUPeypJpiQO4BchswDIaoZ5CSdiInb0Bq9SfoOp1yrhVn8sWMSI4EBkmG1B7uD1LVR1XwqzJFgpdI8OINb1FRZmn8XD9Xucn8WTOHaxxJtYaSIwAGk+u95ZFXDHE3HEFwy+ljT2NZ4fu8tet/TLhyNKawxvsi4TFhdDk9laQOifQZ2YPb37iW78o/ZGnueywrWEyXgalV59osNipKK7CUW0VyJIhJclNKaoldTlsGCbXkeVCbniCRJFBUsDtq/pw4FIlDObG8+stgnvjmTMqsrnx2cp/V7hxMHXVap0bO9B2joeG+Roje9fJjYb6pVCYI9eo5pBtLcxfx7t4XmXrdeMIiQxt9TUi4ia6DOtGqQwK9hnXj5leu4uuS9/kq7z2+K/mQvmf2rDrXbrVTUWahoswikiMtgBobiTKgK4SF1DwQYoRWsehtMDHK8gAAIABJREFUMonfybR/T0/sXzrUk/81xFBSfT8yFcokfSeLIbYAIAG/Zn1Fu+htdIzKqDM5AtXP9U7IJNpkBiR+P94JpZHVRT51MpROEX2rVpNoLcIQ3eBxo843/TRPETlPPyAbe4LxWVT1EdSKX6D0NXDsw5m/UnD+Jqig74UUtwhJjqmzHTX/RnCIjfYCnc3m3Tc7h13M2Ax6KuzZsF/rKDxCd/IDfmh4SCNn+obO1PgowlkXD+eHt352qb0H3p3rbkiC4BEderZl7ts3cMsrc/jz+y18/ORS9m08iKyTUBxqVVekXY8Unv3lQeKS694Y+MnLXuTA5jTfBi9oTnFInDaipAmvEANUwU8F+5ZmvbLMouff70zniuFbGdfnIAadQl5pKF9s7M2H60+jzGpk45EOHo63fpGhzg/4Bl3gZBLOG9abd5b/5dK5v718u5ejEQTXtO3amltevZrrF/yLjcu38dmzy9ixdk91X+SkVh0SeH71wyR1SKyznRdveDOoSg0LrlMBpVs754N/joRLknOJ4sm/lZPDIg0NNquodR4PyZEwHQfZBroyCUeYirkD8M/bhP3kc/4xnt3i6CU7im4TUXqIMFgbncyjqtA5JofNWe0pqAhF8pcSFkC0wbk3qyzJjSb0/MWg2LH8kLnIpXMf6/eld4NxgUiQ+BFJCkUKnYwaMgksa1DNn4HjGMgJSKEXQMh4JKnu+s2K7SDYXesEC/7LXCaxf1vjM2YEoSXoP6ZP1ddpO49qGEk11a5y/MAJ2nRpXe85l95/kUsJkvjOUZ4MTRA8whhiZOQFQxgxfTCbftrOD2+t5Nj+E0QnRHHO7DM5e+ZwTKF1zwbKO5HP+q83+jhiwR9ExNg5c7IrdSoEoWH7MuOYvfAiVHT896uxPLhsDAadA4tdjxYjTJ1bx1Wtvj6RX+zz69dFAvYdy6Fb27oHhwFmjz3d5QSJIPgbg9HAsKmDGDrldLb/+jffvbGSo7uPERETzuhZIxgz+8x6J0+Vl5SzfNFq3wYs+I+IUOef+lSOkLu47LWh5EnSjzIS0skkioxDr5I7TqGijfN49CYoqn+rqLqpYMoEQ4GEqgdzOxVFDA81W5/EjKquQwNVKatIEsSFlBFpNDO+49/4y7yICDm2qpRVub0pE5K860jpHjpE9Kj3+Bnx4/gxczFqgJTVFQkSPyRJMoSMRgoZ7fqL8ny3uZngHaoKXyxMxGYVle8E90hycOwzE5NYnUDIPuIftbQVh8Jrdyzi0a/n13tOq3YJPPbdf7h38uP1nhPfN5pPtr3ljRAFwSMkSWLQ+NMYNP40l1+z8K7FXoxI8Gc9BpRj9I+FfoLfcC47q5ys66pL33AmRyopqozFrl3fOOaU+vVZBf4xKKECj3/0M4vunlXvObERobx95wyueu6zBtva/JpYPSL4L0mSOO2s3px2Vm+XX/PpM8u8GJHg90x1Tyj2hsrkSeXfsh2SftCRP0zBEQLRWyWKBiou5/aNOZCwSsZQLFWtXFEllZKeKgVD1NqrU4RGtY5o+r5GcaHlTO78txeiab5QfXjV1yX2hvb7862lx1/htu4v1XvcpAvlhi7P8MqBOxtsxx9Wj4DYgySING8Ju+A/KsolDu4MQRSzFNwh64Pnbd0QUr3hV1iU/0yd2fDt5kbPGTxpAF/mvcv4f52NbKj+N5ly4zn8pHwmkiNCUFr10TqtQxA0obL510j2bas7Q6KqYDFL+FGVAsHrJEBPhRXW7O2I1e56hiQ+wuy9sJrBZKyeTxhZz+o5LWxPO4HVZm/wnAFd2rL2fzcyY1Q/DLrqf4MJAzuz+bXbRXJECEofPeofA22CRqw2zS5dmSiJXS8RvVVybu6eDq5MntcXQNJ3MvqSmm1JqkTk3xLxa0WNruaIMzW98+mP32mjXN3/CNVFahhJTTmW45jtpQ2ekxKWygN9PmJk/DR0VI/vdDadxmP9vvSb5AiIFSRBQVVFHedgYApVufuldC7qHYXdKqYHCM1z9sXD+eWj37QOwyP6jqzeXPHUZIk/KMwrJia+4RJZkbER3PXOjdz1zo0+ikoQtKOK0e8WTXFI3Dm9C4vW7yGulR1JgsI8HZ+/2oofPoqjtEiPKUThnBn5XHxDDq07WLUOWfAmw1Bs5eu5b+k4Vu/pwmc3fETHhKJGV5KUWSE6tIKcknD8ZYiif5c2VV+HhfhuZrIr0k7k0719qwbPCQ8xMv+Sc5h/yTk+ikoQBEE7qsVK1YyMpixf9DBjgfPa0dtlKtopzjmw/wxHAcnq3MckZpOE5HAmRP5JQsKUDWIibdP0jE7ETtMnXWj4Y1OvdmHdq74OkcM0jKS2A0Xb6Rs/vMFzjHIIk9pcwaQ2V/goquYJnqnGLZhqXu35RuV2gP/MkmoJZBmsFRJ2UWJLcEOrDglah+AxYy8bVfV1/olCDSOp7frT79I6BEHwK3s3HvB4mwlt4zCF+deApFAXZykla4XMGw+lIEmQfVzPTRO68cUbiZQW6QmPcjD96hwuviGH2FY2bCI/Etz0fRn2+DWs3tMFgJs+mMpHf/RFVWlwJdFT343mQHYc/pIcAfi/0QOqvi4o8a/VLf9+7hOtQxAEv3L84AmPtxmdGOVXK9mFRqSc/Cys4Sj3qfuWhGRKxP8qndw9/pQ/gL4UWn8l0/ZTHeGH5TqTI5WsMSI50lRTO8ZpHYLHjEm+uOprs6PhFRu+9snxZ7UOwWPECpJgYG18M+Am0fVCSlgKahlq9kDPti006IP/JWsdghDgPn32K61D8Ihrn7sMg7F61ciaJb9rGE1tuUf9p/anIPiDbat3ebS9Nl2TefvvBdgsdqZGXOrRtgVvcCZJVn8VC0BZkY68LAOKQyI20cbzyw6Q3M6KJDvHLCoHyv1xlp7gvoU/HgU6Vj3OKo7kfytGsPtEIndO+I3Y8JoZMlWF0god32/vhj/N3/vXuNNrrBpZsWmvhtHUZraKKgKCcKrDO456tL2EtnEsPvAyqqIyOWy2R9sWPEuVJdTU1qiJMVqHUkvEfpmQYyql3VVs8SqSQyL0CIQdlhpMipxKbriiolAHq/0PrUPwiAHRownXV1eu2FUYHP9f/kgkSAKcqhSD1YODEnJ7pIQvkCQJJUskR3xt5k3ZrFoaQ0mBHn+aPScEhnMuG8nP7wd+ea0+o3py0e3nVT0uyCoMmrJhghCMzGUVbP1lp8fai02O5s0dz6PT6ZiYUP8mxIK/cfZbnEmS6loStz+XTqu2VuRTqoeKxEjwyracx5urU6jdj5X4cUd3VuzsSqfEPN7591JCjA4k4PcD7bj940n4U3KkS+s4brmgeiVrqdnChys3aRiRIAgNsVZY+eM7z/2OhkeHsmjvixiMBj7++GOPtSt4iU6HigShJr/sZOjNEjFbmx+XKQskO6hiBNcFKmclJ5GpBP49O0qO56ION1c9tilWVmR+oGFEwc1/eqFCk6lKEWreTFB2e65RQ08kqYn7X+iHeO76LVxCsp231uylzzDfL5sLps29W6pgSI70H9+H51c9VOO5nz9cq1E09ZON4vdFEADMpWbmnv0AG5dv81ibHXu3r15BVuHaawZO6Oex6wue4BwESGpnYfCYEvQuf6AXe7AFusufb/j+qKgyB7MTWLalF4dzY3nyu1Hc/vEkFNV//u1TE6P45L7Lazy3cvN+HKLCiSD4JavFxryJj/Lj26s81mabLq0xhTpLjr8z27VNhAeM7eux6wtNZLOjO3gcec02KC13qymdzv8+50kOidA0raMIHK1jf9A6BLeFEMFdvV+v8dze4o3YEHVqvcX/fvMFl6mlC8Dh4XdJRzPqdtp3gPFsz8bRgsUkOHjui0P83+0Z+HIjrinXjmP6bZOR/bBDILQMepPMMz8+gPSPWT856bkaRVS/d3cv0DoEQfALHz+xlP1bPNsXyT6a0+TXbF6+ndGzRng0DsF9XfuZkZrSrTBeCGH/RixyD0yqCrnWZBpbBa0Czy0fwcWvzuKLTb39KjkC8MXDVyHLNf8fsgpKNIqmfq/eNE3rEATBLyx94Xt2rt3j0TZzjuWhNrRpUh22rNzB1OvGezQOwTVV79iKgvzXHlCUZrc1ckQ3Zs4YjNHoP/cmCYmENTJRW/6xn0nlj6hI4Aed+/stRv7H5PUiW55G0dTv3FZXaR2Cx4hPHwFKVcqh/HOqdnjyFHtzVqOUg3W1Z+MQuHxuDkf2Gln3vW823f76leU+uY4g1Of78ro3G923+ZCPI2lcSmprrUMQBM057A6+fnU5quLZT2XH92ficDjQ6Zr2wXTVJ+s8GofgPofDtXISVfuRWJcgJsYFrt/311Vaqy7+V/6k0sZXbqvz+SOZ/rf32NDenbQOQRA0p6oqS1/8vsnJjMYUZBVRVlROREx4k173zesrPBqH0DQSgKLCkUxITWlWG2t+9WyyzVMkJGI3SUTuUSnromIPB53ZWX4re6JaeVILpmKQHYTp3FtB5A8e6vNpnc+X2Ip8HEnjRiRP1joEjxEJkkClZAAWLzTc3N2fnJtzCp4jSXDvwuOc2y4O52Ivlb5DS+k3rIyIaAcnjpj45csYSovEr7EQ2CLiI/g0fWGtlSOVPD0jzF1fl7yvdQiC4BcKsp2DB95Q3/tBg6+RJY8nawT37NwQjs0qYTDW/+9is8LR/SF07u1iPTXBbz27/EytQ2i2EIPMyqevr7VypNKPm/b5OKKGrXnueq1DEAS/UFFuIS/DOwlMVW36ZFRZJ6M4PDyJVWgSFZAzclGamSDxd/oyieht1fcqFZX4tZA3SnXOn65cuXvq19UnB20SJdpkJs5UTvfYZlTF8RMyOub3ege9bKjz+Npc18r9+cr8Xu9oHYJHiZHVAKV67Z9ORVGsyLKxya8TPE+ng7d/28Md07rwv2UHaNPJhsPuXDGq08PV/83g1fva8MOH8VqHKghNFts6hpf/eJxW7RJrHbOYLZTklxLexFlb3paUmkhoeIjWYQiCXzAYvdeNLCkoJTo+qkmvEckR/1NSoOfHj+KYfFlejU3aKykO+GlJHDv/DOeuF9L9cV9VwUWqCgVlYVqH0WSRoQbenzeb9q1iax2z2OwUlVUQEdLUz0XeFRVmIjJM9EUEAUDnxX00S/JKiYyNbNJrRHLET1ibO/E38EhIROyXMBSoFPdWqGgLSGA6ARF7JHLHqc7N3ZuaHAmoZIrKhNTdbM5sS4Qp8JYi6zFxQ5enSAprX+uYXbFR5ijGJIdqEFn9dBiI0MdoHYZHiQRJAFJVFYoe9N4Fsvug0MV77fsbqTWo/ptlbtvJxttr9xAe5Rz40emrtzA1GFVue+YYxfk61v0QXG9OQmA6dQZ3SISJilILsk5GliXsNgd6o445T1zKhbdPqfP1mYezef+hz/jl49+wW+1e/dDTHK9teUbrEATBb7x001tea/uixKtI7tzKa+37m6SOiWQdbvreK4Fg4UMpJLWzMvicEux20Oup+nvz2ghe+28bdDoV6cV0rUMV3FBcocPmcK541npERZYllJN9kVCTAbPFhixJzr6IQ0EnSVw9ZSjXnDu0ztfnFJbyxvd/8O0ff2OxOZD9LHP3yb2XaR2CIPiN125b5LW2r+h2C/Ft47zWvr9JTm1FZlq21mF4hqI6Z5XK/vVZ0ptMuRKJa2rPRtGVObBHgmx1luMyt6f2bfrUOUYSyCWgRDRyQe1v9yepGGQ7suT8Z9f7ydYxMjoUHAAYJBM21VkBSJZ0KKoDkBiZMI0JyZci1/FzWmYvYlXWZ2ws+Bmb4o3qQe65tvOTWofgcSJBEohsm8H2u5cvcsCls6SknahZg4AALovgx8mRSpExdc+KlSTnff+yuVms+yEaP7lDCS3Y8GlncPFd0wiLDKVDr7Yc3X2MNUvWU1ZUTuvOSZwz+0wiY+vubR3bl8Etw++lvLgch905+6ryb38w/Y4pREb514oWQdBK2o4jrFmy3qvXyDzo2of0H22fcHHyHIrzSr0ajzcFa3IEwGaR+e/lqQwYVcr4i/NJSLGSe8LAT5/GsfnXSFRVwmBUqCwf72dj0UIjFBXKLQa+3doNi90/VloM6NSaWy4Yhcmgp0tKAsdyi1i+cQ+FpRWkxEdx7uAexEbWvdrlRH4xVzz9CQUl5ThOJlkUD+9t4I5zBnQmOa5pM9oFIVhlHs7m24U/efUaecdcK9+1wrGES1NvIPtorlfj8aZgSY5UdSPMVhAr/1ENoCuDVitkDEVQMFihpCfVs24BFIjaIRGWBoVnqERthuzzGm/bdBwsbbwVueu6xTr70X0TMzSOpFo0rZjZ5VZ0koHkkPYU2fLYVvgrZfYiogzxnBYziihD3QnYUlshrx+YR5EtF8XT+057QDtTd9qEp2odhseJBEkAUkte8OHVoiFqDRT3/8fT65BDnWVxVDkGlEwfxiScSpYhtWcFKR2tZBw2aR2O0MKtW/onD35xV9XjDr3acfmD7Vx67YLr3qCsqNwvl6aHx4Rx/TOXax2GIPiN9x/+zGfXMoYZWFa4mEnGS2o8P//7GxgzcTQAsUkxAZ0gCXaqKrF5TSSb19Q1sKsyZGyxSIwEqFW7O/LG6jMos/hHcgRg04EM+qa2rnrcvlUMV9ezWuSfnlmyukZyxJ+Y9DqenFP3ClxBaIk+ftx39fh1eh0/Wj9hnDyjxvMDbujC0y8/AUBi2/iATpAEnXr2lGopVFQc4RC3Vib0GEiq8/sR94eO6C0qFa1B0SsYCiRMeRISEioqrVZIVCSqNFpGX4XQ4xKOcBW7ZsVMVCIMFnrGZ6KqEGrwn3GEAk7QLqxb1eNYYyvObnWRS69dnvmB3yZHQGJO14e1DsIrRIIkQCiWLVC6AGzbAO9siFq3IjBJyMkNbEzYjM3LBM8Li7QDlQmSyptZy+4UCNpQFKVqmWjGwUyWv7uKA9sOYzDqmXrdeJJTW5G24yimUCN9R/UiJMzEsf0n2LZ6l8aR12/B2kdqbBp9Ii2Lr178nt+W/onFbKXrgFTOu3EiQ6ec3qzNpQUhEOzbdJD3/vsJO9ftpbzY7LPrWsttFOUW85PSQFLG/8YyhRrqr8NgMKnc/fJRVFWsHgkUqgoWm467l4zl94Op+GN/01xhITTE2S8+kV/MsnU72Z2ejU6WOW9YL7q1TWRveg4GvY4BXdoQHmIkp6iUX7cf8qsVI6d65ZYL0J1ShiOroIRPV29lxaZ9mC02OqckcPFZ/RjTv2u9m80LQqBL23mERfd/yrY1uygr9N24iMPu4MDWtAb7IrKflQZuqVRwJkdCW/bkUQkJfRnoy2of01kkwg9DzWUkzteoioqhTKLRzrXsXJkSuUeiYKg37puNj2m1Di9ieJs09Dr/vG/nlWYTH+EsGVxsy2dzwS8cLduPpKr0jx1Fu/AeZJgPIUsyHcJ7EqoLp8JRxrbCX/00OQKXtL+rxibyJbYC/sj9ke1Fa6lwlJNoasOQ+An0jRmBLPlJvTMXiQSJH1NVG2rZB1D6IlDHu5qvlL0GUXfUf1wXA/bgWI4ZqOw2yDx66sw98aFI0M6iBz/lyodm8da8D1nyzLIax9Yt/bPG49CIEGbMPY+Uzkm+DLFJzrp4OB17OzdMO/J3Og/PeJ6ju4/VOGfjim1sXLGNc68Zy22vXSOSJELQcDgcfP/mz7xz70eUFmjXF3nzrg+Y9/4t9R6PSoyC3T4MSGii+t8Tp1yeiynEPz/YCtUqE1jFZiOPfXMWP+/27/0Kb311GQtvn8FbP2zgtW9qlgNcve1gjccmg45LRg9gQJc2fpscGdKjHQO7tgUgPaeQe978lj3pNUvzbdyXzsZ96UwY1J1Hr5xYI5kiCIFMVVWWL1rN2/M/oDC7WLM4Fs5dzDMrH6j3eFRcY5s2CL4gAUpKotZhBCwJCX3pyfJZrYG6biUqSDYIOyxhTTj5hFrzeGj6yf1OnI02K5IYUxlFljDUqgacE2502Dk9OZ1Osa6VwNPKa4fu4b5+7/J77rd8l/FOjWN7SjfWeKxDz+D48fSJHo5DtfsyTJe1CelCnxjnitwiay4fH3mOdPPeGuccKS/mSPluthWuZXbHe9BJgZN2CJxIWxhVtaEWXAvW37QOBZQsAFSlBMxfodq2AjKSaTiEnAuIuo5astthzdcxlBYZGj9ZEHzg2O7jfP78t7WSI3Uxl1aw+MElPoiqeULCTWxbs4tL2l9HUodEdq3b0+D537+xku/fWAlAt0GdeOTrecQlx/oiVEHwOIfDweOXLODXz//QOhSKcpwDIuZSM7989Bs71u4GCfqN6s2Y/xtJaIToiwSO6hmBSe0snDG6BLsN9KIb41fMVpm03Fh6peThUOD77V35ZXdnfj/QDofi/x8hswpL+GrdzlrJkbpYbA4WrdjIohUbGz1XCyaDjgPH85g4/03aJkazef/xBs9fvnEvyzc6ByxSk2J4+ZYLaR0X5YtQBcHjVFXluTmvsfzdVVqHQmmBs5SnxWxh9ae/s3XVTlRFpdew7oy9bBQRIkGiqcq1qkpMBGp310o8C/WL2yCTeZ5yckXOKQdOfqPj1ktIDlBPLhLQlUJIJhjzJcIPSMhmsEdAaU+V4r5q3YmWRhRbQpjUaQflNhN55nB0skqEwUrryCJ0kn9OaDiVBTM7CtfVSo7UxYGd9Xnfsz7vex9E1nQ69BTZc3ny76uIN6ZwuLzh6h97Szbx3x0XAxCra8WVXR4g3tS6wddoTVJVP50m46Li4mKio6MpKioiKip4On5q2SLUkse1DsMpYj6SoRtq4Y2gmnHediTAAVIYqL4s+dVUOkAhWGtvOOxQXKDntmmdyTxcOThUfxkLQfCF59Y8wLwJj2Gr8OzMB51Bh8Pm8Gib9ZEkCVVVkXWy23uizPrPdK569P88FJnrgvX+6I+C9Xv947ureO6qV7UOA4CZ885n2JRB3Df1CUoLy6rK+CkOBVOoEYvZqnGE9ZN1EqoKqh/uaeAPbnzsGOdemicSJH5EUeH/Xr+Qg9mJDO2cTmpiPh/90b/xF/qReRefzSvf/E6Jh98bKvsHvlBZ4EQnS27viTJ9RC/uv3SCR+JqimC9P/qjYP1er/1yAw9f9KzWYQAw8aoxTLthIvMnPUZhdhGy7mRfRFEwGA3YLDaNI6yfpHOOD6iO4OyLVP5fKR2SoEtbTWMJJpZ4lYLhCpZTij3oiyHmL5nwNOeeJdZ4FUmRMBbUHoNSUVFCIeMCBSW0adeWUDi73V6SIvx5vLFhA8LP5qB5B8VKntahuE1GdrvsV8+woVza5W4PReQ6V++PYt2tH1JVFbX8fa3DqKbr61zNopbjvPUowMlBSr9OjgDxvyIl/k4wJgxUFdJ2h3Dn+c7kiCSpTL0yh3d/38OXe3bw4aZdXDk/A4PRNwPKglBFlT2eHAEYcu5AdF6u7ZvarwOX/veiqsEPT2wY/8njS1nz2Tq32xEEX1v28g9ah1BlwOg+zJ/4KKWFZaA6fzcrfz/9OTkC8O7eF/iq4D30Jv+fda+FzWsiRHJEY6oKh3OrPzAezI7lQHYrVCTWH2wfcMkRgP5d23o8OQIwsEsKJoN3a2q3bxXDjecNrxrw88SG8UvX/c0nv2xxux1B8LVlr/hPX2TIuf25e+zDFOU6V7VW9UVU/Do5AvDKX0/xXdmHhEY2cZQ6AKgAoSaU07uL5IiHmfIkkr/RkbJEptUPMslLZVKWOJMj4CzHZcqT60yOVB7XmSWSl8k0PrauEmEwo5McdIjKY2qXnQGdHAEY3fZiryRHkkM6EiKHe7zdU8UYEpmQfDmVY6me2BNld/kf/JTxkdvteItIkPglCzjStQ6iWtE8wL9v+PXKG4EqxYBhuNaReFRepo7zu/ThxgndOZ4WgsFoZ9H63dz0WAatO1gJj1KIT7Yz6+YcFv2xh7AI/6xhKAQfSZYoyS/xStujZgwjvk2cV9oGmDH3PBZueYY9Gw5UzQjzlEdnLiAv079rpArCPx3YmqZ1CFWev/Y1KsosAbkg9Iout6A36hh+3hlah+KX1q+I5uh+Iw7RVfGpykUQJ8f2uHHxVO794hxmvnox1y46X9PYPKHEbPFKu2MHdqN9K++Vzpw+og9fPvAvDmTkovPwRutPf7aa47mFHm1TELxt9x/7tQ6hyoLr36SksDQgV4TeMPBuLGYrYy4ZoXUoHqUCypn9UIb3gRhR4sxbDMUSocclTHkSUjMmHxtKJaK2SnX049VT/pYY2fYgM3psZVibw4QZAnQM8hRWh9kr7faJHkbr0I5eaRugT9Rw7uzxKgXWLGQPTzZfnfs5OeUNlwrVikiQ+CHVurfxk3zqKAE5IlGp8C4gsDPP/xSf7OCS25x7w0iyymMfHSa5vfMGUrk3dOXfsQl25r7oRwk3IajpDDqy072zhLTH4C6MnT0K2cMDBgB6o55Z885HkiR2rtvjkZUj/zQr5VquH3Q3DodY1SX4vxOHMv3q1p99OM9nZW284T/nPk5FWYXWYfgpiTumdaUoX4+iVA/cC56lqs5kiEOBrUeTeGftQGa+ejFDHrmeCc9eTlZJFMt3duVgThzFFYG/p092gXcma/RNTebcwT2r+tmeJEsS10weiixLbNp33CMrR/5p6v3vMv3Bd7HYREZS8H+F2YVY/WiVaFF2iV/1jZrqtjPvc042CSISwOFMrcMQXBC9TcKQB85fIpW4kDJ6xGUxIfVvZvXczLQuW4kJCa6fzwJbtlfabRvalX4xZ3qlbYCxyZcgSzoOle30yMqRf1pw4Gae2nk1Fi8lkJpLJEj8UfF8rSMILtZvwRZ8S8pn3ZzDmAvyGXFuAf2GldV7nk4PIyYWk5IaXDcbwT8lto3HbvVOAuDlW95mynXjCY0MRfJwkuTcOecQFRcJOAcovOXA5jSmRFwqkiSC33vi0pe0DiGobFu1i79+3Kp1GH6rpFDPv8/szoaforwy8CzAoZyqw4D8AAAgAElEQVQYvtzUi/mfj2POu9N5fdVgDubEA1BQXlmmoXKfwcAWE26iwuqdBMCTn6xi2vDexISHery/MGFQd5JiT/ZFvDAZpNKRrEKG3/ISVpEkEfzcU1e8onUIQeXIzmOs+Wy91mF4nJyeDYrnB3EFz5IdEh3W2ekWm8Xg1ocZn7qH01odJzbEOUgeog+uz8c6DNhV76yC+S7jHfrFjCTakIDk4WH9bpEDSQxpA+Dx1SOnKlbyeHjXbCr8KEkiEiQepKoOlJy5KJndqv9kjUexHnG9DSUfHAe8GKUQTOa+kM5/XktvdDBBccDgMcW+CUpo0SZfPQ7FS4P/G3/cxv+1v47+5/QhtlU04Nws1V0derXl2mcvr3o8cGxfr+51YrfYmR5/RUDPhhf8l6IovHDjG4yTZ1T9mZ16PWm7XO+LmEvN7P3Tf0paBItALMnhS+YSHQ9e2ZHLhnQl65jYr8VTbA6Zrzb3YO4nk3jq+7P4ZXcXQEINgkRIfS448zSvJRh2Hs5kzF2v06NtQlUywxN5kuTYCO79v3OqHg/r2cHjJbZOpQIjb3tJ9EUEr1BVlbf+82GNvsjFKXPY8+c+l9uwWW1sXbXTi1G2THYvJY+1oAKqBIQYCYbkfksQEm5lYPJxOsU4S0+fev8Mtgkyg+LHYpS8syI3x3qMR3ZdSpQugXhj8sln3f8GhslRzGh3a9XjrpEDkL2cNnhk12wU1T+SYyJB4iGKYkPN6gmOr2seUA9D/jiUsq9ca8i22+OxCcFLp3P+aYyqgsEkPgAJ3pXSOZkp144lIsa7G4at+/JPdEYd931yO1OvH+/2fiHPrnkQY4ix6vGFt0/BYffuLCRzsYUnL3vRq9cQWh5FUZign8m3r/1U4/nsI7lc03cunz3/jUvtHPn7GIoYzBd8zrl6ITs9jMsH9+L5O5O0DijgVdh03PTBFB795mzSC6Iaf0EQSIwOZ/aYAYSHmLx6nfV70ikqKeG5a6cy8+z+GNzsi7x803TCTumLXDJmAIqXkxd2Ba5b8JlXryG0PKqqMl53MZ8+WXP8oyCziJuH3svb//nQpXYy07KDajBf8DwJUOOiUQZ1By8mlAXPsZUatA7BJ0LlSM5KnI5BNjZ+shvSK/aQa83g8o73Mjx+MgbJvb7PRe1uJkwfWfV4SPxEd0N0yUt75vrkOo0RCRJPye7d8PGSu1EUV+pnin8Soeka+/yk08P+7aG+CUZokQZPHsiCdY8SHh1OaKT3f9ZyjuYRkxJDn5E93d4vZNnLy2s87jOyJ6ed3cutNl3xy0e/ceRvsT+Q4DkT9DMbPP7G3MWUFtVfkrGSu0lHQXCfxPKPk/n3yG7s3Sr6L821cPUZbDnSGucwUvD/Xp/RrS2L77mE2MgwQo3eX4VUblMpKCplRK+O2NzsiyxeuanG425tEzn7tM5utemKv/YdZ2faCa9fR2g5xusubvD4J09+RdaRxuvyi76I4Aq1bQKYvDsILXhORW4IG+adzh/3DOLvhd0p2B2tdUge1y6sO9d3fZJoYwJ6LydIKu3K3kSfmOHYVPfK6q/NrjnhP97UmgGxY9xq0xXZtiPsL97m9es0Rtx1PEDJvNm1E/MaP0+VW8bsLp8ynqt1BF7X0HJEhwOOpxnZ+luE7wISWpS73ruJx76ZX1X2asCYPj657txRD5C+5ziym+Ww/vhmY63nkjq0cqtNV911zkOivIXgEb8sW+PSeXecdX+j50TFifuFp5154RCtQwhIxw+FcMe0LpQWiY8sTVVh0/Hlxt4oasv43t1x4SgW3j6jquzVaZ1TfHLdRz9ZRVpWgduFLdb/fajWc+0SY9xs1TXXvfAFNrE3muAB+Xn5Lp1349B5jZ4TEevdFekt0aBJp2kdgucZREnOQKPYdKh2maIDUex5qzvpy31zv/aFsxIu4LouTxBvag1ASmgnn1x3U/mP5FqOu93OUfPeWs8lmnzz7/P+4cewKtrum9wyesxet7zxUwAcqxo/R5TY8oKWsYyvPpIEbz7snD0oyyrOap2C4DnPXPEyucfzqh7HJsX4bNZXaGQouFkKqDivpNZzXQamutWmqwqyitjyi6ivLLjviekvu3Re2vbGVy0d2n7U3XCEf0jt117rEAKUROsOFiKixearrjg1334kL4Yya8uZVfv8F7+SnlNY9Tgi1ITBi/uJnSrcZHC7d11cWrvSQK/2vikzV26x8ev22gkaQWiqmYnXunReUVbtvvc/pe/JcDcc4R/GzT5L6xA8RgXUECNEiURawFKcUwuOrWhL8cHIRk4ODGtyvySronrfR4NsxCj7ZiW0wQP7nTio3RfxVZLHgZ0dhb/55Fr1EQkSf2P5VesIgoqcvA+sLiSmgpgsw70LjzL/tSOMnFxE595mrUMSgtDiB5fUeNxjSFefXPeMSf3drtFtt9pqPXfmBUPdarMpdq3b47NrCYIrNi7fqnUIQeUn5TNWfrBW6zAC1oBRpShicrtLJAke+fosXvl5MGUVLSc5UmnBFzU/Rw3t0cEn1+3UOt7tDdXtSu0k4KjTfDMoAbDtoBiMFvzL5pXbtQ4hqPykfMb3b/+sdRgeoXJy/5EubYJvZ++WSFY58Ztvqjf4wrL0N2o87h3lm1XkEhJ6yfN9v9QI31QHAThSpu24iEiQuEnx9HJk62bPttdkQbREMfxeVCUfKNY6Es0ZjCpnTyvk3oVHuOyuTK3DEYLQD2//ws3D5rNrvXNZ5pwnZ/vkuicOZTH20lFutZHcsfYMTYfdd5tCHtx22GfXEgRXbFml7aomvVGn6fU9afb9F5GfWUBmWuP11oW66XRi7aurFAVmDdnBe+v6c+tH59LSvnOrth1k5iOL2bjXuVLuxmkjfHLdzQeOMWOUe6VrosNrz/w0V9SewOEt2w6JBIngX/78foum1zeYgqcKxeRrx5FzLI+9f+7XOhS3VN3R9DqUnh1Qk+K0DEfwFEWi9HBwrCABOGLezfO7b2RvsXNvsTHJDe8R6Sl7izZxZuI0N1upnSKw+bDsVVrpLp9dqy4iQeKunCkea0pVVVA1/ACt6wz4blDQ68oeQ80eqXUUfmfAyFJMoWIqpuB5ezYc4LYR9/H8NQvpM6IHl95/kdeveXjHUW5feC2mcFOz25h+86Qaj4vyirmy523uhuaydUv/9Nm1hOD00q1vebS9jAPaJdLbdG2N3Ro896gPH/mcS9pdh2IXJaKa67fvotn1Zzhiu6bGyTJ0TconIcKM2WYAt3fGCDz7M/K4ZsHnzHvrO7qkJHDnRe5NonDFoYw8br9oFDF1JDlcNemM7jUeF5dXMPX+d9wNzWU70sQEKsE9G1Z6dqLnoR1HGj/JS5I6JmKz+C5B6W3fLfyJ2R2up6KsdvmcQKOkJKCM7IeakqB1KIIb9OE2UsZk0Pe2nZx293ZSL0zTOiSPyrOdYPHhx3jv0CNEGxI4v80NPrnmmKSZxOiavxqnnaFmFRCLw8yzu69zNzSX5du07YuIBInbDrp+qnRBg4dVVYvSR2FgGARRT4OjCf8vASOIEj4eEhKmMuaCAq3DEILYD2+t5JIO1zFi+mBuee1qr14rMy0LY4iRqdeOa3Yboy4eXvX13o0HmZE8B5sPZ20CYqN2wS1fv+TiXmhAx9PaNnhcVVUUh28H801hRnoN68Ydb17H8YMnfHptX/D19zPY5GQYuOvCLlx3TjdOHGl5ZaOaw6h30BKTI6dasWkfY+9+nT6prXn835Maf4EbsgqLMOh0/HvS4Ga3cd3U6kldBzNyGXfPG5T7eIDWYhOfm4Tme3Da0y6fa4pu/L3c131xg0lP9zM6c8src8jPDr7PykHzWSM8BHy016XgHWFtyuh/z3baTzpGeNtywpIqiO1VpHVYXrGvdAuP7bycOFMSl3e8z6vXKqrIR5ZkJra5otltzEy9verrPEsmT/09h3Kl8T2jPKnMpl0FIPHO4kvRsxo+bl3vmzhOJUchx38EhPn+2oJmLpubhSnMQUsrvSD4Tt6xfG478z7OmNCfVh28N8Mn95jzA8ycJy9tdhuy7LwVlpeYufuch1Advv+9MJdV+PyaQss0/abJDR7fsXa3jyKppjfoeWHdY3Tq1x5ELkGoxTnQf3R/CHMv6ExZsfj40pDSCgPZxWLTWoDCsgrmPPsp3dom0q2t9/oiOYXlAMweM7DZbYSHOgeMrTY71y74HJvd9yvpsgtKfX5NIXjYza7/zJ539cQGj2tRflZRVBb89iiDJvbHVi6Shf5EBdSocNSkWNTY4CnF1BJJOoWec/ahD3EgydVbyEhB3LWzqGbeOfQAEfpoOoX389p1KlTnPbxvzLBmtxEb4lx9oqgO3jnwEBYNJvEfN2s3cT+Ifwz9j2RquDatZPf9oATKydkRpS/6/tqCZuKT7Cz6fQ8pnSoQSRLBWyxlVp656mUWbn3WaxNZS4vKAJB1MsbQptcKjk6Kqvp65eI1lJdosZIPsT+B4DNjL2u43MyBLb5f4l5WVI7D4eC9B5f4/NpC4FAcErknDHz/QZwot1UPhyKxdHMvrI4g2lPQTQ4V5r/1LYvuugQ391GvV+XKC0mSiApt+iqnU8NauXk/+Rr1RQ6eyNXkukLLM2tew3XyteiLOGwOykvMfPbs1z6/tlDtn7d3NSYCZWhvlDN6oPbpBJFiYm8gi+ubjzHKhhQ82w267P2DT3JF6r3ovLTvs3LKb0+0Pt6ttvaVbKHQkeVuSM1yvFQkSAKSkrmhSedLUmO9ciM+Xw6vO7k5saJdjU9BG3Gt7Cz8eR+3Pn2MyBgxS0bwju2rdpOZlsXct673Svuy0Xkb+/nDtVjNTV+KP+uu86u+/vnj3zwWV1NVmMUKEqF5zOamDaQZjQ0P3mmxKWl0YhQ6nY49Gw74/NpC4Hnr0TZ8+L9WqCoU5Ohw2GlxCRNVdW7IfiqHIrE/M5431wzSJig/tj8jn+2HjvH0NZ7bO7KGkz9/a7YfpNjc9Br/c84dUvX1jxv3eCqqJsspLNPs2kLLEtnIKgAt+iKmMBPhUWFsXLHN59cWnBz9OkOIsWqYV40ORxnQFcKav9ek4F/yd8ZxeFk7HLaWVwa0RM1jW/5aruh4v1fad5zcXuBQ6U6K7HlNfv3whOoqAzsKtRsXybNlaHZtkSBxy2VNOlupaKTDazobX8/ml8IuOflV4G/YJTSd0QQTZuUz/eocrUMRgtgNZ8xjwpVjGDrldI+3nbYzHVVV+fTpr5r8WkOIgQlXjq56nHus6R0JTzmwKbg2phN857zwy5t0/rpv/mzw+OBJA9wJp1kmXz0WAHOpNrOmhUAiMWRcER17WLhpYlceubojOn11iYaWQpJgQ1ob7A7n/3huSShvrhnE1YvOp9wq9mmpy3UvLGVM/65MGdLL421nnkwsvLdiY5OnuulkiRmjqqsMZORpV3t7b7pYzSo0zzh5RpPOX/Ls0gaPDxzbF53et1PMJ145Gp1eR2GOdr+DLV5MBMoZPVHbJ6HqdShd2jpveC3tJh/EVLvMibXJ7HmjO4q95f27fpnxMp0i+zAiYarH21ZwThb9LedrpCb2RiQkhiVUTyLJs2i3J2ROhXbXFgkSXyo8r8HDkqEbGBsufeFZERA6E1UpQJRZarlUIC7Jt5vgCS2L6lA5svsYj3w9j/6j+3i07bK8Mopyizm8M73Jr735pauIjI2oehwRo13N9t+WNm1FoiA014PTnmnweFKHREZfMsJH0TgTlRfePgVzWQV2q+9r7guBp3V7K4/M6cjBXaFExQXvz4zt5MDBqatjKr/+3/Lh3PzBeQx/7BpGPDaHic9fwVu/DsJs8/2s60Cy5cBxHv7XBEb37+zxtq02O1sPZjT5E9VN00aQEF3d/4gOD/VsYE2wcV/T+1KC0Bxv3fNxg8djEqM59+pzfBQNyHqZWfOnY7PaMGtU4k4ASs1g0KF2bYsy6jSIiRDJkWCkShQfiiR3k3tloALVjoL1nJtyJafHjPFK+wdKt6I2sTdyZuL5xBmTqh6H6aMaONu7cq3HNLu2SJD4mKo2vFJDinke9N18E0zUA0hyBKr5R99cT/BLsgz5WeIDteBd7z3wKQBP/XQ/oy5q/sZhdVEcTd/VOT4llpL8UorzSgCwmC1UlFk8GldTbFm1U7NrCy1PY3vt3P7GdfQa5pu+yJWPzCIqPpI/vtnkk+sJgc0Y4uCrt52bbauKRNbR4F0tsXD1YF7++Qzn5rQnP+f+mdaGaxadx4d/OFccKKqMxW7A5yV6A9TLy5wlI569ZirTR3h2wobSjLlmsRGhWO0KecXOFSg2u4OyCu36IkdzijS7ttDyFDby83bd8//i9PEN7+HqKRfeOoWElDi2/LxTzBvVUml59dciMRLcJMhc30rrKDTxS7YzQXxB+5s4M+H8Rs5uOlVt2thIiByOLOkosjmraSiqA4tDu0RxhapduU+RIHHL001/ieNog4clOQriloGc3MyYXCcZBzq/sPzs9WsJ/kuWYffmUERvUPCmtZ//wbJXfkSWZe779HbCYzw3QzKmVTQJbZs2AyUvo4C35n/I7A7Xs3nldhZc+wYZhzI9FlOTBe8kaMHL3j2yoMmvObT9cIPHQ8NDWPDbo7Tv2aaZUblu4Nh+APzxzUavX0sIfNYKHacmAw79HcLBnSE4AvA91GqXsTn+n737Dm+qegM4/r03q3sPyi5l771BZSmggCCggCxBHLgH7i0OEFQc+FPcC1FEREURFFBQZIPsPQsddK8k9/z+CAVq2zRJk6Zpz+d5eITcc899wbY5Oe857yn9o9jqvfX58I+O3DB/FN9vbUJShj+3fzKEzUc9/31ZVW05cIp3f/wLRVF4fFx/okPdt3PUz6inQVyEU3N657Jymb9sPYMfXcDv2w4y55s17DshD0qXfM+y3E+dvmfH2t12rxtNBl746VGadmnkalgO63qNrQzwhp82e/xZUskEoJzLkomR6kIo5CX7eTsKr0gqOMmPpz4A4Kqa44ky1HRb32atgNoBjVCcmOrP07JZfXYxs3dPY9u5Naw8s5AjObvcFpMvkQmSclBruJLtK/sHvqrqUML/B4r9w8vKS9HXse1oKZCTEtXdjDeOEVlDltmSPOuNOxYwd9o75GTk8OJyNx1OpoCqqgy/c5DT42mhCfJzC3jsmhf59dM1Mkco+aTadVyZLC37m0VRFJ5eMoPQaM9usW7Quh6aprHx1+0efY5UVSm88UhtNKviE0kSIeDH7Y0Y+851dH9+Gt2em8bE94azclcDAH7fXe/CbhGz1VZ//+DZSJ5Z2oeBcyd6Keqq5e3v1/Po+z+SlpXL/Luvc2vfY/q0L1ISzRFCCMwWKw/873sWrZaHQ0u+yWRy/hBtR75XFEXh8a/utS2E8uC8ecueTRFC8NcyuZvVW0RYEKJFvLfDkCqQ3t/i7RC85s/k7/n0yItkms8xOeFp3PUDTkWle9TVCJzbRSLQ0NBYdPw11p79zi2x+CKZICmviB3OtdfVd6iZYmiKErkEDJc7HZJDjINt/zVvA3LsNpWqvqAQgdHkAzMLks/78d1fGVv/NtKSMnjgw9vL36GAF298nS2rdhBTPxpwbuGREAKLufoOzqSq4RfrV061b9yhgUPtajeKY/7ml7nies+cSdKiR2MUReHIzuNkyENRJRft2hjIfdcmsHtTgLdDsUsImL28B09824+9iVEXXt95MoYZi67k7VWdWbu/Pgs32Eo/tax9Bp0qx2ae8NM/exn82AIOnEzilWlXu2XB8sMLfuC3LQeoGxMGODfVUVhGTXM2uyJJlcgKbZFT7dv3dazMXUydKN7a+BKDpvRzJawy1WgQg6qqnD2WzJkjSR55hmSf0KmI1gmgyt0j1Uloo+o99t+dsYFZu2/hQOY2Jtd/3KldH6X56thcNp/7jRhT7fOvOPs9pWCl+i6c1ns7AF+nGk2I8AWIczeV3dg0FEXROdy3oq+DILMc0dkROMH2XyEPIZNsE8ozvzjIS9Prc/mwdIJDrXw6J4bTR03IutaSu2Wn5/D4NS8C0LCdbaXQgS2HXe5v5Wdri/xZCNAbdARHBnPF6B5s+GkzJ/adLvV+4UrhcEmqRBRF4bV1z3NX90fLbNtpYFuMfo6f2xBVKxJzgWeSiDc8PByAvOw8j/QvVR97twRy37BG1GqQxyPzj9KwZeX7mlKUi7tCio6tbL9fsLYDCdFJ/PJvQ65us5dRnXayfEcFnUtYDeXmm5nx3o8ANKwZidGgZ9fRMy739/PGfUX+LAC9TiXY30S/9o3ZeeQ0u4+dLfV+mRyRqoL3ds5hSst7y2zXrGsjgsKCHO43PCYUo59npq7GPTYCkGMRbxKxEaDXyfJa1YrAP0Yu1LZiZvHJNwCINtXCTw3keO6+Mu4q3c6M9f95RaCiw6j40yKsK6kFiRzJ/rfUQ9yd3XlS1cgdJO5g7AH6VmU0qgGhLyK0DIT1VJmHtV9gdnKHiqPS70KzpoI+wTP9Sz6nZn0rry07yNDJyfQZcQ5VBzI5InnagS2HObDlMKMfHMqEZ0a7rV+L2Ur9FnW4Zc4Ep8tdeEOtxnHeDkHycc26NKJdX/tjkeDIQJ5ZMoPs9GzOHksiP9exw4A3e6j81csT3yTldCq1GsWhyFWDUjkpquDMcSOhEZV3V+D0vn9h0JW2K0RwMCmK3AIjb67swqyfelZobNXZgVMp7Dp6hhG9WnHviF5uG/1arBo1I0OYMfoKVLXyf+wO8Xc8eS5JJanXvA49R3Sx28YUaOSlFU+Qk5nL2WNJ5OU4NhZZvegvd4RYzJt3fUDi4TPE1I1CZ3B8MavkRkHV8yyKak0R5KXK/++XSso/yfHcfbQO7cmwWre6ZUcJgIaVYGMoQ2tPQ68YSk2OVBaqF/dxyB0kbqAoKkS8izh3O5hLqFtpuhYCroO0mxAF687f5I/wH4ESNB1FjbDTu4c+5GmnIakHwnS5Z/qXfFbh57eIWAsnDwlkkkSqCAtf/o6QqCDe2TabpW/+zIafNpOelElBnoPJ5BJsWbmDlZ+toVnXRiQePoPVUvKKCJ1eRW80YM4zo2neWTXx9OIHvPJcqepQFIUnv76PZ0bNYfOK4gmNHsM7M/rBYTw9YjZ//7gZoQmMfgb633gZ454cSVTN0sciFg/tIMlIzuSGOrfQ6aq2KIo8Bkhyle0rxy9A4+G3jhJds/ImSEL8C+je8Bir95ZUZ71wvCVYtLGshVeSJ3yzdgf+Rh2LnhjPN2u389vWg6Rl5ZJXjlKc/x49w5e/b6V1fA32HDuDtZRdq6qqYDLoyTdb0Ly0s/X16dd65blS1TLjozsQVsGfSzYUu9ZhQBtumnkDL094g3VLNqBpAr1RT58benLjkyOpUT+m1H7L85nAntzMPG5sOJ0O/VrLxRpeIgx6uXukuhEKQbXlDpKSbE//gx3p67mryWtsSl3JjrR1ZFvSMQvHksklSco/yW9nFlE7oCEHsraVulNEQcWgGjFrBV7bTTKmnvfmRRQhfGFtbekyMjIIDQ0lPT2dkBDPHiRaFiEEmLci8leCKEDRNwX/gZC/DpF2O7YPPpeuGtOBLg4lYhGKLrLEPrXEVoDr3wiS5KpfFobzyj11kAkSqaL9b8ds4lvUA+Db13/krbs/cLmvWo1qMOPjO7mz2yN229351hTeue9j8nM98+HLnkE39+We+be4vd/K9P5Y1VW2f+u9Gw/y57d/k5edT/0Wdbj8+h7s2XCARwc9j6YJNOvFAa+qVwmLDmXeXzOJqRNVYn/DoyaSmZpdUeFLkgsEiiqYs+QgzTtW7g/cz31/GUs2N/d2GFIZ3r93JG0b2Wp4L13/L099/IvLfUUGB/DO3dcx8tmP7SaCHxx1OW8uXUe2hyaC7enbNoFZ04a4vd/K9v5YlVW2f+vDO46yetF6cjJyqd24Jn3G9OTYnpM80PdpLAWWImMRnV4lICSA19fPpHajkndV35hwG4mH5RkhVY0AtMva2kpsSdWEQB9gpf3jW9EZq3dJp7LcUPshWkZ0BmBn+nq+ODobV5eUGRV/7mw8h1f23m43+TEwbgKrzy4mx+qh4x7siA9oyU0JT6O4OWHq6Ptj5d/r60MURUExtkMNvh815BGUgOGAgkh/ENsX8X+31FvBehqRNaf0TnUdPRewJNlx+dA0/IOsyDW9UkW7udX9HN9vOzPk2jsH8fSSB2nU3rFDpf/r5P5EGndswOTnxwCg6i6+7RX+fvxTo7jmliu5440p5YzcOTqDypSXxnL329Mq9LlS1dekYwKTnx/Dba9OYtDUfpj8jbw0fh5Wq1ZkQgJAs2ikJaUz/96PSu3vstHdPR2yJJWTwk2PnqqUyZG0HD8++rMtt39yNbd8dA0bD9fydkiSAybPWcT2gycBGNKtBW/eMZzW8a6Vw0zJzCE6LJAHR18BgO6SVerq+UmAsX3bM/rytjw78cpyRu4cVYGpg7rw8s3XVOhzpaovvlU9Jj5zPbe9Ookht11JYGgAL094A0u+udhYxGrRyE7P4fXb3i21v2HTB3o6ZEmSPM42t9R4wj6ZHHHAFydeZHfqRgBahnZjSoNniA9s4VJfBSIXAYyoY1u8r16SDlDOL4ruEN6HHlFDGFPvwfKG7rSeUUOYnPCk25MjzpAltjwt72cQ9jJvVsj9DhH8MIpawkFl1nCPhSZJ9hj9BO16ZbHupzBvhyJVQ5Ob3MkKbREA3Yd0ovuQTiSfTGHLqp28POENp/o6dTCRGx6+lobt6vPN3GVsW70LhKBlr2Zcd+81dBnUHoCCfLPb/x6FFEWheffGDLn1SuISYgkMDaR24zifqEku+b5/lm8l9fS5Uq9rFo0/l2zg3Nl0wmNCi11vc3kLlr29wpMhSlK57doYhMWSgk4H638O4bsFURzY6c9bK/YRHWc+f7aaZ1mttiohhT/aNx+N4+7PB5FrNgntQVgAACAASURBVJw/D0tBLjzxHRNnf8Xmt+8BoFvzenRrXo+k9Cx2Hk7kvne+d6qv/SeTGX15WxJqRvLJik38vecYmiZo1SCOMX3a0adtQxRFIb+gtDNq3KN5vVhGX9aGejXCCTQZqV8jAp0ci0gVYOcfezh5fgFUSTSrxpaVOzh9+Axx8bHFrncf1pn5933syRAlL1AAktOhhr2y81LVYZv8zjwaTGjDLC/H4hs+PTGT5yMWAxAf1IIpQc+SZU7jdO4RPjzyjFN9Hc/ZR7vwK4g01uSP5KXszdiEJizU9E+ge9RgWof1QlEUCjTPVjGK86tP54grifWvj0n1I9qvFjrF++kJ70dQxQnLQWz/zPZq1xaA9TSojUq45pmDUSXJES06Z8sEieQ1N9SbxhdH37nw56hakRzcesTpfr6Y+S0PfjidTle1o9NV7UptFxDsvoPidHqVOs1qkdA6nq7XdKD7kI4Y/eThp5J3HN11AlWnFluxeSnNqnHqQGKJCZKzx5M9GZ4kucWujYEoCrzxSC2WfRSFqhNoVoXHb4xn9uKDBIZY0XkwSSIEWDTb7gChCc7l+HPXZ4PJs+gQ4tLVcLJ0qS/pdttc1r91z4U/R4cGcfB0itP9fPTLP7RvVJuOjevQsXGdUtsF+BlcirMkOgXqxYbTqFYUPVs1oE/bRvib3Ne/JDnj6K4TDrU7vudUiQkSeUZF1aMBonUCRBUfe0pVW+rOMGr3LT1hKhX16PbhPN968YU/BxnCSElPdLqfdck/0Ca8F3UDmzAmsPSzPkw6f5fiLImCSqQhlhr+8TQKaUur0B5u7d+dZILEwxQlwLHDbdSAUi40AY65MyRJcliPgem8+3RN2+G54r+D0sIVkHKwKnlG8vFUUs+mERFzMUm37fcdTvfz7597HGrXZXAHp/suFBoXwhNf3AsKNO3cCKNJJkOkysM/yA/hwKG//kElJwnj25Y+mSdJlUVakoEZIxPY8ZdtR7ZmtY1Pju71Z+plTRg8PoW+w88RV78ATy2YF+h48YcejO6yk9V765Nv0SGEXJ3vy/IFHD2TQr3Yi+dFbj3g2ETvpXYePeNQu05N6jrdd6EAg8Jr00cggJb1a+BnlMkQqfIobYzhaLuA4Mo5oSa5TnRvCf4mb4cheYFq8uxuyarocPq/xIdeLK91MvuA032czXdsbrlOQGOn+75IYXL9p0AR1PJvhJ/ed352yxG7p/kNALsJEgX0TUGtWfLliJc8EZUkOSSurplbnj1Bg+a5AOj0AlVnOwhVbxBMe+oUoZGeK0skSePq3kp2xsWa8sf2nHK6j0vPHbEnKCyQ+LbOT0x8n/MpX59cQOveLWjdq4VMjkiVTrchHcvMZdeIj6F+y5ITIR0ub+uBqCTJ/WzJkeLJwLRkA5/NqcFNvZuy6K1okk+7fyuJooBe1eiacJwx80fy4dr2aMUWl0i+aPhTH5OWlXvhz/8ecSzZcSmd4thYxM+op3sz58ciK1+eyh+v302H8ztUZHJEqmw6DWyL3mh/fW5odAjNupZUVQNCI4M9EZbkJVpUqEyOVGN1Bpz0dgg+572jj5NhTr3w5yM5u5zuQ3EwBaBTdLQP7eN0//c2nM/zrb8hIaQVCcGtfSo5AnIHiV2a1QpJzey0GINa4ym7fSj6BgjTlZC/gpITJQIl6I5SD6JRjUGO7D+RJI8ZNjmVoZNS2bwmmPU/h5Cfq1KvSR79R6USHGqlbuM8Hh3TALmTRPIEc4GFRbOXMvGZ6wEoyHU+Idd5YHuH2779z8tcZbjeobbz/nmBph0aOh2PJDlDCMEA3ahSr3ce2obnv33Mbh/RtSO5atIVLP/gt1J3kox/clSpZ+LIs3Ik31L6eERosPT9KK67NckjT9brBL2bHCU2JIvEjGC7sUi+QwDv/vgXD4yyHbKenuN8be6W9UsoGVSKeXcMp8NtrzrW9vah9GjZwOl4JMlZ/XUjSz1CKb5TPf7392y794dEBDPsjoF8M+f782cyFTfusevQG+QUVVUnANGgpq02pSydVi1Z8+T3uSt+Of0p19W9E4BUs/MltsL1MQ63HVFvOpu3r3Ko7bCY2+lUo6/T8VQ28hNvKcpOjgB8jpZY9tYjJexlMBV+seiw5aUUwIAS8gyKX3/7HZi+KjtgSfKQwsNGO16eyR0vnOT+V48z8tYkwiKt6PTQrmcWAcFyi6TkOcvm/4KmaaScTi27cQl6jejicFudTsfPloV23x2b9YhnhbZIJkckj9M0zW5yBGDDd9vor45ElDbbcN70N6bQ54aeAKh6Fb1Bh6Iq6PQq02aPp//4y+ze/8nRN50LXpIqqdwc1aNnkRj1GoEmubu2qlmy7l8KzBZy8gpcur+rE7tCFEVh89v3YLAzFokO0LH57XtkckSqEP3V0pMjAIf/OUp/dSRms/2ffVNeGMvgaba5D1VnG4uoOhVFVRj/5CiGTr/K7v1L0j90NnSpElLAtntEJkeqLb9w195Lq7tt6WvJs2ZjFfbOuC5dnDHeqfbPt16MHvvlEZ9vvbhKJEdA7iApXZnJkYu0xMaoNfaVel1R/FHC30SY9yDyfgKRiaKrB/5DUNTwMvtXw9uiZXwDOSMciKYm4HwJGklylU5vK70lSZ6SnpxJbmYuj1w906X741vbn5TYsXY39172RInXxjx1LT+/+xstejZmxod3yfJZUoW6Uj/a4bYDdKNYoS0q9brRZOChT+7khkeG8/uXf5KRkkmN+Fj63di7xIPZ/6tGnRg+PvwG4+Onl9k2smY4qYlpDp17IkkVSyEvWyUrXSUo1HN7tHMKDMjdI1VLbr6ZlMwc5i1e7dL9XZrVs3t95+HTjH/5yxKv3TW0O1/8toWmdaJ5Yeo1+MuxiFSB+qsjHW47yDTG7lhEp9dx11s3c92917Dq8z9IO5tOdJ0o+o3rRVStyFLvKxQYHMg3qR8wImJSmW1DY0PISs3GapYL+SoLge2dUasXCw6WQJaqGkFArRwC4nLLbioVowkraQXJ7Dm32aX7W0R0tXs9MfcIb+x/EkFmsWtXR01ldfJiIo21uLHhg/jpSztH23fJBEkJNKvzb6JaThpqQJjdNoqhKYqhqUsxqSGtIGQfmjkZUvoAeRcv6vpBYD8UQ3MUQ1O01IlQ8DdQ0t9Dxf6ZKJLkHIsZcrM8uBRTqvZUnYrR38ihLUdduj8wJLDUa0vfWs686QtKvf75U9/a/aAnSZXJ9g07aN25ld029ZrVZsLTjideLhVXL5YV2iIy07IY1/A2clIvfrjpcGUrLh/Vk4Q29WnYLp7nRs/hzyUbsFqKjzkUVZHJE8lrrFaFtx6vxYOvH3d/3xocOBvJ6XRZK78qCjQZWb7J+UNRAerFRpR6bdlfu3jio59Lvf7ad+vY/PY9Lj1Xkirae099wpSnbrTbplbDOG58wvHEy6VCwoJYoS0iJyuHic3u4NzJjAvX2vRpTp/rexPfqi5NOzdk7rR3+PmD39CsJcx/KNjdFSN5hlY3FtGwtrfDkLwofphrn+klG5POnxXJn7h0b7OwTqVe25W+gc+Ovljq9WXJ7/J868UuPddXyARJSZIXOn9PRmcIKH0XSUmEyEfkLIG8daDoIWAQGK+wW+tbNURBje12+1VCnkWkjgbtHEWTJDpQgkAXB5Y9TsUqSSWxWGDN92FYzHIFiOQZqk6l+9BOmPNdL1dy6mAiNRNqFHv96O4TdpMjhfqrI2WSRKpwWZnZTt9zX9dnnP5aNReY+f3Ldfz942YUnUKPoZ3pNaILOjs1iILDgvgu+WO7/d722mT2bDhA8snUIhMTOr2K0c9IfOu67Frn3LhJktxD4fcl4dz8xGnColwrUVASIWwLYv/3eyfk7pGqRVEUOjauTYCf6wefHziZTMNaUcVeT0zNtJscKdT+1rkySSL5hIXPLC0zQfJfVouVtV//xZ9L/0EIK10Hd+Ky0d0x2DmPJCAogK+O2x/HT3lxLDvW7ubUgcRiYxFVr6NVr2ZsXmF/bkVyI0WRb4/Vmi0jGVArx8tx+K6afg0IM0S7fP/xnH3UCSh+TESOJdNucqTQo9uHV+kkiUyQlER87vFHaGkvQ957RV8s+N52DR0oYaCvjeJ3Nfhfi6KGONy3oq8Dkd8ist+F3K9B5AB+tn4Cp4LIQaQMB2TdP8l1QoDFrPDl644fOilJzlIUhesfupZNv7r+4WVCozsAWJL2YZHdJEvm/Vju+CTJU35ftM7jz1g4awnvzfis6HO/+BMAVacQEhlMdJ0oLh/Vnasm9yEk0vFV8ZFx4bz5z4ssmrWUH979lez0HAwmA33G9OT6GcNQdSrT2t5PXrbzhx1LUnlZLQp7t/rTpV/xEgLOEgL+PRnND9ubsHpPfc5myt0jVdHNg7qy69gZl+8f9Zxttedvs6YRGnSxLMWitdvKHZskecqef/Z7/BnLP1zFK5PfLvLa6oV/8dL4eSiqQkhkENG1o+h5bRcGTe1LeKz9qh2XCokIZt76mXw16zuWvbOCzNQsdAYdl4/qzugZwwgOD2Rq6/vIOuf8ohTJBUKALBFYDdmKq+n8rTS84RB6k6xo46q+Na4npeC0y/fPP/AQAA80/h9hfhcXbWxM/bXcsVUFiijrVM9KLiMjg9DQUNLT0wkJcTyJYI8jB6+XxN45JEX77wOccKLjCJTwT1AMjZyOSQjNliBR/FGUi6tBheUAIm0GWHY43ackgW188+jY+mz6veza9ZLkqpk/PkKnq9qx5pv1PDtyjlv6LFxhP6npnZzY59gAwxd3kHji/VEqmSf+rZ2p+X0pR79Wb+/8IPs2Hna438CwAF765QmadExwOiZN08jPycfobyyyM+XUwURmTXqLnX/sdrpPSSqvpz44RLcrS06QCGH/7NjC68t3NOL1FV1kUqSKmzX1avq2b8SGPce45bVv3NJn4W6QCS9/wY7DiQ7d8/fr0zEYXN/F4g1yLFJxfHEs8tg1z/P3D1sd7tcv0MTzPzxC697NnY5JCEFedh5GPyM6/cWxSNKJFGZPfpPNK3fIklseJhQFrWdrMMp12tVNROsUGl5/CJ1JfpO5akTtO2gfcQUncw7y1oEH3NLnc62+QVEUPjr8HPsyHT/XxNd2kTj6/ijr4vyHllh2uZXSCC3Vgf4H41RyBEBLRaROQgjnd3woioqiBhVJjgAo+oaoUd+gRK+D8M8gYhHyy0FyhqLADXedRdXJNznJMxq2r8/J/Yksf38VqafT3NZv4Yc9c4H7SqtIkjttX+f64oUzR5PKbHN/nyedSo4AZKfl8NCVz5Kb5fyhiqqq4h/kX6xsV82EGsxd8wyLzrzHnNXP8Ppfz6OXH5qlCrJrU+mHSy78uxFWDaxa8SxJ4dKyJZub8NjifpzNDPJUiFIlUCsyhKT0LBb/sYNTKRll3+Cg9rfOBcBS0tkIpfjq1z/d9nxJKkvS6bLnNkpzeOexMts8e/0rTiVHAPKy83l08EzSk53/XlQUxTYW0Rcdi0TXjuSlX57gm6T3mfvHs7y2/nn8Ak1O9y+VTdSLBYM8u7Q6StsTRk5iAEK7OI6Cor+XSmcikHwtlw0pv5Ccf8pt/T62YwQAViHnRUCW2CrBS67fajkAxs6lXtYShwIublMVZxG536EEuLaKozSKLgpFZ9tapRl7Q8Hvbu1fqtpads4hrn4+p4+Y0KyyoKjkXgc2H+Hglg/wxEbHTSu2kXQ8xe39SpI73NfzGZfvPbjtCLH1Sq9N+/Dg59n2+y6X+s46l833b//CqAeGuhpeicKiQwmLtu1GvHxUN379dK1b+5ekkqSnFP0YZNUU1h2oy2frW7PxSC2+29KGmdf9Snx0GhargqLYSkQAzFzWm++2NDt/pxz/VGUnUzKY9dXvHllYvmX/CfafTHa4/Q1X9vZAFJJUsjG1prl874Eth4lvWbfU669MfYs1X/3lUt952fksemUpU14Y52p4JQqJCKZl96YAXDWpD0ve+Mmt/VdnQlEQdWIQCbW8HYrkJVqBjp3zmhFcP4v4EUcIjMsrc7eudFE+2Sw7tQBPbHM7mrmHY9mOn1FdgzZuj6GykFsGLlH+SbjS6ylqidOBcpaQyHjZIxOFhZSgqR7rW6qaFAVe/PIQrbpmeTsUqYry1M+8h658rshhjZJUVRhMpZdfmf/gR2z8ybnVmv/1ydOLsFqt5erDnhH3XOOxviXpUkmnLiZIsvINTHh3OPd8MYiNR2oBCvvPRnP926O578ur+GlHY1buSuB/qzsyeO6NfLelOTIxUn146tPXTXMWYXViLKKq8qO75BuMdsYi3775I8sX/Fau/r+es4yCPM+dpzr0joFy4tYNBKBFBKNd1hbRUCZHqj2hknk4mO2zW3F0WW1vR+ODPDMa+d/hRzALs8Pt72j9pEfiqAzkKOsSIn91Oe72A0PJtTC1jK+AX8rRd6F0RME/ZbbScleiJbZCS2x8ya/2aNlflVimq3ACUjF2An2zYtc9Rt8DQlxfJStVDjG1zLy86BCj7ziDLNwqSZJUPod2HHH5XkWFlj2blnht9dfr+Gb2Mpf7LpSXk8/fy8quUbt55Q6GhIyjvzrywq9rQm7k23k/kpdT/GD2wrFIw3bxtOpdcWORRh3ieejTOyvseVLlsXl1KCu/th32+8TiPuxJLNx5dXFWzCpUVu+N5+nv+vDINwNYsKYjyVmBXohWqqrkyFmqjFJOnyvX/e36tirx9c2rtvPWHR+Uq28Aq9nKb1+WXXJu99/7uDZyYpGxyODAMXw5a0mJJUMLxyK1G8XRZXCHcsfpqLiEWB5fdG+FPa+iiEA/RNtGoCpyq4B0ngIonPqtJqfXxHo7GOkCORoBmSApyvyv6/cGTkNRiu8gEblLIeexcgT1H+dutntZS30I0m8F/jv5kAWZjyHOtEHLWYSwHEFLfwLtTDvEmSZoiT3Qkm8FJc59sZZBiXgdMn6ssOdJniMErFoc7u0wJMkjfPGAdsl3Hdx21OV7r71jEP6BfsVeX/fdPzw3am55wiri2dFz7O7uevehT5jR/xlys4qORfKy8njrrg+4JmQc3877kTNHk3jzzvcZFj6BAbpRXFfjJh4b8iKh58ttVYQnv36AnevKMf6TfJjCrHtqczYjkDX74pE7QqTKrPBQd0mqCKcOJrp8b98bexMSGVzs9c0rdzCj37PlCauIOVPetrujddHspdzZ7VGyzmUXeb0g18yCGZ8xJGQ8n8/8huRTqbxz/8cMj5rEAN0oRsRM5tGrZ+IXVHp1EHd7/Kt7OXvybIU9ryJoNSMRXZrbEiMyOSKV4OTKmrJMu4/xtcPZnaUIT9ZsqgCOnkbvCC35drCscOHOKJTYP1CUovkmoWUhznbA7dk4042o4Y8Xe1kr2AepV7v3WR5jongSR/JV6Sk6RrVq6e0wJMlhOr0Oq8V+maDbX5/IsOmDKygi93Pn+6Nknzv/rV+f/h7fv/Wz0/cFhPizOPmDYoePFuQVMDxyEvm57i1F0Xtkdx5fWHzCLuV0KteXo255RVJ1KlqABpnejkTyFgG0eTKE3xLlGEaqeDpVxarZL7F104CO3H5trwqKyP3kWKTiuPPf+tOZX/PRYwudvs/or+fb1I+LldiyWq2MiptCRrJ7yzK3urwZc1YVr0iRk5nD0NAJbn2WJzXsXZcDa8o+2N4XFJ7WZe3cDIL8ZXJEsqvF9F2ExMty7ZVdq8BeXJ/guws1HH1/lDtIztMSh7iYHFFQor4olhwBENmf45GtSvmfoGklTOyl3uT+Z3mMTI5UJTq9T+dZpWrIXnJEVRWad2vs08kRyTc9NXmmS8kRgDmrnymWHAH49bO1bk+OAKxZtI683OLv5Q8PfN7tz/IUzU8mRyT47VTJJXIlydPsJUcUBRrERXDbsJ4VGJEkwQ+f/uxScgTgpZ+fKPH8kfVL/3F7cgRgx++7yTxX/I386ZGz3f4sTwmPD6o6yRGdCmFBCH8TBPjJ5IhUJs0sp6Qru1BDJKMaVI9yxPKrEdASvwf2uHCnCSX8XRR9veJ9Wo5BtgffmFMnouWtQ9MurZ15xnPPcyt92U0knxIUqtG4TQ6KIhMlUuX3Q+5nxNaLRtWV/BaoaYLRDw6r4Kik6u7QgSP8+eEWp+/TG3Q8seg+EtrUL3Yt5VQqc6fOd0N0Jbu7x2Ns/GUbOZfU8T683Uc+5OuB7DJbSVWcAgQt3+3tMKRq6K/X7yQhLhKdWvIEohAwcUAnFDnBKFWgnJwcXh3/ntP3qTqVBz64nZY9i58hlpGaydMjXnFHeCW6teMM/vllK1npF9/Ut/y602PPc2c1RkWvcO5wFVo9b9XQWtRH69oCSvmcJUkXKAL/2OJnAUkV58nmX1AnoDGqndRAr+hhqErxRXhVkZypBuA+x5saLwOE7UBz/+tQdJHFmghhgeT+7guvJJa/Ie1vADRdM5TIzzz7PH1vsKxxU2cWN/UjVSajpp/luan1vR2GJNnVum8zjCYjLyx/lAf6Pk3K6XMoKAgh0OlVrBaNm14YS/ehnQDbYY271u9j6287sRRYqNeiDqHRwZw7nYZfoB/t+rbEP8jfy38rqSqY1vgBh9t2GtgOhKBZ18YMnNKXqJoRxdoIIRgbf5s7Qyzm4NYjPHzVcwDUaVaLuauLl7lwp3Z9m7Nl5S73dCaHItJ5xuPpBK7cS3bfJt4ORaomIgP0GA06Xrt9GNNe/ZqTyemoioImBDpVwaoJJl/VmcFdLk427zqayPpdxzBbLNSNCSMmLJik9GxMRj2dmtQh2N/kxb+RVFUMDXK8LFX7/q1QVZXGHRIYfHM/YupGl9hubP1b3RVeic4cTuKRq2y7V2Pjo3l17XMIzXOL9pp0TmDv3wfd0pewVK3FhQrAiSSoEwMmoy3TK5O8UklUQXizNEyhZm9HUq0Z9SbG1pvB+4ee5Gz+Cdu8CAIVFQ2NrpED6Ro56EL707mH2Ze5BbOWT7ghlghjLBmWVHSqngaBLQnQFz9/ypdUijNI3nzzTWbNmkViYiJt2rRh3rx5dO7c2aF7y1trU0s+CJaBDrdXa+wru89zz0L+J07HUj5GwP0lNIqKBpI8/AzJly2cF8P7L8RxsfqoJFUulx64npudx2+f/8HaxX+Tn5NPQpv6XH1Lf+o1rwPAmaNJPHntyxzceqTU/vwCTYy6fyhdrm7P4R3HMPkbad+/NSER3h8cyLrfzvHmWMRisTDQeIPD7Zdlf4qpjMmwhbOX8N6DHl488R+qXkEIEFbPDS2j60aSdCzFY/1L1U/hV2vWFQ0paBzj1Vik6uHSA9fzCiys2LSXFZv3k5WbT8OaUYzo1YomdWxfi0npWTzwzjK2Hz5dan8mg47rr2jHVR2bsO9EEga9js5N6hIREuDxv0tZ5FjEOd4ciwD0V0c63PbjA/OIa1DDbpuVn6/hxXHzXIrFZQoY/PSYcz23EqJW4zhO7iv9e7I6s/ZuAwa9LTkCMkEilUBgCDHT6s5dmMI9PYcplebSA9ctmpl/0/9ie9pacq3ZRPvVomNEf+oENAIgx5LJF0dncSi79N15OkVPp4gBdIroz+m8QyioNAhqRYih+EK+iubo+6PXEyQLFy5k/PjxzJ8/ny5duvDqq6+yaNEi9u7dS0xM2R9Syp0gSewGOP5Bu6wEiRACccZbK9ACgBwP9q8C9g8SlKRj+018MjuWNd+HIZMkkrNUnYrQBJ54a4qoGUbTzo3ISM6kZkINBk7pS4vuTUosX5GTmcuERtNJO5vh9HP0Rj3X3DqAm1++Eb3Bexs15aSE47w9Fvnw2S/57MlvHG7/fdYn+AX42W3jzCSHO/kFm8jLlOeMSb5FAMJPz7kJjk1ESlWbqipoHlqBblQVerVJICUjh5qRIQzt3pKOjWuXOBbJN1u49qkPSEx1vgSPTlUY0q0FD46+ApMci/gEb49F0lLTGRk1xeH2C3bPpW6T2nbbeGss4h9iIjdDjkUqkgBEbDiiZQNvhyJVeoLI9ik0HnvI24FUaoW7ODylZWh3Ms2phBgi6RDRh4SgNqglnK2tCSuv7b2H5IITTj9DQaF1WC+G1pqGSee9qhs+c0j7nDlzmDp1KpMmTaJ58+bMnz+fgIAA3n///QqKoPghYvaUNWknspaUJ5hy8mRyBGRyRHJE3Ub5jLv3NFeNSeXiukxJcsx1915D3aa1PNJ36qk0/lq6iZ1/7GHlZ2u5p9fjzJn6Ntolh6SaC8zMu3MBQ0PHu5QcAbAUWFjy+k/MmvSmu0KXPMzbY5HgYPvJjv8yF9hfFbnx163lCadcZHJE8kUKoOTJumuSzfCerWgVb39lvKsKNMFv2w6y9eApft64l2mvfs1D7/2I2Wq90MZi1Zi3ZC3d7pznUnIEwKoJlqz7lwf/t8wji04k9/P2WMRgdG5epCDXfmmcQzuOlieccqmQ5IhcB1hUSACiRby3o5B8gkLK5kiyjssy1fa0CetNQmBrj/X/b/pfHM3Zw7/p6/nw8LN8cmQmZu3ijh5NaKxO/IbHd4x0KTkCIBBsT/uDj488jyasZd/gZV5NkBQUFLBp0yb69et34TVVVenXrx/r168v8Z78/HwyMjKK/CqXoB+cal7mQXnZM8oRjCRVDXUbm7l95gkiYmVNSck5LXo0xhTouTrahckQq8X2Br38/d/4atZSAJa8+ROD/Maw9I3l5X6OEIJVn//BR08tpCBffh9UZpVhLDL8rqFOtS+rvNZjg18oTzi+QU5MSJLkIc3qRBNgMnqs/8LdKdbz//118z7mf297v/nhr3/pPP01Pvh5Y7mfI4Rg7c7DzPl6DXllJNYl76oMY5HAIOdKskWWcP7Zpe7u/Vh5wqn8ZN7xAgForRJkOS3JYQ1GHiawljyg3Z5IQy389UEe61+cXwBfuEtlf+YWfjr1IQC70zby+I7r+OVs+cs1CzSOZO/iuxPzybdW7v/nXj2k9jcxKQAAIABJREFUPTk5GavVSmxsbJHXY2Nj2bNnT4n3vPDCCzz99NNui0ENCkZzeGGO/YGy0M6VOx5JqgoUBYxGuPL6c3zxWmwZreV5JdJFTw6bVeHP/PqVpXzwxOdoZvd/0vn0ma/5a9kmul3dkfzcAmo1iuPy0d0JCJYrZiqLyjAWKXPxxX8YTaWv8szNzsNqrgY7PuXEhORG8stJutSzn62s0OcJ4Mvft/LFqo3keWAs8tmqzazffYT+7RuTZ7ZQMyKEqzo1IbiMUo1SxakMYxFnhUWXXqbEYraQm55XgdFIXhURDH6eSypLVYwiOLshmtiuyd6OpFL7Naliz5IUCDae+5WtqWvJJ9vt/W88t5JD2f/SNuwyzCKfUEMkbcJ6V6qD3b1eYstZDz/8MOnp6Rd+HT9+3A29fuFYs7B37V4WOV+5IRZJqjpad88so4VAbxD4BVb+7XZS1ZWenOmR5EihA5sP88kzi/hq9nfMvXk+I6Im89OCip18kdzLE2OR73M+cajdI1/ebff62q9LXmkqSVLpFKAg0vsHWkvVV26+2SPJkUKHTqfyzg9/8dEvG3nhy1X0uX8+n/26yWPPkzzPE2ORX6yOzWfcMmeC3cUdW1buKHcsku8QQQEXD2WXpLIIhYJznqsYIbnOKiweSY4USi1IZNXZhaxNWsKyUwt4ftdEViVWnnl0ryZIoqKi0Ol0nDlzpsjrZ86coUaNkuu+mkwmQkJCivwqL7VGB6CZ/Ub67qh+3ey3sXivzqYkVUatu2YTEZtP844lbNNSBHqj4PF3jzBxRmLFBydJFe385waL2cKcqfN5fMiLWK0yOehtlWUs4ufnx2UTu9pt06h9PFeM6mG3zalDZ+xelySpOAGICJkgkaoPqxC88s0aps5ZVOT8E8k7KstYRFEUJr10vd02cQ1iGHH31XbbnD2eUu5YJB+iVYOdy5IbCQzBsgS1BCBYefZL3tx/f5HzT7zFqwkSo9FIhw4dWLny4kpaTdNYuXIl3bqVkYxwM7XGdxD4SMkXA25Fjfqw7E509dwakyT5Or0BZsw7ztylB5m9eD8dLs8gMraAWg3yGHlLEgvW7KXrgEyuuiEVk78cWEnVy1/LNvHcqDny8FQvq0xjkcfev48HPritxGtDp1/FWxtfLrOP+s3ruDssSaryFMB0MAUlT35gl6qXTftPcPvri7HKCU6vqkxjkTEPjOCJb+4v8Vq/8b35+MCbZfYR30qORXxFeT+FCIAMz604l6qm6E6yvJZ00ancQ/zvwCNYNO+Ow716BgnAvffey4QJE+jYsSOdO3fm1VdfJTs7m0mTJlV4LGrwRETQBETBVrAcAkM8iqGd47XB/S6D7Fc8G6Qk+Zi2PbPRrNCqaw6tuh4usY1/oEZMrQKOH5C1kKXq5Y9vN7Dgkc8Jiw4htl40Xa7uYPd8CckzKtNYZMCEKxgw4Qr2bTrIkZ3HqNEgllY9mzk8FmnRo6mHI5SkqknRBLr0PCx+8mewVL1s3HeCV79ZQ2x4MNFhQfRu3QB/o/w+qGiVaSzS69ourNAWcWj7EQ5uPUJUnSjaXNYcVXVsfW18y7oejlBylVCgoE4I1kAjanYBhlNZ5DUMx1IzGBQwnsjEb38qilZ26kQAwqBibtcQvTygXXKEKvCLyCOmU5K3I5EqmVN5h/jh1PtEmuII0ofSLKQzJl3Fntvq9QTJ6NGjSUpK4oknniAxMZG2bduyfPnyYgeUVRRFUVBM7cDUzvl7dTFePORxFFB5ardJ0qVUXdltCvJ87kgkSXKLhS8tQdWpaFaN4PBAps+7iT5jenk7rGqlso1FABp3SKBxhwSn7wuOCPJANI7pck07/v5+i9eeL0nlJfRyLCJVT5+t2oKqKGhCEOhn5O7hvRjRq7W3w6pWKuNYpEHr+jRoXd/p+0wB3jtfoEGH+hzadMRrz6+sBJDbNJKMPvXRgi/5/2O2gkEHVtsusuyONVEz84n8ejeGszll9pvVpRZqlBF9mtwRL5UtJCGDRmMPovOTuxal4jak/oyCikDDoJjoX2MM3aOudnzTQjkpwsdre2RkZBAaGkp6erpb6m6Wl5bY2DsPDnsX0qZ659luEQCU/QYsVT2aFY7tNzGtTxNsRS4kqRwUyr9XvBJ48pv76Xltl3L1UdneH6uyyvZv3V8d6ZXnPr7wXl6e8gb5md6vIesK/2B/cjNzvR2G5CGC0kcZAtACjaSN7QByFawkAfD0+AFc061FufqobO+PVVll+7ce6H8DlnxLhT/33ndv4bOZX3PmsG+W8AkI9ScnveSxiNWooitwfmLZ6q/n7PhWiDB/22Hql77P/ffPAJpAsWiELj+I3+E01Dzb/0cBoIAibDtRrKF+pF7XkojDtg9f8t1TKpnAFJVL08n7CYjN93Ywko8ZXPMmukcNLlcfjr4/ymVS7hZwp3eem3Y7RP7snWeXm4pMjlRfqg6Wfx6BHFJJ5WX0N6DT61BVH/9aUuC9hz6TZ5NILrv3vVu88tyZY1/l9bUzvfLsclORyZEqSuigoFMA5u6BCNU2wWPuHEjWszVJX9iAjM/iyb0jhpwBtWVyRCo3nQIGvQ61Cnwtvb7kDyxWucpXcs0z3z7olefOvfkdHvn0bq882xni/K/MZpGkDkrg3MCGJE1uw+kOsYgSfnzkNorgzF1dyK8TUuJ1e86Obm5LjkDx97mSflapCsKoI21IYxLv7ETi9I5kt44BBbI6xCEUyGsUQfK4lljC9CjIT/KSPQr5yQH4RcnkSEUyKCaUKvCd+WviF5i1ivna8XqJrapGCb4dkbMIOF3BT7ZC7kJ8c/m0HHhXZ5oVJj+SyOE9/mz9I9jb4Ug+rCDXzMj7h6CqCj/8bwVZaT6aeBVwcv9pDmw5TKP2DbwdjeSDBk7uy5I3fuLQ1qMV/uwl837E6G+gINfHDruWQ5EqSQSpZM6tg6hlhDwNZp7G2j6AgmHhYBWgU2wJkwEhCEVB+Scfkei90jCS77MKGN69BWFB/ixavY207Dxvh+SylIwcthw4Sacm8sBtyXmdrmpHmz7N2bZqV4U+V9UpfD1nGaExwaSfzazQZ5elcCejpldImtgGa0TxpIXhVFax6RxLsJFzw5qAApndaxO5cFepuyILby28VhDlj4gtR/lVRUELMJA+sCGZPeqgBRvJ7F3XVpYLQAi7OzQlCSC6a6JDZdcl92kZ2o1IU03+SvmRLEuat8NxWb6Ww/7MrTQPLV91DUfIHSRupigKSuzvYBzu5o7Lmji2Qv5K0A9y73MlycNUHegNgicXHME/0OrtcCQf9+d3fzPlxXEsPP0eA2/qg6o7/zbng6P2jJTK9aFO8i3vbJ7Ndfde49Y+yzrfxGrRWP/9JgZO6evW50qSozQ/hdzpMeTcGUN+/xAyX6iJqHn+sGk/ldyna9qSI2Bb6l9Ip4ACascMMMpsmVQ+v27ax63XdOfnl27mhivaonPwYOvKKD1b7qyTXDf716eZ9PwNbu0zKCLQbj16q0Vjw4+bGTbd9XkRAWgmHbn1QymoGeS25aeFUVuDTVgjA2yJkf/8XfISwot9bsnsXRdUW9uC+mGkDW54IcEvVAVxye555XzshX+P5D713BC4rX8txGT7vUFX5Jq5Ys9RlnxQ3YEnvR1CtbMj7U+uiL2OGc3e47Lo4egU2/4IX9xVkmOtmHkR3x2tVWKKoqBGvAgxe0Dn/GHvxZjGghpVdjthhoDu5X+eJFUwVQf+gRp9R5xzuY+75t9MXIMYN0Yl+aLEQ2cBMJoM3PvurXx29G3ueWcat82dxAs/P8bNs24kLCbUy1E6JrZetLdDkHzctNnj+cX6FZ0GtS13X72u60qtRnFltrOYLbTpXb6a9ZLkKjVPoJ4qwDwgmLx7YhEJ/kUnn+xMqikKoIJSz/UV/4+P7UdCXITL90tVw7nzu0YMOh0PjLqCn1+YyhPj+nP/yMuYN/1aHhx1BbFhgV6O0jFxEd4/y0LybWMeHs4KbRGXX9+j3H21uaIFzbs0LrMMrcVipXnX8p0Naw3Qk35lA5JvbE3SpDZYgg3l6u9SOa1K/8yqBRnJ6F23SFImr0F4kTa5LWM4fXcXkia3Je2qBLI6xpE8tiWa3pY0Kahj+77NbhAG9Yve6wlpjUr/tyksJSZVnPvvG0SzpmWP2SuMIjDIhbAVzoJtN7+qqAyIG8dDzRYwovZ0BtWcxLh6DzOs1q2EG2O9HKVjwgwVMy8iEyQepKoqavRClJjNEHgX6Nq41pFOBUM7wN6eNB0Y26H4le/wGknyFk2DZh1dL4l09c39ue+929wYkeSLNKtg5597Lvw5qmYEg6b249o7B9GxfxuadWmEZq38A7Rm3RpTu3FNb4chVQGKojBz2aMszfyEKS+MpWXPpi71Y/Iz0rxrY1R96UNHVafStHMjul7TwdVwJancTIvTMC53faWZEu56ebhhPVrywmS5m1uCdbuOXPh9REgAw3q0ZEyf9vRoUZ9W8TXQfGDGML5GBM3r+cbkiVT5Pfr53SzL/pRb506kbR/XFlL4BfrRpFPDizvES6CqCo3bN6Btn5auhsq5IY1JurkD2vlzOyzRASTd2Jr8WsHlnuzPTQgju1ttu22yu9Ym8bYOWE0623kjJZ2vqFexRAeQ2yqGzCvqU1A7BPQ6FCCnaSQp1zYh47pmFXK2ljCqpNXToV169vsl19Mb6MkL8b1V675qQL8WPPWUmyvauEyAoskj3rxkR9q6C78P0AfTPqIP3aOuplloJ2oHNPSJ7GWIIZIGQa7/PHeGTJBUAEUNQg2+HTV6EWqNfYCTWXwtGyVwHGBvUs+KEjAORQ0oR6SS5D0C23kkrjq08yhhMXKVmwRv3fNBia+v+Hg19/R+goyUrAqOyHm3vzbZ2yFIVYx/oB+jZwxj7ppnWaEtomYj5ya9crNyuebWAQg7s3qaVePaOwdhMBrwC5LnOEjeIQDTV6m4PANdjg+Lv209QEiQrDUiwQtfrCxxlfvKLfu58aUvSErP9kJUznn4+j52SxlJkrNM/iaG3zWYWb8+xQptEY27JDh1f352PoOm9kUpKWFwnqYJrr1rMKqqEl0v0qU4Nf//HNWrKIhgEynjWnF2SlsKarp+pkdGn3goYwcMgAg2cebOzmT0qouSbyn7HiGw6hXSe9Uhv3k0+Y1d+7u7Kj9aT1J7IylNDeSFKFhNkB2tktTWQH64SmZdvS/MxVYJn335J0EBlWMcrugEEa3OYcmXU8/esPTE/9BE8dKx+zO38sb++zlnPuOFqJwzpObNqErFHGAjv0q9QIn+FnDiB1beD6CriRI84/wLl35x2H6vBN2DYjy/YjPiW3eEKUkVSq+HnX8HoqgCg1HD2RNzH77quQpZISNVfvs3HuLMsaQir6WcPsesyW94KSLnWSwWb4cgVXGvrnmOgFDHJ3L/WrYZg8nAXW9NBQV0l+wkKVzJOer+IXQeaCst+vbml90bsCQ5SAHUsxbUU67tBBGprpdReejdZT5Y2VnyhJPJGew/mVzktcycPB5Z8KOXInLemXMZ3g5BquJe/PExwmMdL327bfW/ZKfn8OAHt6OoSoljkUFT+3L5aFvZ8XnrZjodk1AVzLGll8CzhvuTfENLzNGlL0wtLREgAGu4n+OfWVWF7G610UIduEdRSBnbyrY7pbBtRX82VhQsQSrpjY2ktDKRVc+A0Ku2g979VDR92V1I5ffRR+vKblRBhFUhdVsku95qijVPTj9XtBwtgyPZu4q8Ztby+fzwLHxi+whwMudghT1LfoV6gaKriRKzBtTmDt5hhpxFKIE3oYR/CMaegB9gAmM3lPD3UIJuvdBaNbYAtZcHIpckzxECps88wfcHt7P04A5UHTjzQzv1VBq1GtbwWHySb3nt1v8V+fPyBasoYfFEpfXooBe8HYJUxYXHhvH5kbdp2cuxkltCCJbN/4XBN/dn7upn6Hp1R/wCTRj8DLTq1Yynv32QKS+Nu9C+dsOaXHVTH0+FL0lYG5rInRRJ7vQY8oeFoYX852ONxbUPfmqzbAgvcOlei4DIELmbW7J5/vNf0S7ZyfTD37sxW31nMPL0J794OwSpigsOD+KjA2/QZXB7h9orCnz3xnL6jOnFvPUz6XVdV/yC/DCY9DTt3JBHv7ibu+dPu7DzKTIuggnPjXY4HqFATotohL+dRLmqgKqQ0auunTalvK4rfii7O2lhTiRfKpBiFfgnWRFy9rHCGI2VJRulAArZJwM59pP90nKSZ3x/8l2s4mKplp3p6ygg14sROee3pK8q7FmV5bumShBCIKxHQMtFMcSjKKWvzFTUcIhejDAfgNQh2F8tryEK/kRhGoqpO4qp7IPY1ZgFaIm9gURn/xqS5BWKAobzG6tys1U0q/MjKHOBhdZ9WrB91b9ujk7yNf/8tJW9/xygSaeGAGxd7VtfE9lp2WiahqrKTxKSc4QQnDqYSE5GLrUa1SAguPTJ2sDQQOb8/gzH953ilrYPYM4vfcW9ZtX45+et3PTCWFr2bEbLns3KjOW+d29lz4b9HNlx3KW/iyRdSmD7mC38FHIeisPSOfBiEkSFvElR+M0/i+mnDESAihbn/E4QRQGhgq5bOtblURQpqO6glIwchnVrxpL1u52+V6padhxO5J+9x+jSrB4AWw+e8nJEzrFoUGC2YDTIKQPJOUIITqZlkJ6dR72oMIL8Sq+e4R/ox7NLH+JEchrTm9xNTlrpZ1JqVsGG5VsAaNKpIY9+fk+ZsYx75Dq2rvqXbat2lh7v+f+aYwLJ6Fu/zD5RFfIbhqOZdKj51gt9KEBuowjSBiUQuCmR4HUnbOUeVQU0gVAU26rASpjE8BRjhkboATOK7+SGq4QTJ1KZPLEX73+41tuh2AiFs39HU3fQCXQm+cVQkc7mH2d3xgZahnYD4HjWfi9H5LxcSzb++tJ39rmLHO2UQCv4FzKfAmsyqJEQ8jiqsfQD1oWwIlLGg+Wfi68BQpeAEvExii76P+0F5HyKyH4PtNOOBSWcP5xBiV2JONMSX9k6JUmFY0Wri9WFhCZ4efnjXGW83n1BST7r5w9/v5Ag2b1+n5ejcd7OP/fQupejOw2lqubIv8d49ZZ3ST6RQkhkMNPmjKdN79IPNRVC8Og1M/nnx61FXq/RIJbZq54ktm7xscjy91fx5YvfcuqgY/VnNRdWPr+zZTZXB43FnCfLxknlUzidlPNADSwdzif+9JdMMqmQd0cslub+CFWAybUEs6KA0AMJObDf+Q9jZouVx8ZdKRMkEgBL1++6kCDZsPeYl6Nx3k8bdjO0RytvhyF5ybHkNJ749hdOpmYS7G/knit70qtJfKnthRDc/+UPLN9edAIuJiSQ96dcR3x0RLF7fti6h/mr/uZQUirRekFZqW1XxiKzVjzBtRETyE4vumq6cJZE6BVyWseS2bsuwuTgFJmikNcgDL+DaQgFCuqHkt0+joK6tpJhWT3qkNOuBn57U9BlF2ANNpHbNLJaJUd0uRph+822c7q9HUw1k5tXwNgx3StPggTQzDpyk/wIql16ElTyjE2pKy8kSA5kbfNyNM77I2kJ/ePGevw5cmnqJYQQaGcHQOq1YN4G2kmwbIfUkWhn+yNKSFIIoSHOtC2SHLnAehCR1AthLVoLX2Q8i8h81vHkCCoYO5Ude/KzaIlN0BIboyV2gex3IfgpB58hSZVHUKiGK4m96Zffj06v44sT890flORzDu88CkDmuSzyc/K9HI3ztsmdUNWSEIJb2j/I1Fb38e+fezhzNIn9mw9x/+VPcUOdaRTkFy/9I4RgWMSEYskRgMRDZxhX/zZOHy6aBPnw8S+ZM3U+pw45lhzR6VXaXFZ6guZCv09+yQDDKPqrI7k2ciIfPbmQe+bf4tAzJKkslnpGLN2CbGVKSiIElj7BWK9wvKZ9aXT18ly67+rH30dVFX5/5dayG0tV3r4Tts+BuQVm0rJc+5ryps0HfGvXi+Q+E975ioGvfMA/h05yKi2DvaeTueXDJfR49m2y80oeV/d54d1iyRGAsxnZXD3nIw4kFj2XZ8Hqf3hw4U8cTkoFoKBOKMLOTLpOr9Lm8rLHIh+t3UTrR+bS4uG5dH5yHnOWr+WOL+8q0kYA1hAjCpDfIJyM/g0cT46clzakCYn3dOHM3V04N6zpheRIIS3AQE67GmT2rEtOm1in+/d1AWetMjniJbdN/xhFUVj+w/3eDqUIVScXb3vDmTzbAg2rsJJidnQeuvI4ll0xu15kguQS4uxA0I6UfFE7ikgeWvyepPGAvYk3zba7pLB9wWbI/dSJqBRARQkovXamlv4r4kwTsHzCxUnlc4isVyHzSQicDrpaTjxTkrxLUaBZh2ycTZIc33KWf37eytljKQy+uZ9ngpN8xuHttgTJvo0Vd7CXO4XHlX+CT/I9d/V4lINbD5d4LflkKpOa3l3s9ZcmvE5Ouv1asnf1eOzC7w/vPMbnMxfb/uDgj1lNE1x964BSr+9cv5v+6kg+e/YbhNXWada5bD5/fjEvT3yDcY+PpFajOMceJkmlsPQIAqudL1rFPfXdFQUIcG2xBsD6XUc5fDqViQM6ljsWybcdSzqHEOL/7N13eBTV+sDx75nZ3exueiOBAKF3kCpSFAQFVKzYsYuKhat49afYy1Ws194bXgtYsAsiNhRQQBTpvUMCpNfNlpnfH0uAkLa72ezsJufzPDwmM2fmvEKyc+a8p7Blb67RoQQkLSHG6BAkA9ww4wv+3L6nxnMFZQ7GPPl2teMvzl/M/uLSOu970cszD329N7+IZ+YtBA5/0pb2S6/zY9fj1jjrplNqPb91Xw49pz3DE3N+PfSoKHW6efvX5fzrl1856/1ryezZBvD2spRlxFI4MhPr1nziv97oXQ5LChprniaTIwZa9uc21m/IYtJVI4wOBQBTtAtbWuTsfdGUFLpy8ehu8ioicwuGGFNcSOppXinsOmieXNC31l3IsxHNnYNiSjniwqU+3HwLulaCUGLQS97yIyoV0BEJTyPUmjsVtPJ1UH5D3bcpfRHiX0OoCaDlomtuKLoVkMtdSOHrof9t47yelUvE+d60uuuURwBIyUii+5DOrPs98tZYlIKjtLCc7Wt2oUfou85x4wcYHYIUYo5yB+v+qPsza/+OA+xYt5vM7oc3Ovzx/YX13js/u4C87HyS0hOZ/czXBzdzqD8m1aSgeXRufX1ylTqPdGB3DlOH3Vfnfd5/+BOmffAvWnVMJy+rAE3TePyyF3CURt7sLsk4epQI2VBUIUC0LUff6f+m6ze+4E1AJsXa6d8pg78219zRKDV9LrfGym1ZKBG6rM6wXu2MDkEKMY/Hw4INNQ/UqFRQ5uDPrbsY2KHNoWOv/LSk3nuXudzsyMknMyWR9xf/Xa2N7k61UziuI/HfbQEB4uB51aTgcWtc/8wVh5bPPVpxmYPTn32vzvpfXrWae9+4jAGWOA7sykUX8MCMr8i6fgC2TfnYlu/F0TsN3Sq7yYJBROg7WFNxx7SPAIiLs9Gvb1v+XmHsMo8ZJ+1FyCH6BtHZUrKSRHMLowMJSMfY2re8CCb541npgI/rmRU9fOjLo5fOqou+/0S0sk/B+aMPpQUoqWCbgEj+EmGtfZQEhdVntdRc7jp0EY2wnoRiH4dosQREK9+ulSQDxCVqvPLD+oCvz9mTJ5MjErl78+g6qKPRYQRk0Rc1LN0oNWkPX/iMT+Weu/71Q1+XFtY9WvNIl3eZwnfv/MyPH/zmU3IkMS2eEy8azotLpzPuqlG1lru4rW9LCU2f+Dwet4ehZw5i+NmD+XT/W7TpJme4Sr7RAWWXM6RrdSi9SxvUw5NXXCaTIxIHCkrolJFSf8Ew9POKyJyFKwXumbm+7Vnw4GeH+zWcbt8HXp7+9AxmL1vFR0tqXge/7Jg0DlzWh/IeKXiizcS3iGP4hON4btF/OOfm02q973EPv+JT/Q9/+TPZ0YKhZw5i2BmDmPPJA/To3JqyY9IoH5QhkyNB5LIJuRtuGCgqKjc8OaJEuUkdmFN/QanRFLnySIpKNzqMgGwu/jsk9cgEySH1zB6p5DxiI/bi7/24fyEU3QX4sKmYko7SYhFK/H8Q5q5VTulaKbonF133oJXMrOUGtcgdj3bgfPTyr0FEIVJmglr/Gp6SZJQOPZy8+uNGAl3iQpKS0hOITYzM5SGWfPuX0SFIIbb0a9/+zTccsWzcmsUbfb6/o6SCp69+Gbez+p5qR4uOt/Nx1pvc8e4UugyommQsL3WQv68Aj9vDr7N/97l+gFuG38sNg/6PeTN+BuDpnx+g5/Cu9VwlNXeVc0ndvWwh3eBWmECkVe77I9siUmCS46KxWerbejo8yQRf8/POIt86orbl5h/6emOW7x2fHuC+z37A4aq9LeJuGUPB+C7k/mswH+99k3tmTqXHkKpthXKni5ziUlweD79v8q/zd/KMLzj72ff4eOlKXB6N16+awPDOmX7dQ6pfeQtVLrElAaA5VbZ+3N7oMJq1GFMCqojMBPBeR92zGoMlMv92DJV3+EvHg41The10dN0Jjrno5bPBuRUoAlx4mxTgzW35kGw5mmcFeuEKKP4vxN2LSJmN7vwDCu8DzdissiTVpH13B12PKWLDP3I/Bsl/yRlJRocQMEWRYxikmjnLDm/U/tSklxqljlEXDcfj9rDwsyXMfetHtq/dRUl+GW6nC4/b2/5QVAXN439bZNPybTx11cu8c/eH3PD81Tz904OsX7KJ/177KjvXyc44qTqtjRnHNam4B0aHvG5lUBFo4Flmh/125Hazkr9aJYVm7ezGYFJlW0Sq2ZEp4/9++3Oj1DGmd2d0dH5au5WPl6xkY3YOheUOXB4PnoP7hShCoAWwnu7GfTk8+PmPPDdvEXeOH8GLl5/Jpuwc7ps9n3VZvq8UItXOkaQQla8QVeBtK8qnZzOmC/JWJeIsjFAXAAAgAElEQVTIs2BNctZfXgq6BJN3eS2Bgh5IX7KBTMISknpkiyccRY1Dzz0XvfB2cP4B7AccHE6OQEDJkSNpe6BgMvr+kQi9GJE6D8yDkI8tKRw9P3c73gShJPln1uNfGB1CwIaeKTf3leqXn1XYKPcddfFwbh1xH/+58BmWz19J7p58KsoqDiVHgICSI0fKzSrg4fOe5qI217F36z7eXP0Mg0/rL5siTZQuwDXITuk9LSl+oQ2lD7bCOSIGvZ7hWlqsQskrmYYkRwCE4p1JYhpSRoPb31Kz9MzsBUaHELBhPdsZHYIUAZbsaJyNf8/o253JM75gyntf8dvG7ewrKsHhch9KjgABJUeOVFDm4M6P5zHikddZtTubT/91Caf17dbQ0CUAISjsaKK4jQlPDf2bOnJuZrMioHhbZK7s0BR8tff1+guFqQ4xvUJSj0yQ+C0Eo9gL7wN34Hsv+EXPRi+Ygp5zKliGgfVsvJvDS1J4mf7RjmrHouOcnHXNPoQim1ZSzT558iuK80uMDiMgXQZ0MDoEqRl7+dYZrP3d9+W7GiJ/XyFPXP4il3e+iU792zP+2pMxWeQk56ZENwnK7mtJ2YMZuAdHo3W04u5vp/yOlpQ83QYtpvorSWXHiWuAHRTjs2a6DkTJ9obkv+//2kRuke/7RYWTXu0ic71yqWl47vtFLN5U/R2wMRSWO3joi58YNf11WsbHcunQfkSZZVukwYSgPE0lt7eFiljvc90ZLSjoaGL/AAv7B0aR08tMWQsFXYBHdkU1OcKkkTF6LwPuW0HqgLz6L5AaxY6yteRV7EOPwLRkW3tolmOWn/h+y6+/SEN5Vjd+HdXq3Aalz4a+XknyUb/hpSiqhubxdqK8/sta2nZ28er9rVBVHbdmfOeJFJ5e/7//eUekR1hbIC+7cWYGSJIvNv3p495sQZS1dT8fPDw75PVKjc9xeTLuQQdngKiiyn+1DlGU35pG9ENZh/YaAe8X7v52HFPTQh1urZR+JWh/JBgdhhSBHv3gBxRFoGmR1RgpKHEYHYLUjBmx1NW+olLeXLCs/oKSf4SgtKUZzeShqIPp0DEAT5SguI0JR4KGyy5I2OImqjiyPiulmgmTRo/r1hPbrkTOEA8DH21/FhNm3ETWMmcOLTSDTOQMEkmSIoIQ8Pw3m0hv6yCjUxFtO3uX3IpLdKPJ5IhUh+/e+hl7nN3oMPxmj7MZHYIkSVKD6TaB87T42meBqAL34Gg86WYE4LggkdL7WlL0eUfKHs4Ac3i8rggBooULol1g9xBxWXfJUD+v3EpKBLZFrFFyPKUkScHhilOqJUcOfS0ErlgFVEFBJzMe+dHTJLQ8IZvYdiXe5Upll43hdldsIDmqpdFh+M0kzCGpJzzeOCLKkb/VGYZFIUnNUedjHLz7xwbe/GVbZTuKkWcWoHnk01aqm+bx1F8ozKxZFKKlFqWINmh8P6NDkKQ6eTpbwVr/K4e7rw0tQaViYjLu42LAEn6vKUKA6aQCTCfngc1tdDhShCl1VBgdgt9Wbs0yOgQpAtx04iCjQ5AiReVLfF3nFChPlWttRT6d9GH75MyRMJNfsc/oEPy2qyw0yz6H35uHYW7ysdzhTYWU9J8bJxRJkuqkKAfXAgcyOjgZe2EuciSnVBdHSeR1Snz7+g9GhyCF2P3f3OZTOXPU4VE0j351V2OFI0nB4evbhioon5oGpgh5ky43Idsekj9KHZGXVPt80Wr0Bm6CLUWWubde5lM55YhO7uvHDG+scKRmqjxZdlVGOsWiEZXgkjNHwoyTyFs6c0XBAtyaq9HrkZ86Bynp//KxZAm658iM2yVBjCIziPeSpKbtyAftvx7fzZCxcr8GqWnZvzP06y5Lxhp+6mCfyrkqXOzeuPfQ91PfnRy0GFIykoJ2L6l5qK/rVNlSAa56SgmBc0zc4X1KwpDsI5aao4KScipckTcLVwpc29Rkn8ppus7q3dmHvp913blBiyHeFhW0e0kRSAg0q0JZiuyujGS6R7adpOBwahWUe0oavR75iXMk+/U+FNLBtebQd0r6fcGp2zoZbBOCcy9JamZMZrjn9R0MPqmQZ7/exBebVvL5xpU89dkmOvUuMzo8SQqILVbuQdIc3fjC1T6VW79086GvT710dFDqPu26k7npRd/ql6RK9Q0MVIo1zD8VgaeWt+SDb89aZ2twAwuyaiMgozTkuhFSU2dWFSwmudRNc/P0Raf6VG7lrsMJkt7t2gSl7rG9OjPj2vODci8pguk6xW1MaEbHIQUsoXuhnD0iBYkgSm38vhGZIDmCMHf0qZxecNQSGCkrG1Zx0pcoCbdC+YyG3UeSmjGTGR7633a69S/DFq1jj9HpNbiMF7/bxKW3yfWTpcjTc2hXo0OQDJCemepTuSeverHK9/PcHzWo3mcWPcwtr1zLuw807D6SdDQdsL2eg8ivZXmhSH17Hp6P9/9ODo+Umq6e7dJRlAj9HZUClhrr22y+R76quuT4mulTG1TvK1ecyX8njufF+QsbdB+pCRACVEFxa9llGanSh+43OgSpiUiLaoNFafyBVPLT5kgW35a2gKpTexSTFWgfWJ0pi1Es3dFKZwN5gd1DkqRDjuxnqfx64tT9XHrbHmMCkqQAHTOyp9EhSAboOcy3xJjm1qusC68oCoNP7xtQne9teZFeQ7qx6MulbPtnZ0D3kKSa6IAeq1B6dzp6irne8pHEFKNDTOTtKSFJ/ujfKcPoECQD9MhI87ms0131c/DqYccEVOdnN0/khK4dWL5tNz+u3RbQPaSmx5Fmwhkjk7SRxft+YkmIvD1ApfDUNrpbSOqRCZIjCNX3hoCW/XSV75X0ecBQP2prDS3+QTGleL8t/o8f10qS5KvDSZIcYwORJD/1GCJnkDRHsYkxPpe9bsDtVb7/z5d3M+7aET5fn9Qqgc/zZ5De3tv+eW7yGz5fK0n10WIVHNelUPxBBzz9w3dvkYZQRxSAqiFnkUhNVT+ZIGmWbBbfE9pDHqw6o/XW8aP498m+DjyF+Cgzv951LV3TWwBw3+z5Pl8rNQNCUJxhMjoKyS/eDhjNJbubpeDoENMrJPXIT5qAvQb8u8oRJX0GmtsFOcOAgiPOWMB0MohoiOoL9rNQlMN/9bqWB5SGImhJapaE8C5xfvvz29m6xs73HydSnN+0RrJKTUvrrq3oMaSL0WFIYW7bih3Vjv371Zu45aXruaTd9eTsyT90XDErHH/2YKLj7XTq156xV56IJcpy6LyzwkX+voJq95OkQJVPaYF7WEzkLqF1FF2v4X9FBWVUAdr8JENikqTGlBofzXE9Mo0OQwpzDnf1BPFVo4Zy5YlDOP3pd9iWW1jl3JhenYizRtE5PYUJg3phs1iqnN+eK9siUlXuGIGmgCI3JIkomlvU3HaSJD9YlWi6xx0bkrpkgiRgUTUeVUxmSF/q1510zRmMgCRJqoMQMHpCIaMnFHL13VnMeDydA3kT+HmmXONWCj+3vXUDQrYmpQCpqsrMXa/7dY3H7WmkaKTmSAc8na1N6q248n9Fr+ygEYAH9NUxNGSz9rEDuzLvzw0NDU+Sgu6By8aiKnIEsBQYIQTf3HaVX9ccuXSoJB0iBLoCcsf2xnPiiO78vGBd0O4nVA17y/Km1AyUDHJOmxsxK5b6CwaBbPEEyvZd8O6lpATvXpIk1UoI7x9FhavuyuaMa9IYP/lko8OSQkWBxPQEo6Oo13++mSY3aJd8cu9XtwbtXlZ7zQM/JMlfugLuQXb0tKY3U1Nzg77Fhr7VirYiBs93KehZDfvd6ZSRwsWj+gUpQikStG0R/m2RBy8bwxA5e0TywSWDewTtXnJwkFQjTUeR43gaVes2SVx4ge9L49XHll6OKUomPMNZhrWz0SHUa2z6ZfSMPy5k9ckESTVv+VRKiQ/eeqze5bbUoN1PkqS6Vba987Y+xTevynVum4spL05i0vSJRodRr8Gn9jc6BMlg72e9WH8h4ITxQ4JWpxCCKHtoRudITZMO6AK0dDPlN/u+r18kUUxAqhPR1oHStwT1tBzU8QcQx+UT6NDWl75cxIc//R3UOKXwdfUpx/Kvs483Oox6nT6kp9EhSAZb/egtPpWbdtbYoNabYLcG9X5ShNN1VIeOkH3tjeq99xcx66MlQbufTHWGt/7xoxnbMvz7RU5ocVZI65MJkqMo6T40WG2/Bb9iW/j/cEpSUyIEDDuliIQUucRdc2CKUhl/7cmMuXwkvU/obnQ4klSntLQ0FFPdrxYv/DM96PVeet95Qb+n1DzoKmjpJhxXplDyXBv0pKa7iq+S4EFYDs9KFSqoaW7UM3JRTsiDRCdyHRCpNteedhyj+nZiZJ8ORociSXUSQhBnrvuz/OlzRwe93jtPGxH0e0qRzVwqsyORpmyfDc1tdBRSbU5vfTUdY/vQP2GU0aGEFZkgqYGSvhEYWfPJlL9R4oM/Kk7ETQv6PSVJqpsQ8PaidfQdVmR0KFIje3/LyygH19F+8PP/wxotlxOSwts858ecOvnEGs/Nyn6Nbr07Bb3O828/M+j3lJo+3Soo+qQjJW+3x3luIkQ3z1nRQoCS6MF0QiHq6HywyZ4BqaovH7wCs+r9/XjkqlOJk20RKcz9/tAUbhwxqMZzc26+hHED+gS9ztP790CVS21JlYQgKl+urxVpdLdC3uoE5LZC4eemTk9jUb0z9c5sfR1xpiSDIwofQo/wnbCKioqIj4+nsLCQuLi4RqlD1/WQrIepORZDwRWNXo8kSV5uF0w5rSNZ262UlyjInHHTlNI2mZnbX61yLHvHfi5tf6NBEdXOYrPwbekHQblXKJ6PkldTaotsXL6FGwfd2ej1SE2DDlRMTKJiYrLRoYQdXQPP3GRwy7aFBGYBS16eWuVYblEpJ9/xukER1U5VBMte8m15pfrItkjoNKW2yM6cfE55ekaj1yOFP+HWSVznxFxhdCSSv4Sq0f/eFVhi5YCRcPJIn8+qfF/uLuGRtZejE26pAcEjfWYH5U6+Ph9li90HodosTLEOhfj3QlKXJDV3ug4H9qrc98ZOpkzfQ1KaG7kkRtN076zqG1mnZ7YgJiHagGjq1r5XW6NDkMJUqNoiXQZ05NW/nwxJXVLkcPW3owvvBuy6evC/gPOsBCoukiPPaiRAdCkzOgopTDx1Q/UZeslx0aQnxRoQTd0yUuKNDkEKU6Fqi7RNSeS7268KSV1SeNNNgrxeFnJ6mnBbDu53dvCPFN50j8KqZ3vIWSRh5OyMG6ods5liSIsKvz6IGFPo2yIyQRJmFNtgSPnB6DAkqckTAlpmemiZ6WL0hAI+/Gsdt/53F6pJJkmaEovNQo/jutR4rl2vNiGOpn5yfxQpHHQ8ph0zd79af0Gp2Sif0oLit9tRMTEZ57h4Ki5OovjtdjiuTQVFLoVSEyFAySw3OgwpDCjA8b1q3nOkc0ZKaIPxQb9OGUaHIEm0SYpn4T2TjQ5DCgdC4LGpFLVRyellpiRDpTxVoSRdoSRVkcmSMOYssLJzjnymhIsBSTXvG5VmywxxJPVra+8W8jplgiQMKaa20GIdIJcrkKRQGnNBAVfemYWcSdJ0PL/4kVrPnXHDuBBG4puTL5UbU0rhIaVVMt97PqZV5+DvuyZFBi1WwXF2AsUvtEFPM6Onmam4KAnHjS2ouDgZPd1sdIjhr+nuVS/54dWp59Z67vwTjglhJL45/bgeRocgSQAkRttYM30qfTJSjQ5FMpqu40pQ0awKZS1NFGeaKW1tpjTTTF53s0yShLHy/TajQ5CAC9vcVusswMHJ4dcvMiAp9BvIywRJI9DcWWj5N6Fl90TL7oKW3RVt/yg0x08+30NRVETaIiD8RhVJUlNU+ayYMDmH5JYuY4ORgiKjUzodj2lX6/kTzjuOzB7hM6JlyBkD6dAn/EZvSJEpLzufRy9+llNtF3Gych5j1PO5OHMyP89aiK/bzwkhmLH+BTK6pDdytFI40W2CsjvTKZ7VgYpJKWgd5EbSARMAR28uK7txmpOkGBsDu9Q+Y3Voz3b0ad8yhBHVrV+nDDmDRAqagjIH93z6Pf3vfZ6e056h57RnGPno63y6bJXPbRGAD2+cSO8MOWCjWRPi8Av7Udx2QWm67NoMV/lrEsla2MLoMJo1C1Z6Jw6t9XxmdDe6xgwMYUR1S7e2o0tsv5DXKz9FgkwrXwg5I6Hie6Cyk1UHbTcUTEbLmYCulfh0LyEUlPTFYDm/scKVJOkIQoCiQN9hvv2OSuHtjvem1HleVVXu+fjfIYqmbm27Z3DPrKn1F5QkH6z5fQMXtZnMz7MW4arwboyo6zoHduXy6MXPManXVIpyi326V2WS5Pz/O70xQ5ZCTBdV/6vFKWh2gR6jUPxSW1zHx3hP1NEhIdVPCFDPyINj88HupHqyRGrq7r9sbJ3nhRA8d8MZIYqmbi2TYnnhxrNCts+E1LRtzM5h5KOv8fnyNVS4D3/2HSgu5f7PfmDME29xoMjXfhHBrJsuZuqYYY0VrhThSluZ5BoQ4UoXbP+8HYWbwm/Prebi9NaT6i1zSbs7QxBJ/aLVeCZ1eAhFqCGvWyZIgkhzroHCq6hzZJh7FXpe/T+cR1KS/oOSvhES54IIv2nYktTUdOgu1wyPdD2HdqX74Jr3HjmSPdb4Kb8DxxzDq38/icVqMToUqQnYuX4Ptwy7B81T+2viznV7uHXkfWia76+S1zx2GfO1T3hnw3P0OVEuvxLJdJvANSIG1zE2nCfFUvRKW4pndqD4k44Uvd8ePc0sEyNBZmrpRh1VCCluo0ORQqh9egLDe7Wrt5yqhr4T4GjHdGjJp/dfjl22RaQg2JtfxDnPvYerjrbI3oJiLnp5Ji6P74njSScey5rpU/n+9is5oUu7IEQqNQlCePdDM/6jVKqVTsHG0G+6LUGcmkzfxJH1lguHwREtre24tduL2EwxhtQvV8YNEl33QN6FvhV2/4VWsRAlarhfdShRHSHtE3TXRvTS98C5HCgFEQVKGiLqOHTrueDeC0V3g7bZ//8RSWrmdB1atnMaHYbUADFJdh6de7dPZZPSE7DFWCkvcTRyVNXFJMbwwGe30eeEHmHRIJEin67r3DL8Hp/K7lizm18+Wsyoi/xri7Tu3Iqnf3yQXRv28MULc1m5YC1lxeWYo0wkt0qi17BunHbtSRTmFfPUlS+zdeUOuaJQmHFcnIxzQmLNJy3ysyjYKj/ePctjIcfCwXW3pCYuyqzw9m0X+fR8j7ZaSIq1kVcc+gE69igzT14znsHdM1EU+bMpBcflr3/s06M/q7CEj5esYuLQvn7dPyMpgVeuPJtdeQV8+PsKft+0k2KHE4tJJTXWzjFtW3Hesb1xezzc9fF3rNqzP7D/kSOoyDmA4U7I9maY0LFbXThdKm5PZdZKUJ5t/MDE5kagcGOXJ1FE/XMjhBAkWdLJc2aHILKqTJg5P/NWuscNNGTmyOE4pKDQK34BKny/oOQl8DNBUkmYuyASHq75HIApDaxzvHE5l6EX3AnaLv8rUrqCtiGgGCUpkiWmyARJJHtp6eM+zwwxmU2MvfJEvnhhbiNHVVVqm2Re/ftJ4pLkVGMpeFb9to7iPN+XCJz12Od+J0gqtemawZQXa58R26JtKq/9/RQAG5Zt5vHLXmDXhr1+15PePpXsbQcCilE6rLLPoOK8BJznJBgaS3OkF6qQZTU6DCmE3r7tQuKjffs3F0Iw4fg+vDFnSSNHVVVSrI2Zd19CarwxIzWlpml91gH2Fvi2jCfA/xYu9ztBUqlNUgJ3nDayzjKzbpoIeJf8uuPjuWzMyvG7nuRoG7mlcoWBsKbpCLnGlqGsUS7OO3U1Z4xeR2K8A48m+P2vNsz8+hg2bE2lcFMcugY+9NVLQXJZu7uJMfve7h+cNJa52e82YkTVWRU7N3Z+mqQo4/eZkgmSYCl527/yrnVBq1r3ZINWDGo6QvF2tum6Bp7doKRCylyEex149oCSgG7qDhVLoOgBIK/mm1pGQ8KLsL970OKUpEjRtX8F3fqXsv6vaKNDkQJgtfu2ofD+XTm8ecf7LPh4cSNHVNXYK07kmicukckRKei+fmWeX+V3rtsTtLpzs/IpzishuVUisYnezjZd19m34wDR8XZeXfEUO9fuZs/mbKLj7XQZ1JHVv67lxVve4sCOmtsi/Uf35j/fTuNU68VBi7M50FJMaC1MiCIPym4XgsNzFlzj4uXSWQbQdlvxpqnk331zYbOYfSqXW1TK858vZM7S9Y0cUVVjB3bh1nNHyOSIFHTf/LXWr/K784vwaBqq0vBe09ySMvJLy0iJiSYh2jtYStd1sgqLsagqs66/iB25BWw7kIfdYqZPm5b8vWMvT37zM9vzimq8Z7+2rXj9qnMY9MCLDY5PajzWXDm/x0g2q4un7/qWjpl5qAd/lVVFZ0i/nRzXbyf3P3sSS1e1RvMIVEVO9QkVX5eqKneXMC/7ff7K/6mRI6qqW+xAxmdMItHSIqT11kYmSILFvczPC/yYbVILvWIReslz4Fpx8IgJPeoUMHeEso9BOzhSUyRC9CUQfR1CWLyvZvZx3j8Hae694FzsTbR4doFrCeSMb3CMkhRphPAus3X+Dft5aFJ7o8OR/NS+VxsS0+ofJXFgdy5TBk8jf38huhaaRpqiCO784F+ceEFgI/YlqT4rf13jV3mP24Ou6w1a4m31wnW8c+8sVi7wdogoqsKwswfRZUAn5r71I3s3e6dpxyREM37yGC65dwJRNm8Sc+iZxzL0zGMP3Ss3K59l3/1NaWEZ+3Yc4O8fV3Fd39sCjq258WRaKL8mBU//w8l9ZVsF1ndyMP9Z5j3glC+lhnDW9DsmEyZNVVpiDG1b1LKM3RHyi8u4/IlZZOcVo+mh+d0UwN0Xj+ac4/uEpD6p+flnZ5bf15Q7XcRYfRvgVJPVu7N5bt4iFm/eCXjf50Z268CAdhl8vnwNW/Z7B2LYLWbOHdSbm04eQnSUd7+dkd07MLJ7h0P3yi8pY8GGbRSVV7CvsITfN+/gvBffDzg2KTRsOXVPH5FP3MZ102WL6dwur9oYHFX19q3cfcMv/Of94ahm2Q4NFZsSQytb/f1ZDk8pr225i5yKPeghXBf5lJaXMzz1zJDV5wuZIDGKSG7Q5brjO/SCm6n6Me+Giq+r5170fPSSF8G5AhJfQ4jq/+yKqRWaywIljx88IucnSs2XyQTHjS1CUXQ0TTalIsnEe8/zqbP3nXtmhjQ5ctz4AVx89wS6D+4ckvqk5ik/v9Cv8tYYa4OSI8vmreDe06dzZL+e5tH4bfYSfvt0SZUmSklBKR8/8QWrF67j8e/vxVLDRsDJLROJS4rl2cmvo3m0kP1+NgXuTAulT7eBqKr/nlqmhbIHW2Gfno1pWSlamm+j2qXgEolu9J0AOqKtA9HagbYmGgrNyC6bpufaU4/zaT+PN+cuCWlyZHC3tkw6dTADOrcOSX1S85SRFMdffiRJTIrAbqneJvDV8u17mPTmbNza4f4LXYdf1m/l53Vbq3zCljldvL/4b5Zu3cX/rjv/UJLkSIkxdtLjY3nwix9xeTyE6NdTaqCiTBPJa11AzU9V+aRtPL27ZDFm+JZaJygLATarm7smLmSRJ5mF5amhDbCZGpk2AbWGvt+jLTzwVUiTI5n27pyYdh6dYwNbWrExyQRJ0LQE/BgtYfdxQ/ca6LoDvfBuvHlwX3+IdXD+Bo6vwXY2AJpWAeU/g2sBuNaAJ7RTuyUpnKkqqGYdrUI2pyLFtU9cyojzhtRZxuP28NePq/jxg99C1vl6wf+dyaTHLglJXVLz9sAX/+b+cU/7XH7sFSMDrsvj9vDklS+heXT0o3sP9KP+e5Cm6axZtIE5b/zIWVNOAcDldLHsu7/545u/2LJiOxv/3BJwTM2Z49pUb3JEPeqZpXinRZZNaUHUzFywyoWfjSDaOOCfaJQBJZDgQluQCO4jFz+TmoprTh3MWcN61VnGo2n8vXk3sxeuClly5PQhPXjwsrEhqUtq3u49cxRfr/B9H9OTe3X2KaFYE13XuefT73FrWrXfpcpvj/4N03Sdjdk5vLfobyaPGgyAy+1hyZad/Lh2Cxuzc1gRwCwYyVgeu0J+FxMJm91V9iKpnDmiqaDIVbiCTgidu25Y4NPqrdE2Nyfq+1lYnoJs/zSuoSnjGZZyRp1lNF1jd9kmFud8G7LkSLfYQVzaflpI6gqETJAEiZK+AC27i4+lLYjoqwKvzPE96L5vfHaYgl72AbqrCMoeCbx+SWoG8g+YcFXIjqRIEJsSy0tLptOyfd0be7057QNm//dr3K7Qto4ve/D8kNYnNV9Dxxznc1lFVbj8wQsCrmvZdyvIzy4I6NovX/6O6CQrT1z6csD1S4dpqSY8/ey1FxACYlUqLm3Y7GUpcEIFZXQu2EH7SSZHmiK7WeXDey6td2mtt+Yu5Y05f+B0h7Yt8u8JI0Jan9R8RVutPpcVwB2nBf6z+df2PezM9b8touk6M39fQY/0ZK5/7+uA65fCiytO5UA/BWuOB2uehtB1XHaF8hQVj01g3+shOtuD3AIjeI7pnkVqclm95SoTKBah09pUxm633Ou1MQhUpnR5mjRr2zrLLT4wh++z/4dLd4YoMq/TMyaFtD5/yQSJEZI+Rih1vMjWQ3dvw/tP5/bzSg1cK71/JEmq0+bVchmSSJDSJpm3Vj+DPdZWaxld15ly3DQ2LAv9yHR7vB1LDdP3JcloT/10/6HN1AOxe+NeFFVB8/i3JKeu6+zesFcmRwJ09BraullQcXKsDxfqYFMbKyzJB0oM6G7AoSCTI01LnN3CFw9eRUJM7W0RgOufm82S9TtDFNVhFpNKXLTvndaSFCovXnYmqXGBt0W25wQ2UAMgp6RMJkeaIiFwpJpwHL2Kk65T1kqlIlGQvNYtn8I+q233Fu/x9q3z0XV8mkFSaaT9AHg+t2wAACAASURBVB8U2dHlv0JQmYni1u4vEWdOqrPczO1Psrro9xBFdZhAIcES3suryeHRQaSkb6y3jEhdgGLp0aB6hBKL3CNEkhrXMUPLD34lh5iEq6sfm8i7G1+oMzkC8NETXxiSHAHo1LedIfVKzdd87ZN6y8zY+Dy9j29YWyQ63u53ckTynae1GU8r7zgmXT34h6qvqM6xcRR92B7nJSn137ABe81IQaSCMqgQ2bZoOq4aN5Dvpl9Xb3Lky0WrDUmOALRLr3/DeEkKpjXTp9Zb5subL62yOXogYmrYz0ySaiQECIHHplDYXo4T9523/Wgxu/ngmQ+xW52ARpTFTbTdwdlj1vh9x67WEu5LWcPtSeu4PH4bnc1FyHZRwxyXeCrTer5db3JkTcESQ5IjAAlmH95XDCY/GYJMSd+Iln0fMKvqieTfUMx1L//iM+tYKH68/nKSJAXMZAaELp/VYahD30xeXf6kT5tLL/h4MW/fPTMEUdXspheuNqxuqfmar33CB09/zIzbqyZLZmx5gYz26UGpY8gZA1GvV/GEeJmY5kAHSu9rhZ5mwrSiHNOfpWgxCu6B0Vh+KMK0tAxPfzvlNwepXSmFjBAg0txoiW7IlzNVI1lGcixfPHgVqlr/eMMFK7fw8Ic/hCCqmt16rlxeSwq9NdOn8t3yf/j3pz9VOf7R5PPoldk6KHUM79IOq9mEw+XvyhpSsyUEFckqziw3FofRwUQGITyMPG4rLZIdXHnecpxOlQvGrz60z08gY3BMCsQpHuJMpXSKKmWPy8rc4nR2uKORs2x9ZyOOab3eRFXq79rfUrySj3b6vldlsJ2UdpFhdftK6NV21owsRUVFxMfHU1hYSFxcnNHhhIxWeDeUf4rsvZWkxqHr8H/ndWDlYh+WLpGCrt9JvUltncxfP64iLysPIQQderXl2qcvp+/IqpufVpRX8MfXy9m2eierF65n3dJNOMucmMxqyPcbOZLZamZO2YeG1d9cn49GaK5/16/d/j8+/e/XsikSZDqgtTRT8kJbsNfQ+arp4NbBLOTMkAik66Bvs6KtiqHuToDalrWQQqVfp1ZkpiWwZN0u9ud7939sl57ELeecwLBe7auUdbrc/LZ6G5v35PD35t2s3JaNw+nGpArcHuM+JFVFsOylWwyrv7k+H43QXP+uX/1pCS/MX2x0GFIk0XVUh45a5CJhV3N90la2Mepva7Rtlctbj32JEKBp3naM2kirtua6zXxb0opNTtkHUynD2olWUR3YXLaCAlcOAEnmdMa0nEjP+OOqDBr16G42Fv1FVvkOdpatY2fpeip0BwoqGsYOavtP79k+DXBtDL4+H+UMkggl4u5H1zVwfHbwiOydkKRgEgJKCuRHpBG6DenME9/f51PZOW/8wKv/fpfykupDgIxMjgC0aCM3RJaatkmPTcTtdPPli9+hI2fcBUPlX6Ga5SJ62i5Kn21bPQmiCLA0z9f5JsOqQZoT9ltAr+HfUuhg9UC5bIcYpV1aIm/eer5PL/Nzl67nsVk/UlxefbNTI5MjAHF2ufeI1LRdd+KxOFwu3lrwJ5Vjf2VzRKqPx6bgsUWxP9ZFi7VaM0ySCFTFw4jB2/hlSQc0rfqAHEXRaJFUwlXnLT/UFFUUaMwh9kmqi0vid/BeYSabZZKEODWZyZ0fQxH1z1ZdW7iUz3e9TJlWVO2c0ckRExbDkiP+kK3uMKeVrYGis6ufEC1AiQNTN9A18GwIfXCS1MT1P76QrWvrXlNaCr5t/+xk2bwVDBrbt85y37/7C89c91qIovJfZM/PlKTDdm3aw9U9pqIf1dGXmB5PbGIM7fu0RVUVNv21zaAImwYdQEDZfS2xfJJP+Z3pcoZIU2XVUPoWoy1OgOLKYZiVIzmBODfKsYVoPyWCp5GGaUp12ptbxI9/b+Kk/l3qLPfTis3c/c7cEEXlvwhfLEKSDsnKL2TcU2/jPmr7s6RoGwl2K53TkjGrKqv37DMmQClyHNm2spnI66oRt8WNyR3es0lsVidDB+xk++4Etu5MRq9pgIUfMjMKmHLF7+zJjmfDthSE0NF1BeEd9kRGWhFP3DmX2OiKKtc1ZtNUHGwKjY/J4tm8+mbaNn0lngL+zv+FAUmj6iy3uXgFH+x4LERRBSIy2iIyQRLGtOyTgR01n9T3g2d/SOORpObmyrv38elrlWu8N++HcyhVlFVw1ymPMP27exg45pgay3jcHl67/d0QR+aflIy6N0mTpEhw4+A72Lhsa43n8rMLyc8uDHFETZcA3B0suAdE4x4YDfUPFpMikBBAgrcXRj0hH32XFW2nFRwK2DSUTAeitQOhgtbaATuijQ65WXK6PfzfG98y/WqdsQO71lhG13X++8mCEEfmn5T4GKNDkKQGu2nGZ/y8oeZ+kbzScvJKy0MckdRkCIE7VsWRqhOT5QnTxS29UVU4Tfy4qBOZGXkoioamCXQ98MbihaevIMbm4pl75vDj7x2Y80tX9udGkxRfzrgRGxkzfDM2a+j39xECkk1OWpvK2e22h7z+cKLh4bPdL+LR3BybMqbWct/tfS+EUfnPboo3OgSfyARJmNJy76PW5IgkSSFhMkH7HmVsWys7J4xw16mPMDvnHWITqv/9r/x1LUU5JQZE5btB4+qeASNJ4W7W41/UmhyRgk8XoLWPApPwTkGTs0earEMrJZhAtHegtK++TKSug9K1HE0mSAw17a059O/cmtT46v8O63buZ29e9aUswsmALsHZDFuSjDLnn/W1JkckKVjKMkxYSjWiisJxpLu3PVi5DNaurAS6d9zPzr0JFJdaEUILIFGiM3TAboQAi8XDKSM2ccqITUGOu2HiVBeEPj8Tlr7c+yodYnqRYm1V7VxuRRZZFeE9i7+tvbPRIfhEjk0LV65ZRkcgSRLwyvzN3PjoDrwjN8KxwdR06ZrOv0fcV+PyEPt35hgQkX/OmnKK0SFIUoO8Ne0Do0NoVoQOzpMPbhwokyPNnhAgoirbHrL9YaTLH/8Qj6ZVO55bVGpANP6ZdMqxRocgSQ1y+6zwXcJOakJ0ndK0yBg/rmkKazal8dx933D3DT8zYexaFOXoZ1Td7YbWLfOJMhu7L0V9ij1mZPvnsNc2T8OtuaodL3GH/2z+EakTjA7BJzJBEobkWrGSFD6EgDOuKOCim7PxZcKtEPL3N5i2rdrJmkXrqx1/76FPDIjGP1a5MaokST7SBbiGROPpJfe9kg4TCt4N3Q+1P2QbwwjZ+SUsXrO92vHXv/0j9MH4KTGmeS9PIkmS5BMhcMVG0uAUwZYdSZw4ZBuTJy7l2guXEmOvQAiNjPRCOmXmHFVaIyWxGPAw5bKFvPP4F2E7FkfXId9jYq/bikm2ew4p04pZU/h7teO/7fvCgGj8kxjVwugQfBIZKdJmRterZwUlSTLWZbfv55t3UykuUKk9UaITn+ymIMccytCavJ9nLaLX8O4AOCtcvP/wp+zbfsDgqCRJkuqmA1orM47Lk9HSTOgmBXV9OVFfFqDuch3u8jYLnKfG4bgqVc4ckeohfz6MMu/PDRzfuwMALo+HD3/8izU7wn8zaEWRPzOSJElNh06PTvu48dI/6NI+79DRCePWctbJa3lt5rEM6rOXY4/ZzZYdSezMisduddG3RxZRlvCeMXKkecXptDOXssUl99E60j8Fv3FM4gkAaLqHZbk/sq5kqcFR1c+qRsZysTJBEoYUxUL1SdyhZkIu+CdJhykKXDkti+fvaFNnua79ylgyPzI2oYoIAkoLy9B1nc+e/ZYPHplNcV547z1SafFXyxh6xiCjw5CkiCUUga5F7sgxASgFHtyD7GBVAXB3iMJ9SjzkuFE2O1AQuHvZIFY1NlgpLOluUAcVggX0EhVtixVyoowOq1kqLqsAYPZvK3nl68XkFUfGptBzl67nlGO7GR2GJEU0gZy/1xyYS4L9r6yTnlqCSdXYlxODy92wtl58bDkP3Pwjvbvur7ZVnRDe/VNvvPRwZ3nHzDw6ZubVcKfwVTl7pIOlhDgq6GQpYV5pOnKAiFe5x9sPsiJ/AfOy3qPIHRn/vsvyvufY5LFGh1EvmSCRaqa2B08xkG10JJIUNsZckMf8jxJZ/3c0ul71IS0UncwuDuzRkTMyIxIIIWjZIY137/+ID/4z2+hw/PLEFS/y0Z7XibLJzixJCkRKRhJxSbFs+We70aEETJRpKPvcaJlHvBQLASkmtOQYNEH1WSOVS63K2SSSCiR6vD8Kdg9qqhPPtyneNdmkkBFA69QE3vthOc/M/tXocPzy0PvzGd67PbGyLSJFKLMicBk4WCLeFkXvNuks3Cg3im/qorMODxDWAV31Pm5Vv8cN64wbsZFLz1pBWop3r6qSUgtf/9SN9z7vi9PlazesTmViQBEa02//no5tvR3iTbGJ6PRABQpxqptj7QUAePRyNldEs8UdZ3B04SE5qhXLcufzxZ5XjA7FL1/veYNucYOIMycZHUqd5B4k4SpuprH1ezYhkyOSVJXZAtM/2sZJ5+WjqIcb6kLRGX5KIY98sJXF8xLqvY9Qm2CLprHoMOiUfnz46GdGR+K30oIyfpu9xOgwJClg7255wdD6D+zKjejkyCGmGj7zhQBF1PyGK2o5LjUrlaNDK38UhAKUqqAGp6PQJJde8pkOnDygCy98sdDoUPzmdLmZs2Sd0WFIUsB+mXatofUXllfI5EhTdnBQivWAm6hi3ZsYAdw2QU4fCzl9LH7f8spzl3PbpEW0SC49dCwm2sn5p63i8TvmYTb7knHRadOy4OD+pjqD+uyhS/tc1CC1AcLH4b9fiwqxqlal2awKGBWz34C4wlO/xBF8u/dto8Pwm47OX/k/GR1GveQMEgPonhxwLgLdBeYeCHOPamUU+wC08sfAdacBEUqSVBtbtMZtz+7i2vv3sn2DldIihU69HKS0dOF2Q6feZaxZeuRamZXNLIUrHr6QVQvXsXzePwZFH3muePhCls75KyKX2VHNKjvW7jY6DEmqUVFuMX/OW0FFuZP2vdvSdVAnxFGd8q3ap/PYT/dy56iHDYoy/GmJKp4e3o3V1fUOlNyqL71akorWUu5LJfmv2sSicgXPbwngblhi45KT+rM/v4Tvl29s0H2ak8vHDGTN9mzcHuMXQfaXqipszYqMJTik5qeo3MGiTTsoq3DRoUUSfdu2rNYWSYix880tlzL+2fcMilJq6oRDI26ndxUIzQTlLVTK0lR0VYCuHzGPozY6iXHljDl+E13a5zBisDehdvRzXFV0enbex2knbuCL73vWeb+7bviZIf1288X33fn6p26cOGQLHo9oOgmSqPNAmMBR/8Dw1mYHoNHcx/cPShpDQUUOLr3C6FACINjvCP9+EZkgCSFdr0DPuQ48i6seJw2R8h7C1K7KcSX5HOActOw7gM9DFqckSfWLS/TQ57jSKsdUFf7z/jYmndCV3GwLg0YVcttzu5h+fSYDT5/MygVrZXLERwkt4rn2iUs5+bIR3HRsZCaKdU3HFmM1OgxJqsLtcvPoxGf57dOqs5viU2N58of7ad87s8rxASP7MF/7hNfufp9Pp38ZylDDmm4TlN/QAtfIWO/wNgBNx7S4BNvz+1FKvB2proF270wRSWqAqsmRwH+erh53LDv25fHD35uDF1wTFmuPYsqZw5hwfB9ufD7yZrKCd3C03SqTtFJ48Wga9382n8+Xr61yPMZi5o1J59KnTXqV4+3TUlgzfSozflrCk/Or9qVIUoMIgW4V7O9vObyi1VGbe3iiQK2o6+krmHbDAvr3zELXqbY/yNHOGL2+zgTJqSM3MGrIdjQNRg/bwoWnr2paE4ttE0ErBccnPhVXBJxgPcCvjrRGDiw8WRQrJ6VdxJCU0/h4xzNGhxMQgcCihH+/iEyQhIiu6+j7etdydh96zhj0lF9RTOnVzirpjwOPH7xH10aNU5KkwCkKWG0akx/cS2yCh77DS7wbppl1Zj32OSX5ZUaHGPYyOrfk329Optfw7odGkO1cv8fgqAKjeTSGnzPY6DAkqYpToi6q8XjhgWKuPeY23tnwHK07t6p2/rpHLuG6Ry5B13XGxJ4PzfjjTFeh9OEMPF2th5MjAIrAPSSG0gwLMbfuQlTouIfE1H4jSfKB7hR4FiZAuUJDNyn9bOFK8kscwQmsCUtLiOGBS8cwqFtblIMJzg27DxgcVWA8msbofp2NDkOSquhz93M1Hi9xurjo5ZnMnjKRbq1aVDt/xajBXDHK27Y+/r5nyHM1aphScyJEjY/YZHsZ3QbnsPnXFtRUQFE0enbeT78eWYduUxdFgdbphUwYt4rZ3/U+6pzGheNXcuW5fx0q2yK5CTa4y38A9vl1yUmxB/jVkUpzmkViV+M4t/UUOsX1RRXevQx3l28yOKrAaHjoGX+c0WHUSyZIQsSnxEbOCZBe+3R3IQTi4HnNsQYKzg5WeJIkBYmiwgmnFx763uOGrWujZHLER5k9W9P7+KrLDnrckbfxvaIoDDlzIG27ZRgdiiQdcrJyXr1lrux6M/O12kd0CSGYX+I9v2PdLib1vDVo8UUK17CYQ8tqVaMKtHYWnKPjMP9SjLufPbTBSU2Ovs0GZQ1PjgAyOeKj9KRYBveoOpsuEpfXUhTBgM6t6ZnZPEfdSuGp57T6R0BPeOED1kyfWmeZ3x7ynt+TV8iYJyNvTX4pvAmhccPgZUwa9DcmRee16IF8Mrc3h5/F3ukmg/rsZtr1C/ya4aEocP3EZXRsm4tHU9mTHUerFkWcOGQbNqvfO8JHIP+SI+D9206njGyOXsq8KU2tqcqmxNA1fkCVYx498n4+BAqtbO3pGNPH6FDq1XzSbxFCc/q2AZhi7YlI+weQU6YlKVxpGvwwO4G8ff5v7tZcFeUWVzsWlxxrQCQNM/i0/tzxvylGhyFJAVm3ZINP5TK7t2GO40NscVGNHFF4cY6JA08da0Dr4BwbR8UlSWCRTW2pYbQd4b8kQVNTVFo9kZQUG3nJzoGdW/PUdadX29NBkiLB/FW+7ZOUkRTPykduJtkuPyul4BHAO8v7sSknGYDrLv6TZ+75hpaphYDO2WPW8Ob02Tzy7x+IsQc2lWnM8Vs5ZcQmJl2wnFNP3NRMkiOBUQTckLqdaxO34N2PREc5tNdrE9mX5SgOrfoA21hzogGRNExreycub38Pigj/d6Lwj7AJ0Mr8yJDmnYzuWu9TUSFsiLSVQHJggUmS1Cgq1x7VPDBjesvKo37fxxZnbXYvtVtXVk8Sn3z5yNAH0gCjJx7PQ1/egS1avqhJ4UPTfB/9/K8h97BuiW9TuM0WM1/k/Y+MLtWXCG2q9BRT1aW1jqYItPZROM9MCF1QUtNVEZzZI4FSBSjNrC2yO7eo2rHzR4T/yMcjDe2RySs3TyDW1rwS2FLTccuH3/LHlp0+lVUVhQX3TKZP6+rLcklSIDRdweE2cfvck9EPvsb37nqA9/47m/n/e4cbLllKu9aFdd9ECiKBECbamMt5IHUtvSyF3JGyASseooWbppgkKfNUb4sMSznTgEgCl2HtxHUdpxNtijc6FJ/IBEkoFPk35VPPn4yu+7akjBAqSvrvYLk8kMgkSWoEQnj/rF5q546XdhBl0wikc6O8yMH721/mno9u5ZxbTmuEQIN/y4YqKyynoryiyrHL7j8PszVyVoQcecFQo0OQpGoKDhT4Vf7e06fjrPBtRJyiKMxY/wJXPnphIKGFtSNft9zdrZTenY7W2sKht+UaL9LBJOpfiFqSfBHlHSlpFI8Ocx69mieuOY2rxg4K+v3D8bfE5fZUm0Vy4Yn9iImgzc5PHtC12Q2ykZqeKf/7ihJHRf0F8S4BOvPGiTx8zkmNHJXUXGi6wo6CBP7cU3VvPiGbeAbQIfVXRMILqDE3c378bixCo5e1iE5RJYRna6JhdDQKXblVjvVJGEacGjkD5HslDImotohMkIRC1On+ldf2olf84tclStLdkDQTkCOWJSlc9B1Whq5DRbka8D0eOu8pRpw3hEHj+gUtrpOvGMlFd52NooTnI2D76l1VvjeZTczY8IJB0fgvs0cbo0OQpGriU/wbuVOYU8wvsxb5dc3Fd07glb+ewBbbdNoilU165+hYSp9sjXtwjHeef12N/Qh6EZDCn5Lpz74hjZNIufzxWZzUvwsjjukYtHue1L8zU84aFrZ9Gqu2ZVX5XgjB5w9eZVA0/uvaJtXoECSpwcqcLj7/c7Vf15wzqDff3Ho5cVY5e0pqOEVorD+QYnQYEsCB0QjrWIRtHEKASeiMi85C6DpmfJkpX72N1CWmP+NbTQp+rEGytXhVle+FEPyr67MGReO/1vbORofgl/DsHWtilMRe/l9U+KD/9VgGePcliX8FbE1vFKckRaK+w8r4dO0qWrUrD+j6DUu3cFbi5Txz7asopoZ9ZPc6vhuvr3yKMZeO4KuX5qGF6YajX70yr9qxFm1SOPb04CWJGo2Alh3kZqhS+FFV/xO1r/77Xb+v6dS3PV8W/I/p393N+OvG+H29kXRAtwp0U9UeWy3VRPktad6OXFOY9uZKTZZoXw5WX5/XjfPzua+ghOOnvsT/vf4NZrVhbZEebdOYeddELhjZl5k//V3nZCwjzVqwotqx5Dg7l47qb0A0/uvaWiZIpKbhue8X+31N+9Qkfr//BmZccy4XDI6s5fGk8KLp0CUlx+gwJADK0bL7oudeQeXA8ChVZ4g1l77WfESdg0SqnkuztOX6jk8wIu0cfs/5ttEibqjfc+dUO2YzRXNG+nUGROO/zOjuRofgF5kgCVd6NlrpTL8vE0Kg2EajxD8EcQsbITBJkvwhBMQmaLy9aCPpbQJLkpQWlrF/Zw6aO/CExuurniatbSrX9/8/bh/9IKWF1Tf9ChcLPl5cbZktgIc+u8OAaPxzyb3nGh2CJAVNcV4JHzwy2+/rhBAMHNOXm1+5hi+L/U+yGEW3C4o+60TRV50oeTQD9zE2AJzj4rwF5MwQyQDCoqOeUADm+toAjZtpKHU42VdQgqsBgys+uPMiOrdO4bLHZ3LNfz8hpyh82yJ/rN1BYQ2btU89b4QB0fjnnGG9ImpJC0mqS7nLzaNf/RzQtYM6tOG+s0bzz8P/CnJUUnNx2/G/M7jNXqPDkA4pA30fcPj53CqqgmH2/cQprnqSJN7n4jXtHqF9bE/e2HoPb2y5h1xnVh3XGGtP+WYKndUTdINbjDUgGv90ix2EKgJfScUIMkESIkr6Rv8vKr4fzfln4HXa5SZlkhQuhICH3ttuSN23vXU9D014ip9nLcLTgCRLqFSUOcnZk1ftuKIoWKPDd7p8TKKdy+4/3+gwJKlW87VP/L5mxr2zWDr3r4DrtEfbA742lHRAOHVwe1+sPL1tlE5vjXNsHJ7O1ro3ZZekRiZsGuoJ+QeTJEe//Oug6GBxGxGaz+64YBQPvf8DX/+xtkFJllDxaDp7cmregDcpzhbiaHxnVgXTLh5tdBiSVKs106f6fc0Hv69gzj8bAq7TZIqsTjopPAzM2M3l/VcaHYbkg0TVw8Vx2+kTVYByRDvJKty0U0uobDuNSZvI9/vfZ0nuPNy606Bo/ZNTSwInSU0PcST+uSjzNqND8JtMkIRQQEmSvEvR3LvqL1ebuJ8Cv1aSpKBq29lJlM0TnJsJsNf3gi7gtrdvYP/OXPZu3he2S2rVxBZTfQ+DGffOwlHq20aNRvgk+y05YlMKe4EkSe4Z/xg71gbeFpmd/3bA14aKAIQbzItLvAdUAbpO+U0t0AXeNRYkyUAiRkMdmY/IdHgTIgBCh4wKxHH54DQZElecvf6BC3dccCJuj4eNuw+gRdDvkj2q+qbsM75fRl5RYDOCQ+HX/96IGqZ7zElSpUCSJLfPmsPKnYGP9F7x0JSAr5WaG+9z6sbBy8J2GUipKkVJopXFyXBzFuOi9zDSns1gWw5WPGz32OhOAWe0vJhoUwI7ytah+7RnSXiwKNX7RZbkziPPk21ANL65t+f7mJTqbahwJ1tPISbSNgD+zOzwQM5otLLvAqpPsbeG2Orr+UuSFHpCQLuu/my2WgcdJk2fyEmXnoDJXHVUlBACRVVAh1emzuDzF+agaZHTCEhv34Kk9MQqxzYs28yHj35mUET1U80qFeWRMQpFkuZrn9C6S0ufy+u6zqRetzLnrR8Cqi8uPpZZ2a8FdG0o6YC66oiOz4MJT+HWw3Yjaal5EXYNtW8J6qk5qGNzUU/LQelcir4kAaN+SK8edyxnD+uF+agR2gJQFG9Mz3++kPd+WG5AdIFLjLGRmVa1LbI9O4/nPw/vJYxLHLItIkWGNdOn0retfyOgL3plFm//uiyg+sxmE8vuuyGga6XmRvDfU+cyoHW2XF01Iihgnwj2S0i3WxgSXcCo6BzGx2YzNWUzD7XYyEUtshjkeZBlOR8jIqhRb1GsZNg6VDlW6Mzh6z1vGBSRb8rcRUaHEJBGS5A88sgjDB06FLvdTkJCQo1ldu7cyWmnnYbdbqdFixbcfvvtuN3hPT28oYQQkPql/xcW/Qstuwda6Qfofqaxlej23tkrSYvBci5YLwHr//kfgyRJDVZWErwHsi3Wxh3vTuH9Ha/Qom2KNymCtzOzcrZIaVEZxXklQaszFK5+9OJqx75+9XvUBm5S35g8bg8/vPer0WFINZDtkZq9tuIpv6955prXGGs+n4+e+NLvpGtyiyTma5/wWcE7nDr5JE67bjS3zbje7xgalfh/9u47PKpiDeDw75yzLT0hlRIIvSOIgvQiTRQLiIgiAhaaqIDXKyogInCt2BDbVVCxYgcvVbGgUkSUIk16SUKA9Gy2nHP/CC0mmy3Zls28z5NHsqfMRyS7c+ab+Yay1Ysk0FSQztjBLqYRCsFBUkA6u3G7tiMS7IF72DfodUwf0ZdV/7mbeslxyGdHkzQ4v1rEbLGSmZ3v411SvGvsNVeUWRX6kte6FgAAIABJREFU6U/bUOTgHViRgC/W7wh0GEI5RF+kfO+OHeb2Nc/+7ydaTZvPi6vWY3ezLxIeZmTHvMlsnjmBEZ3aMPiylrxwy0C3YxBCW+e6B9ArVWdyoQCSpEOOngGJ60HXAkkqGTeQJQ0J+9m9SYo5YzmBVoV6I1fUGIj8j308fjsT7FWCJDaeXhXoIDzis9Emi8XC0KFDGT++/Idfu93O1VdfjcVi4eeff2bx4sUsWrSIGTNm+CqkoCEr8SAleHClDfJmoWV0R1Xdn4UuGxKQa8xFjp0BxZ970L4gCJ7StJKvI/u8V7e6RacmAPy5bmfJJu7lldCqOp//5/Uc1qXMa39vPRjU+6coisK+LfsDHYZQDtEfKZ/BZKBWI/dr16p2jTcfeo8hSWMozHO/zExUdCSTXxnL/QvH8e2SH92+3pckrWTvkVI0UBsZUXYVgQqi1oIQTCQFlM65KD3OQM0i0NmR0oqQ2+Yht8lDSiku+YftQ20b1gJg+4ETHMo4g1rO70hV/K25qUfbMq/tPXYSezCXCJNg15GMQEchlEP0RconyzIta7u/b6oGvPbdRjrMfJnsgkK3rw8zGZl27ZXMHtKPdXsOun29ENpiTRa6pR0Wq0eqDBUM7QGQ7HvBtrPktXJEyFUr6dwt6boyr2WYDxPcPSuNY4V/BzoIj/gsQTJr1iwmT55M69atyz2+atUqdu7cyXvvvUfbtm256qqrmD17NgsWLMBiqQZLg+MWVuLiDMi8Ak2txLIl7Wgl2hcEwV2SBMcP6pk6/wjvbd7Ju5t2MuW5wzRo6Xkd60M7S36Pf/p8A3KI15sOizIFfYkbfTm1yoXAE/0Rx2Z/9W+Pr80/XcDgxNGcycj2+B5H9/hvIE8D1Ap+RTUJ1DgFa+fI0gcUCS1Rj61zFOglxNOyEJRi7Og65KP0P43cJh8p1YxUz4zSMRel92kI99L+Z+U4mH4GgG+37gvq1RXeEG40BPVbgCRJGHSB2YtGqJjoizj2wohBHl9rttnp+sRrHD+T4/E9jmR53o8RQlNipPtJNyGwNMu+kv+aVwGKw/PambLPriapGoxyeJnX9LIxyMuESVVy/xEI4B4kv/zyC61btyY5Ofn8a/379yc3N5cdO0J/abBsuASiHq/EHQrRMq9ALfrOw+u9N4tdEATnNA1qpVnpPeQMibWsJNW2cuWQMyxYuYd+w057dM8Z1z3J3i37Kco3V6k9RjzRfUinoO4I2G12Ol7TPtBhCB6ozv2Rus3qMG3JfR5fb7fYGVb7bn749BePro9Njva4bXed24TdHl/y0HTxo5EmgRYhUzCrVkkS5JxgnikuCBc5P2ivlPxZkku+AAhXUTqfubCxu5dNe+sbftt7lKJia8gvsOrdtlFQ/x1VVaNb6/qBDkPwgL/6IpqmYbVaMZvNQfMVZzKwcMQ11IwK8+grJSqMkQs/4OvN2ygqKnLantVqLVWyPDUuxms/XyE0nC4MJ8Tz/aEn/zG04nWgVTz5tH3YKZIVL+0J6weKXDbZ0yK6I2pQbzKv0Sz68kAH4ZGATTFJT08v1QEAzn+fnp7u8Lri4mKKi4vPf5+bWzU3fwGQI25GRYK86R7ewQY5Y1HtM5AjR7h3qa4v2D7ysF1BENx1bvDi4ol9On1J4mTys0fY/Xs4h/aY3L7vkrmfcvxvx++ZoaLvyO68P/dTcrLyyi8lFkCyTia1SS0u639JoEMRPOBJfySU+iK9h3dFViTm3Py8R9drqsbsoc9x++PDGPHojW5d23nQZezZ6L8l2JIG8hk7BdNSMHybh3KgGOsl4RTfGItW28D5p2FNK3nTFk/HQhVT3uoGSQYiNEgshgz3+xmueGP5L+QUFJdbXiuU9G3fhFeX/ULGmbygK7WlyBJJsZH0btso0KEIHvBHX8RisXDixAkKC4NvdnyiDE9f04XT+ZWIzVLIH3/tIibM+ftceHg4NWvWxGAw0DatNp///pfn7Qoh55vdDZne+3vC9L5bfSl4n5b7IshGwPH/tzBZY2L832TaDKwtSGZncXAnSFVNRZZKr2toGt2eJGMqWcXHgi5RIiETrouibWz3QIfiEbcSJA899BBPPvlkhef89ddfNGvWrFJBVWTevHnMmjXLZ/f3NzliGKr9KBS+5vlN8h9HNV6KrG/h8iVSzAi0UyJBIgiBJklgt8OgUVm8/HAdt69f/9lGH0QVQA7GIyNiInj628d4+Ko5ZB7O8m9MTtRqkMzcbx5GURwv5xW8K9D9kVDri/S8qQsnD5/i9Qff9fgei2d8ROuuzbikZyuXr7ny1u4smu7fvoikgr22gcKZtSo4SSRGhNCiaYAPqx1s3F09Svca9Tpeu/9GJr70GYczg6ssT2JsJAvvG4JBL0ps+UtV6ouoqsqBAwdQFIVatWphMBiQgvCzLqewiIzcgkrdIzE2ikiTsdxjmqZhsVg4efIkBw4coHHjxvRq0ZCZn6+pVJtCaLFrOga9czNr7lgS6FAEd9i3V5QbKSVRsTA85ggbCvNYll+bC4MQGsFU17u8ChqKpDC6wUwWH5hNuvlQAKJyLEIXzej6MzEqVbNikVs9qKlTpzJq1KgKz2nQoIFL90pJSWHjxtIDexkZGeePOTJt2jSmTJly/vvc3FxSU1NdajNYydFTUa37wLrW85ucuQst8UckybWqaZK+KRrJgNjITxACTaeDS7rkBzqMoKDoHCcZ6jWvw+K9L3F/l0fZvTk4Nv6KrxXHG9ueQycGJPwq0P2RUOyLDH3gWjKPnuSLF1d4fI8ZNzzF0oz/oje4NhKbkpZEWutUDm474nGb7rCnGTDfXAOtvsEv7QlCsJAkIFck8V1V0dBI7YQYPp15O/e89BkbdvnnvcuZqDAjXzw2SiRH/Kwq9UUsFguqqpKamkp4eNma9sHCZDKh6A2k53j+XJRZYCYuOgrFwf6MYWFh6PV6Dh06hMViIT4ynI5ptdlw8JjHbQqhJyM/ioe+6cXj/b7HoAuuWfpC5Z3LD3cIy6a1MZsXTzelSFNooC/gqDUMMwrBkChxlMiO1tdgYuNn+fjQfLblrvdzVOXTSQamNluIQS4/QV0VuNWLSkxMJDEx0SsNd+rUiTlz5pCZmUlSUhIAq1evJjo6mhYtHK+EMBqNGI1V9wfuUOTdcKYSCRL1JFh+AGNPly+RkpahZfYG8jxvVxAErwhkVQpJKklM2KyBX0acVDehwuOyIrNny34/ReNc6+4tRHIkAALdHwnVvsjQqddVKkFSmFPEj0t/pfct3Vy+5sX1cxjV7F5OH/ftbGxbCxMFc2qDTmy0LlRTVeCfvSJLQVG6qkZkxTMfFVlmy97gGUxtlZYikiMBUBX7IrKDpEEwiY8Mr1SCRNUgp9BMjUjHiaB//hwWjhnM4Bff5aDYsF04T2L53mZ0TjvKtS32BjoYwUckCcIV+HfC7vPfH7ZE8kZ2WmADAwxSxeUCZUlmd95vforGuRRTvSqdHAEfbtJ++PBhtm7dyuHDh7Hb7WzdupWtW7eSn1/yYdevXz9atGjBbbfdxh9//MHKlSt59NFHmThxYkgOOjjlRnksR7Tcp0ttOOaMJMcgJW+CmKcAMZtSEALFboPf1kUFrP3IuAjuefkOLh/QNmAxnHPbjKEVHs/JykMLgsGTc0bNHhboEAQnRH/EdQm1a1T6Hm89+gF2u+vJ1rDIMD488jqPfjwFU7R3+iKaVPb7wn+llCRHlCowSiwIPiAlWSkpHRGcjDqJqUN7ctXlTQMdCrf1u6zC4xarDWsQ7Yd2z/VdAx2C4IToi7jOG6W/MnPz3doTyajXsWzKKBbcfh0xBrHaTrggNqzY+UlClSednz+lp27cBLrF9w90SHSMH+D0HIsWPBvO9025JdAhVJrPEiQzZsygXbt2zJw5k/z8fNq1a0e7du3YvHkzAIqisGzZMhRFoVOnTowYMYKRI0fy+OOP+yqkoCZ7I9Nm3wuF7tUPlyQZOex65JTtEDnF+QWCIHiVppV8fb244pUTvpR3uoDnx77Ob2v/DFgM5/QZUfGGXjp98Dy0NO/chNoNawY6DMEJ0R9xnTdmlmYcPMmH875w6xpJkuhxYye+zl7CA29P9LhtDbDX02PtXZJw1mTQdGBrG46WrBfJEaFak+oWBTqEChXbNJ766DtWbNod6FAY3rtdhceDaRZ+WlIczesmBToMwYlQ6ItIksQXX7j3+R4oNlUjM9e9VSiSJNGzWQN+nnUvb94x2EeRCVWLRsfU4CilKPiLFQqeoo8833eD5S7qnXxTgCNwXaQSS6OoSwIdRqX57P/5okWL0DStzFfPnj3Pn1OvXj2++eYbCgsLOXnyJM888ww6XXVeHjyk0nfQCt5A0zwskyNFVrp9QRDc95+J9Th+wJUkaemZUC5uOeQy1Rr42ZCqWnEMUXGRQZMkmf998Dy0Co6J/oh7HnhnbKXvsfS5r7EUWz26Niyy4uXkjmiAtXsk+S/XpWhKMnlv1qP4tngs18dhHlEjsHUMBSEIaJkyvqiz5e07BsNvqupkpapOkTEZguMzYskjtwY6BMEFVaEvkp6ezqRJk2jQoAFGo5HU1FQGDRrE2rWVKAPuwLp165Akiezs8ktaNUyMq3Qbp/MLsTt5rnDEVE37gEJpcaZCjLpg+FQSnPPuwIgsqXQMyyJVF7h9YlUXdpwPk4NjDPe+pi8EOgSvCHRSTLiInDKv8jdRM8Dm4ebFpj6Vb18QBLeULOfUkBVHnS8NSdJIqm0htVHpJb5a4PMZXpd19LTTc3oOD3wpiYkvjUFRgiNRIwje1H9E5fsC+dkF7NnsWV+kfd82TkdcNS4Mop77s6VXJEUP1QRFBklCrWWgeFgNzGMSUJuHiX1HhGpN00DbEY0v0g+hOHR0KOOM03Nu6hH4mZIj+7QnzKAPdBhCCDh48CDt27fn22+/5emnn2bbtm2sWLGCXr16MXGi5ys7PRVmdK3kpqZp2Gy2co+pGhR6OFmjZZ1kZNFvqPbeu+mzQIcguMz7AyPdI04yIDKDQPV00s2HnJ7TK6ni8uT+0Dq6C+G6wJWL9yaRIAk2Cd7YZMezjoCspIAS+Lq/glDdjH3sODWSrGWSJLKiYTBpPPv5Pt7d9BcNWhViDA/t/YIUnfOPpbikaD9E4pisk7l+4lUBjUEQfGl50ZJK38NmKX/AwpmI6HBad21e4TlqLT1Fw+LIeS+N3OWNyF3eCPO/aopVIoJQDk0D+6+U1JzTaxBfROk0o/siTaHdF9EpzvsiFW0A7S/33tAt0CEIIWLChAlIksTGjRsZMmQITZo0oWXLlkyZMoVff/21zPnlrQDZunUrkiRx8OBBAA4dOsSgQYOIi4sjIiKCli1b8s0333Dw4EF69eoFQFxcHJIkMWrUKKBkJfm8efOoX78+lzdOY0i/3qxa/vX5Njb9sp7WqSn8+N1abhrYj0sb1uX3TRvYvXMHY24aTMdmDbmieSNuGtiPHX9sRfPwfc6g09G9aZpH1wqhQZFs1I0L3OoBwRWVX2lWkUjZjiJptNJnE4gkiYzzyZgmJfB9kaH17gt0CF4j1g4GGVkXhZqwA7JaengHEyhpngdQYzFk9QFNfBgIgr9Ex9l4ecVePnwxiZUf1qCoQEFRNLpenc3w+zJJa1ay+ZYc3o3iwh0Bjta34ms53yT62/d/8kMkjj3yweSAti8IvmYwGlhp+4j+umEeXa/oFOq3rutx+08sn8bIhveQczK3zDF7tEL+G/XKXxEiZnsKQll2IDMBqb4ZuWU+yKCdsKBuOreixL3fm2apCew6kuWLSING3STngy5f/rLdD5E4Nv3WPsiyeM8TKu/06dOsWLGCOXPmEBERUeZ4bGysR/edOHEiFouFH374gYiICHbu3ElkZCSpqal8+umnDBkyhN27dxMdHU1YWBgA8+bN47333uPVV1+lcePGfP/994wbP564GvFc3qnz+Xs/P28OUx+dSWrdekTHxDDqxutp1qo1j859EkVR2LVjOzq9HpPe8xVW82+9hqueeZv0HDEuUh11STsc6BCECqUA6T5vpabOzMDodPaeiqIYBV+UKnXYdlia03M2n17j+0Aq0C/5NhQpdNIKofM3CSGyTg8pe1DTm7h7JYQPRZLLdmwupmkWSp6WTEj/GEyQlRqoiT9C3n/AvAy0QkJz8bwgOCOBFAea85JPlWUwgSTbGDvrOHfPPE5ejkJ4hIrBdOF3T9OgafOVfEcdn8cTKJE1Isq8J5Xn1HHnpS98pfMNHeg+5IqAtS8I/iLLMqvVT+gru7d0W1Zkeg3vQkxCxSu9bFYbVosNU7ixzO99eGQY7x9+lTf//R6rFq+jMK8ITdWwyVDwfppIhAjVSk1TLCfM5dfpd4kMUmoxSpsLg3xSLQtSlxzsu8LhlHurQUI9OaKTXVtBciA9cH2Rdg1rcUPX1gFrXwgt+/btQ9M0mjVr5tX7Hj58mCFDhtC6dcm/1QYNGpw/VqNGyYSopKSk8wmY4uJi5s6dy5o1a+jUqdP5a9avX8+nS94tlSCZOPVBOnfvcf77E8ePMWrcBBo0agxAWoMGRBqNGHQVz8C22VUKLVbC9LoyfRGDTseKB8bw0pqfWbpxG7nmYrFQtdrQqBkhEmOlKI3Bvo/gGRv0fXIEQJYgQrYzKX4v72fX47g9jAtJEvcnmbhDLzvfo/Zo0T6fte9MkrEuPZJvCFj7viASJEFMditJIoGuBVKk45nNatEyyJ8P9iNnG0hCi7gbKfwWpIuyfrIcATGzS74A9dRcsC7y8G8hCFWVBkp9sBUAxU7Priz9ufEJGWJqlN2QS9MgLt75Rl3eVr9NPQ786bz+pTcMGNXLL+14qtGl9Xls6QOBDkMQ/MqdJIkkS9RpUpPx80c5POfnLzfyxr/f4+ieEwDEJEYz9IFrueHegRiMF2Z6Gox6Jjw/mgnPjwZgyWtf8ELdDSI5IlQ70bowcpRCCu0Wz24ggdysAE0r/esjJVjRdc1BM0uoRTLaD3H4c2akO1qlJbP9YIZf2urbPrjLDddNiuH1KYGvOS6EDs1Ho/733nsv48ePZ9WqVfTp04chQ4bQpk0bh+fv27ePwsJC+vbtW+p1i8VCu3btSr3Wsk3pPYBG3jWWxx6cytefLaVT1+5cfd219Li8vcO2CootZObmc+8L73A8r4joMCMju1zKqG6l9/XR6xSmDOjGlAEl5ew+3fQnMz7z/qb1QrBRubfLxkAHEVxUG0jRoOUEOhK/kyWIUeyMS07gUOE2fixIJMtu5LSqx1f9pobhbV06z5WN3H0hSo7jnibPBKRtXxJ7kAQ5OWWP85OUVKSoB5HilyDJkWUOa5pWkmjJmXIhOQKgZkLeE2hnxqFpDjY3s5tFckSovmy/QYT/yymVbNxe+jVZhrTmRX6P5XT6KT478zYzP53KVXf2pmG7NGS9bzoCI2fd5JP7VlZYlJEJz4/ilU1PurTCRRBCzWr1E6fnJNVNYPTs4bz4y1yia5S/UV9feSgzb3j6fHIEIOdkLm/++z3+3fdxLA42U7VrKi/U2yiSI0K1tDv/BLelda/UPaRw1eGvj2TSUOLsoPNsD0N/2Hcsk++eHscL469jcNfWtKiXhN5HT7FTbuzh/KQAMOoV7rmuC5/OHIUii0d4wXsaN26MJEns2rXL5Wvks/8GL06uWK2l30PuvPNO9u/fz2233ca2bdu47LLLeOmllxzeMz+/ZMb+8uXL2bp16/mvnTt3snTpUlrVST5/blh46br7E6b8i8/Xfk+vPn35fcMvXN2jG8u++qrcdrYfzeDYmVxsdvX8XPjcomJeXvMLI179iEJL+e+FmqaJ5Ei1oPHT3W8TbQrez8SA0A6A6eZARxFQku030mp9x/D6j9MzoS8Nwhuh4Js92a6tc6dP7ltZMjp6Jt3Iv1q+FlKltc4Jvb9RCJJT9qBazXDqEi4sabsBKXk2klTxL6SaPgz4veIGLD9A0VIIL+cN7+RlnoQsCKGj4D+AAgHKzl8srWkxzdsX8Ndv4fhrlmdOZj53NL2P17c9R9cbLpSWmtJjBtt+/Mtr7Yx64mbCIsK8dj9PhEWauOelMXQf2glTuAlVVdFUDcXJ8nxBqA5Wq59gt9u5JvIWbMUqAJ2uu4xHP5iMwcmGzc9PfZXl8yseVNj+0y4+f2E5wx68vsyxq9fM9TxwQQgBr/29BgUJuwelLVzJK2oaSKl2tAMeBOcHZqvGNdP/y9IZt9OtzYUyPfe/8iU/bNvvtXaGdW9DfHTFpYp9zaBT+NewXvS/rAmRJiOqqqFqmktlvwTBEzVq1KB///4sWLCAe++9t8w+JNnZ2WX2IUlMTATgxIkTxMWV7NmzdevWMvdOTU1l3LhxjBs3jmnTpvHGG28wadIkDIaSfoPdfuH5qkWLFhiNRg4fPkyPHuUnKusnlpTmunj7nQiDjroJcbSqk8w13TsD0xk+fDhvv/02N9xwofxLdn4BR7MrLpu068RJXv321/MrRi42ZP47FV4rhAa9bCMmTCRHylX0GiVDyOVPrg59dsjqgT5hGe1T7ufcGrVPDr/A1uzvvdZKy8grSDDV8tr9PCGhMLDm7bSL60mYLrJk0j0qihTa4yKip1VFyHoTcspu5JQ9Z7+edJ4cOXMMp8mRs7SCN8per1oBD5fzC0JICXxy5Jwpzx3BGK7iz/qfZzJzmdJzZuk43hxPdHwUsq7yHyO9R3Tl1oeHVPo+rpAUCekfm5rKOpnI2Ahe+HkO/W7vhSncVPK6LIvkiCBcRFEU/lf0EavVT1itfsLjn//baXLEbDY7TY6c88mzX5cp9aFpGqfthR7HLAihwpPkiKskCci/8HkXjGu1CsxWRj31YanXHrq5N4kxEShe2Ky8Y7Pa/Hv4lZW+jytkqezPWJElwox6/jv1JoZ0bU2kqaT2uCxLIjki+NyCBQuw2+106NCBTz/9lL179/LXX3/x4osvnt8P5GKNGjUiNTWVxx57jL1797J8+XKeffbZUufcf//9rFy5kgMHDrBlyxa+++47mjdvDkC9evWQJIlly5Zx8uRJ8vPziYqK4oEHHmDy5MksXryYv//+my1btvDSSy+xePHiUvduViuJVnWSaVUnmZSocO67917WrVvHoUOHWL9+PZs2bTrf1jnOkiPnfPDLH1jtZZ/9dp/0/b6UQuDpFTXQIQQ5fyZHgvE5vBgtayiqeuHfyVW1bifOkIzkheH1ZKU+tzR4sNL3cU3ZvpOMjE7SM6bBTDonXkOYrqRCkSRJIZ8cAbGCJLQVu1HP334ETdNKl48xf+b9mARBqJS6jYt5/ds93NWzCRaz/z6kjvx1jK9fXck1Y/thLiwmJS2Rhb89yQfzPmfVO99jKbJgMOnpM6I7108ayM9fbeKPdTvQG3XUapDEVwtXo9pLdzhlBV7a8B+aXNrQrVgiYyPIzy5w+XxFr9Bt8BUMe/Bakuol8tn85Sx7fTU5J3MJizLRb2RPhj5wLcn1Et2KQxAE5waF3+byuTkncynKNxMedWE12casv30RliAIZ2kaYJZAUZGSi9FO6tHU4ByQz8jO541vfuXOqzpittqIjwlnybRbeXvlRr5Yv4MiixWdItP/sqbceuWlbNx1mF92HkKWJeolx7L0+z+xqWUTTW9MuZH2jVPdiiU5LpKMM65v4itL0OuSRozsdxn1U2rw/re/s/SHP8nKLcBk0DGwQ3NG9m1P3aQ4t+IQBG9o0KABW7ZsYc6cOUydOpUTJ06QmJhI+/btWbhwYZnz9Xo9H3zwAePHj6dNmzZcfvnlPPHEEwwdemF/HLvdzsSJEzl69CjR0dEMGDCA+fPnA1C7dm1mzZrFQw89xOjRoxk5ciSLFi1i9uzZJCYmMm/ePPbv309sbCyXXnopDz/8sMPYFUXh1KlTjBw5koyMDBISEhg8eDCzZs06f872o67vYVRosXIqv5CUmAvlQg+I5Ei1EW8Sk3KCR/BMUi0tG/LnQvSjaJqZCCWcCY2e4vvMz9h0ejXFaiEyMi1jOtE18TqOFO5mV+5m0CBBX4dN2auwU3aV0og6D9G8Rge3Ikk21iOj2L39YptHXU7nxEHUCW/Mr1nL+fXUCnKsWegkPa1jutAt6XqSTXXdumeokDRf7crlJ7m5ucTExJCTk0N0dHSgwwkqrm/wDiAjp5SuO6rmvQwFL3o3KEEQvCI/R2Z4uxZYzDL+mutpijQSGRtB1tHTSLJEx4GXcvNDN9CsQyMKcgsJjwpDp3ecd9c0jcLcQhS9DlO40eM41n+1mceuf9Klc9v0aM5Ta2aiKGWTSXabPaRXiIjPR/8RP2vHXN3g/ZzlRe+X2qx9+bEtzNq21NthCYLA2eTI+W/AviUSjpkIzjUkJQw6hYSYCI6fykUCOjavy+j+HWjXqDYFZgvhRj36Cj7bNU2jwGxBkWXCLnqvcdfv+45yx7PO92cCaFI7gXcfuqXcuGx2FUWWQnaPM/H56D8V/azNZjMHDhygfv36mEymAEUYOP9MkKg2KyePH2Peut85kVd2j8efHh1H3EWlfzfvP8rtb7j2+y5UZSp3XLaV+7tsCHQgQtBTQE4F9WDJt/oOSJF3oRm6YrYXYpBN6OSK+xjF9pL3HqPieZnxjKLDvLj3fpfOraFP4d6m89HLZcdh7JodGbna90WCc3qQ4H+6lmVf03f2fxyCILgkMkbl4+07aNUx129tmvOLyTpaMoNKUzU2/u93Jnefzk+fbyS6RlSFyREoWZoZERNRqeQIQJdrL+Pyq9o5Pe+lX+fy7HePl5scAUI6OSIIVVGtRimlkiMAl8TWC1A0ghD6zj0Ha/ky9uXxcCyMYE6OAFhsdo6fKun7aMCm3UcY+/xSlm3YSUyEqcLkCJT0RSLDjJVKjgC0a1SHgR2aOT3v1XsH8+GjtzmMS6eE7oCEIFRF8ZHhpZIjAI1TEgIUjeA/GkbfMBv8AAAgAElEQVTFzs1ttgc6EKFKsF9IjgBYN6OduQup8D3CdVFOkyNQkhipTHIEIDmsLp1rXOP0vFtT/83U5q+UmxwBUCRF9EUQCRLhnOhHyrwkmy4NQCCCILgqLFzj2c8PUqu+OSDtq3YVTdN46vaXyHOjzIQ3zF3+MHfMuaXcY/Va12a1+gnNOjT2a0yCIFTO+OduL/NanYj4AEQiCNVIsYT6fRyoVfPB2H62ZNYTS9aQ6eIeA97yxOir+PewnuUeS4wysWXhZDo0F0leQahK7u/fpcxrMeHVb9VN9aIRrrfy2g3LSYlyvYyzIFxQUkpcy5uLZjvg15avrjOGG2vfW+4xPeHMafMZLeI6+jWmqkrsQSIATZENjpIhNYET/gxGEAS3yMz6sC13ddzl/FRf0MBabGP1O98z+L6r/dr0zdNu4OZpN1CYV0T6gXQSUxOIiotyfqEgCEEnJjmKK665rNxjTaNqsTvvuJ8jEoTqQd0fDnaJyqwcUWSJ/u2b8s2mAPVFADT4Yv127r76Cr82O6xnO4b1bEeh2cLRk9kkxkYSFxXu1xgEQfAOCRh8Watyj3VvksYPew76NR7BPwyKnW/vfIcIQ9l9IYSqRAfGvlD8vwDGIKMVfogUPc2vrbaL70m7+J5Y7GZOWzKI0MUQpY/1awyhQKwgCTFq+kjU9Cbu7T+S9KXjY5HjKh+UIASDxN+AypVTCE4SdZslMOGF0QGLQNM0Fs/8iBcmvE7m4ZN+bz88KowGbeqL5IggBInpK96iw4qH6bDiYXKWN6JgQgJ2Jz3Oj46+4fDY6IY9vByhIATG91fOwKQEW19Eq3RVLQ2IiTQxa2Q/r0TkCVXTWLRqE7PeXcXhzDN+bz/cZKBJapJIjghCkMg4nc32oxlubdC++fF7HB4b06P8SRxCVafRp+Hf1Ss5ErcFpFAcPFdBMkH0KwGMwQ6FS1CzH0S17vN76wbFREpYPZEc8ZBIkIQINX322aTIr+5dmPQHslzBPwOj6AgIISB2C+QvAkKx42MHdNwwaSAzP30gYFEU5hax7NXV3Jo2gbHtHmD7zwGcRSoIQkB8+dMaOqx4mJVc9EAgSdiuiSP/60bkz6xZ7nVLs95yuFcQwCVxaV6OVBD875uuD/Ll0d8w24OrLyI3L0TulA2y5vxkB9SzZa4GdWrJK/cO9lZobjNbbHz58w6un7mIwTMXseGvQ2ia538vQRCqHnNxMduPZnCysNit69Y+OAaT3nECu3mtpMqGJgQliQY1sgMdhP+YvgbrKtBC8e+sAjbk8D5Q4+MAxmEB8xdwaiBqxpWo5m9FX6SKECW2QoCavhp4182rZiOnDHN6lqRrhPhVFqq0Gj/C6SsB/88m9JuCF1DlKLreMJIXfp7DfZ3L7inkT/v/OMTkrtMB+M+aR2nYOo3/vfktP32+gRP70zEXWIiqEcGVt3Tj+klXkVQ3MaDxCoJQedk5OczJ/9bxCZKEvWMkue+kETHyIAC3TL+eO2fd6vTe8UaxOkyo2v7XYxq3/7KATEtuoEMpQ5KABBty52zUn2M93ovkg++2EhsZxl0Dr+DDR0Zw85z3vBuomw5mnmH8i58B8Oxd19C+aSpf/rKDNVv2cDgzm6JiKxFhBvq3b8rw3u1ITRSzLQWhqtM0jX0n3Rv4HdQ8jf+MvMHpeZEmI7IEqhgcCTEaJr090EH4R8JPcOo2MPt3jwy/Mn+NmpuIHP0QWsJKtKwBEMgRTe0IZI9DA7SI/yBF9EMr/ByKl4PtIGj5IEWAqT9SxO1IuoaBi1VA0qp4Kis3N5eYmBhycnKIjo4OdDgB4VY5LQBDT+Qar7t+/6wRYNvoZlSCIPhd/DJkfRMKcgv57IXlvD/nU2wW5x0+g0mPLEuYCy1+CLI0U4SRZ9fNokl70RnwNvH56D/iZw0dVjzs1vltYuvy5hWul/F8ZOsHrE7f5m5YgiC4QbOB+lcE2v4wPK279d8pQ2nXuA5FxVaW/vAHC75cj8WuOr3OoJNRZJkii82jditDr5N55d4htG9cx+9thzrx+eg/Ff2szWYzBw4coH79+phMobvhuKvltFSblZPHj/Hen/t5e9xwl+//5LJ1vLP+d0/DE4LUkwNWM7Cp/8shCT4UuxDZdCWaZkYrXAp5zwIFLlxooGQdQaFv4yuXArGvIptEaWFvc7UvIkpsVUcWN8twxQWyhp8gCC7LnglARHQ4V9/dB5vVtdkwFrM1IMkRAHNBMfd1foSFkxfx6KB5PHLNPN5+9AMyDvl/LxNBEPznz+zD2DXng6bnzGx9ow+jEQQBQNKB0roAqYnnAwNzPyhZSRZm1DO4axtsLk63ttjUgCRHAKw2lbHzP+GZj9dx3ytfMOnlz3n+sx84nBmKJUgEQTjnyOkccovMLp//wFXdfRiNEAhhOgu9GhwMdBiCt2U/DoAkmSBsGOBqyT0LgUmOANgh+27U7MdRz4xDPX0Xau5cNJtI3vmLKLElOCUr0ahhE6FoQaBDEQShIvbfzv/x/q6PVmo16eg5w7EUWfjy5RXkZ7sy28JzNqudz15Yfv77jd9s4f25n9HuytZ0HHgp3W68gqTUBJ/GIAhCcDMoev7VbBBP7/o60KEIQsiTmxZiPxgGFvfn0v194tT5P9/53MeolShWcMdVHTDodHz43e+cyS/y+D6uUDV4/7sLM8PX7zjIO6t/49JGtejeuiG92zWijijDJQjVmqLIPDPsKh746H+BDkWohLoxZzieF4VN1fFAt18I0wcmOS/40okLfzxzB1CJ/8fhY0COg8L3QHVtlZrnNDBfVKLU8j1a4SI0XVswXokU1hdJ18DHMVRfYgVJdWRwf+N1OeY+HwQiCIK3qRldsR5twn3zfiYuyfNVIdt/2sWox29m6cn/cu3EASg6GUmSkGTPSm544ve123h16mJurTeeezo+RGFeoGZzCILgbS2i66BI7nVDh6Z18lE0giCUIoFUx/VZ1f901cNvcOn4+ew+WrnVoBv/OsRdAzuy5qmxjOp3GTpFRgJkyX99kS37jvP85z9y7Yy3GTr7HXJ8nKgRBMF/asVGE2UyunXNVW2b+SgawR8kVOrF5bL2jndZcO0ybmqzM9AhCT6iZvQu2Y7A6mYFnX8yr0OKuBsp8QeIuI+SMlzg1+F021YoeBYtawBqZl9UW6b/2q5GRIKkGpIi7gh0CIIg+IqWiaKDdl0LKC7y/C1+0/9+R9M0FEVh0kt38PGJN5n44hiunTAARa94MWDX7N70N7c3noTdXk020ROEEDeygWdlKvw3LCoI1ZgGkkkt/QKApIFOxdkS1Ywz+V4JY9vBDMwWG5Ikce8N3Vj79DgevuVKhvdqizEAfZG/j59i0PT/YrGK2caCAGC32/lj3Q6+/eAn/li3w2/99AULFpCWlobJZKJjx45s3OjZfqk3dmiF5EHCNUwnhtGqKg2Z/afjiDGZ6ZZ2JNDhCL6kHfXOfdT9oJ5CkiTkqIlISRuQoudCxJiSDdb9TT0EWVeiqt7pawkXiHf26iZ8LJKxi4cXt/FqKIIg+JYpzPX6/uXJPplz/s/R8VFcN3EA97w4hidXTa9saJ7Fk5nLg30eR6tEuQ5BEHwj0o1zb6hzOb1TWnnUTu8kz64TBMENEmhmiZJEiAaKBmG2km9tEv5MVR4/daEvEhVmZEi3Nkwd2pM3p9zktxgulm+2MvLJD1Bd3FtFEELVj59tYET9iTzQ+zHm3foCD/R+jBH1J/LjZxt82u5HH33ElClTmDlzJlu2bOGSSy6hf//+ZGZmEmVwvYK8Sa+jb8vGHsVwW9f2Hl0nBAONSEMxihgJFdxw8T4gkhyBFH4jctSDSDU+IjDD6sWQdT2aJiZseJN4WwgBcsoe108ufA01vQlq+pXuNxQ/z/1rBEEImP7DT1OZjUhem/oOVou1TELikh4t0RsDs4XVn9/v5JNnvgpI24IgOPbtgLkun/v50U10WPEwPVY87HY7U1pc7fY1giC4R5JAblWI3Dkb5dospNRiKFIoSYz4dx3X0x9/h9VmL9MXaZmWQmyEya+xnLPnWBYLv/45IG0LQjD48bMNPD70GbKOnir1etaxUzw+9BmfJkmee+457rrrLkaPHk2LFi149dVXCQ8P56233qJeUrzL9zFbbQyav5iW0+a7PflqTI/L3Q1bCALRRjPjOmzmnaFfACWfdYLgkpx5aFrZcRFJ3wTkWoGJST2MljMnMG2HKJEgCRElSZJ/uXHFkbOJkltcb0Pv2QwLQfAppQ9QI9BRBKVBo07hZon/UtYu+ZGBplu4JnIEz921kKN7L2x21vjSBn7dj+RiS574FHNhcUDaFgTBsY0D5jK39iCXzy8COqx4mAFuJEoSTTEeRCYIvnVZbBopxtD6tylJICXYwCyjHTQBEujt5ZTY8u1Kig27jtBx0ot0uvclpi9awd/Hs84fa5mW4tf9SC62eNUmcgs836dFEKoqu93OK/e/Xf6v/tnXFk5+2yfltiwWC7/99ht9+vQ5/5osy/Tp04dffvkFgFZ1kmmYGOvWfVs9/Dwtp813+Xx39y0RAi85Mp9PbvmEcR03E24I1Vn3LUESG3j7hPoXWkZLtIyWqGfuQ7PuuHDM0A7wf9lPAMzvo9nTA9N2CBIJkhAip9yFnLKn1Jdzm1HTn3W9EeNdHscnCD5hXwOcDnQUQSk+2cacJfuRlcqV2rIUWVi1eB3jL/0XuzeVLC+9ftJAtACVlyjMK2LL6j8D0rYgCBXr07oTGwfMLfXlzGngnjULXW7jkabXVSJCQfC+zdkHSS/OcX5iFaSd0Jf8Ic4CVrmkxFa4ipRogVgrvk6QnGOx2VmxaRe3znufzXtK6sbf3LMtaoDKbtpUjR+27Q9I24IQSNt/3FVm5UgpGpw8cortP+7yettZWVnY7XaSk5NLvZ6cnEx6+oVBwjCjkVZ1kkt9KS7kUrvPesHlWBbdOdjlc4XAklB5vM93JEXmh3hprR2gic8l37JB8Sq0U0PRzN8BIIXfCgRqn1QNzKsC1HboCem3B8FVr6HZ9qHmPYuaMw01bz6a7WC5Z8px7qxSEQQh0Nr3yOedDbuokWyp1H3sNpXiomJm3fgMqqrSc1hnBozp5aUo3ZefXRCwtgVB8L6NtiMcKTjFq3tXM3vbpyzYvZK/8zLKPfe6+h1RxHbtguBzkgRSWjFS21zI0UOUDblLDrq+p1E656DrkY3S9wxSHf+spLCrGlabnQdeX4bVZqdzyzRu7d3OL22XJ0+sZhWqoVMnznj1PH+xu5BLPWVWOZ6dyytrf+XRpat45psf+Ot4ZrnnXt6wHiZdgGaNC27QqB93hs71jqITo5+CV9gBG1r2/WhqAZLhUqTISWeP+fv5RAItz89thi7xFhHC1HTXZ1hqWQOh4E0o+gIKXkfL6oeaMxtNK2fmecL3XoxSEARfS6xlpfUVBVR2lqemlswIe7DP45w6cYYpb4zn3+9MonH7Bn6v4VqrYbLzkwRBCLiXty1z+dwhPz7L4v3f883x33nv4I8MX/8Cs7ctxaaWnZW1vNc0kSIRBD8oKdUpQbgNpVsOUg1r6RPCVJT2eUhphX6JRwNyC8zc8ezHHD+Vy5Qbe/DUXVfTpkFNv/dF6iSGVlk1QXBFfM04r57njoSEBBRFISOj9ASKjIwMUlJSHF5XWOx6MrPvk//l1bW/8tXvO3ln/RZufGkJk5csw2IrW5Zp3SNj0Qeo5LDgKolmSRWseBIEjxWhnb4ZzfY3UuQkpNjXQN8B/w6za6DU9WN7oU0kSEKau8ta7Rd9AUXvQkHZkheyriZS0q9gvLGyAQqC4AcWs8RPy2Px1oyGP7/fyaSO0zidnk2fEd15ZdOTrLR9zOenF3nl/s7oTXpadmnml7YEQaic5elb3TrfrqnnvwCWHdvCy3tWljmvhjGSNVdOZ1hqJ6/EKQhCBXJ0yC0KQdHK7G12Likhtyo4uz+Jf+w4mM5tT37AidO59Lm0CYv+dTObF9zPT89PxB/jlYos0alFmu8bEoQg06pbMxLqxDt+rJAgMTWeVt2831c3GAy0b9+etWvXnn9NVVXWrl1Lp06O+wPZhe6tcrNrGna15Atg9Y59zP7y2zLnRZmMrJ8xgbt6XubW/QX/stnFsKfgI7Y9JeW2bPuQTL2Q499FSv4LkrYDej8EIIGpnx/aqR7EO0VIS6v0HbSCN9G0ojKvS3IN5Li5SMm7AcezNQRBCLzCAhm7zXujBZqmcTo9m3dnfXL+NUmSiIyN4Ill07zWjiO9hnVGCtCmrIIguKdvUqtKXa8Bnxz+hVxr2b5IlD6MqS0HsaH/HOqHJ1SqHUEQKmBUkVIsZZIjpcgg1fJfyalzK0le/Pyn869JkkS40cCbU4f6vP0ureqjC+1i9oJQLkVRmPD86JJv/tkdP/v9+PmjURTflJ+aMmUKb7zxBosXL+avv/5i/PjxFBQUMHr0aIfXxIabKtWmpml88dtOMnPzyxyLMBq4v383dsybTNtUMS4SjDYdq4VdFc+Ogi9ooBWg5V7Yc1GSJGTZADU+833z+kuRJKPv26kmRK8uhMkpZWdcuk0rAMsmh4clSUJK+gIIq3xbgiD4RGS0HaPJu7M6VbvK6nfWUVxUejCk48BLuaRX5QZEnRkz91af3l8QBO+Zcsn1lb6HVbWzIWuvw+OSJPHfzhOI1lVuAEQQhPLJKRbn5as0wOTfTUpVTWPt73vJKSg9O7xtwzr0adfIp21PGdLDp/cXhGDWbXBHZnzyAAm140u9nlgnnhmfPEC3wR191vawYcN45plnmDFjBm3btmXr1q2sWLGizMbtFws3Vn4AUdM01u2qeAPst+8eSmJUeKXbErzr2uZ7UOTKlZoWBMc0sKxHs58o9apsaAqmW3zashQ93af3r25EgkRwrpwVJBeT5BpI8e+CFOungARBcIdOD/2GnUJWSncMo+JsDJ2Qyfyv9vLK6t3c/8xhGrdxvYa4xWwlOzO3zOvTP56M5KP6FpMW3OG0pnFRgZkTBzLERu6CEELMdmuFxyN1Jl7reDfxhkg/RSQI1Ui088SHpoJ2yP8TpuyqRsaZshuUzrq9P4qP+iJ3XdWBukkVP/eYLTaOZeWUSd4IQqjoNrgj7x1YwDPfPsa0JffxzLeP8e7+BT5Njpxzzz33cOjQIYqLi9mwYQMdO/q+TUmSMFvK7kNyMYNOx+K7h1E7Ltrn8QiuCdNZGd/R8YRfQfAODexHy74c/QjgoxUexqFI+hYVR6UVo9mOoqmnfRNDiBEJkhAnp+yp/E10zmdgSfo2SInrIMz3S9oFQXDfbQ9kEBNvO58kadS6kLd+2sWYaSdo3r6Qhi3N9Bt2hpdX7OWW+zOc3O2C8OiygyEx8dE8+/3jPtks9drxAxweyzx8kqdHL2Bw/GhGNryHG+JH8fDVc9m9aZ/3AxEEwWUbB8x1fpITDSKTnJ7TMCqFL3r8i1vqda10e4IgXCBJZxMgFSxG1Y6aoDgwj5ZR4WUHH8KMBt6fdiuyDzoj46/t4vBYVk4BTyxZQ68HXmHQ9Lfo9cBCxj6/lN/3HfN6HIIQaIqicEnPlvQe3pVLerb0WVktb2hVx/EKE1eomkaj5Hin59VLiGXZlFFM7HNFpdoTvKNr2iEiDBUntgTBK6SyiVFZ1kP8/wCd15uT4+Y4PKap2ai5s9EyO6Bl9UbLvAL11HC04vVejyOUiARJNVCSJClvadfNoGsFOOrIKKC/DEnX0KV2JDkcKXo2mAade8X9YAVB8ImYeDsvLNvL5b1yMZjszFlygIgoO7JyYYPVc880tz+YzlW3nnLpvlFx5c/Wbt2lGUsOLaR+m7reCB+A0XMdL1E9cSCDCZc/xJolP2A7N7tLg99W/cH93aaz9bvtXotDEAT3bRwwl8nhZUvSdFDqcnl8QxQHmxvISDSKTKZFTB2X2jEqeu5rdhVDUjuev14QhMqTZEACrZwqJZoG2u7AlZWpWaP82dqN6ySy6j930yqtcgOjF7upRxuHx05m53Pbf97ny5+3U2y9sOrmtz1HuWv+J3z/599ei0MQBPe1qpNMWo2oMq83jouiX6vGDledyZJErbhormjo2nONQacw4cpO3NXz8vPXC/6iARoSZycFxp8JbDhC9aFrUu7Lsr4OJG4AXQfvtWVwvDG7pp5BO3UTFL5fuhqQ9Xe0M2PQir72XhwhRtK08rq5VUdubi4xMTHk5OQQHS2WMrpLs+5BOz0ctELg4uXzCkhRSPEfIenqu3dPTYWiT9AKFoP97Mxt/WVg3QFUXK5LEATfe31WCnfPTHd4XNPAZoURl7UgO0tf4b1Wq59UeBxg7+/7mdD+327H+U8rbR8hy+UPok6/7j9s/OZ3VHvZ6a2SLBFfM473Dr4S1DPbvE18PvqPqz9ru92O1VpxqahQZjAYyv0dPlp4ijt+fZVcaxH2i6aoK5KMUdbzese7aRJd0622NE3jf8e3suTgT+zNK6kJ3ComlYN5meSr/ttIWhBCjaadXVFy7r920I4ZUbdFgi0wc++2LJzs9JzDGWe4/rFFlW7r1xfvxaAvvy8xfdEKVmzahV0t+3gtAZHhRlb/524Meu/PJA1Woi/iPxX9rM1mMwcOHKB+/fqYTGK/rvJ+Hhk5+Qxf+AFZeQWlfocVWUKvKPz3jiG0rVfLrXY0TWPV9r28/cNmth0tWaHfvFYSmbl5nMoX4yK+0L/xbjqkpmO1y7RKPkmblAyfVDUQhH9ypXqPajsBWb2ASu4Pm/Qbslw22Qug5s4uSY7gqDyqCSnpZyS5+pQldrUvUn16Z0K5JH0TiP8cLX8hmL8CrIARwq5HihyHpNR2/56SDOHDkMKHoWnFgIwk6dHsJ9BOjQD1iLf/GoIguKHF5UXY7RdWjPyTJIHeAIPHnuStOY4fBEzRhgrbyTp2iuWvr+HXZb9VJlwA7lt4p8PkSNaxU2xYtgVH+X5N1cg6dprfVv1Jh6vaVToWQXCXpmmkp6eTnZ0d6FACSpZl6tevj8FQ+r2jTng873SayNv717H82BaKVRt6SaFfzTaMbtiLuhEJbrclSRIDa7djYO12FNutyJKEXtZxqjiPCRve5EDhSW/9tQShWjk/0KSCZpVA0pDrFqPuDYd8iWBbQX46t5DP129n3R+VL7c5dmBHh8mRvEIzKzfvLjc5AiVzmvMKi/lu69/0v7xppWMRBMG7kmMi+XjiLbyxbiOfbd5BocWKIkv0a9WYsb060jjFs75I/9ZN6N+6CRZbyQp3g05HdqGZsW99yvZjmd7+a1R7K/c2pnO9Ywxp+ReyVPJ+fC6hLwiBoqlnoOgzKFpJpZMjhpscJkc0rRgKl+I4OQJQDOZlEH5z5eIIQSJBIiDp6iLFzkPTZoGWX7JyRKp41rjL95Yu1ASWlJqQuAbN8gcUvQfWvWA/BpTd5FkQBN+JS7S61EnsP+xUhQmSj4694fDY5lV/MPOGp7AWW9EcDBa445qx/R0eO7Yv3WFy5GJHdh0TCRIhIM4lR5KSkggPD0eqhk9pqqpy/PhxTpw4Qd26dcv8DJLDYnmo5fU80HwQ+TYzETojetk73VSjcqFPE2+M4qPuk9mde5yPD/3CntwTpBedIccmZnIKgjskBVAufPZKYXa0fP8/Wn74yK0Oj/2+7xiTXv6comIr3iiZcPc1nRweO34qF1s5q1j/6UCG2ChVEIJVQlQE0wb14l8De5BnLibCqMeg88772sX3iQ038dE9t7IvI4v31v/OjuOZZObkk5Vf6JW2qjeZmWt68d6W1szqu466sblE6C0oskiSCD6kc7zfombdgXZ6FGg5XmlKipvt+KA9E+dVezQ02/4gm84SHESCRDhPkgwg1fBxGxKSsS0Y2wKgaZaSVSW2rT5tVyhH+J1g/hpU1zfkFkJDfLJrCZLoGiolcx7LPzk8ovx641nHTzPzhqewFFk8D/Iidz9zW4XHwyJdKxXw6tTFDJl8jTdCEgSX2e3288mR+Hjnm3uGssTERI4fP47NZkOvL38ihk5WiDVE+DyWptG1mN56CAB2TWXy5sX8emqvz9sVSru5bmd+PbWXgwViRU+V1y4P1hhA9e8jd+PaieW+nltg5t4FX1BY7J2yhsN7XlJhcjvMWPGq2nNeX/4r4ypItAiCEHg6RSYuIszn7TRKTuCxwX2BktXGD374Dd/86bxMj+CMxN7Tidz28fVsmvAmOmcVlk03g20n2LaBV9LpQrVT47pyX9a0IrQzd4CW55125H4VT7STXXyGKlwE0Q97JaRQIhIk1Zyavgq4p8zrrtTP8wZJMiAlfIya+x4UPu6XNoUSkq4Omq4RWDIRHYHqJaWuFdUOOJlJk52lw5NSGd+8vubCRuleMOT+ipMaqua9tgTB287tORIeHrgNjIPFudJadru9VIJk79HD3Lr91TLnbxzgeDaWNymSzIuXj2blsT+Yvu0jv7QplKgflcTxotMcKjgpeiJVnBKmofY+jbq2Bmj+S5I4Gij46tedFBZ7Z6IGwP039qjwuNHB5s6CIFQNx0+coO+LH5Z5fduc+xyW+fUmSZJ4evjVXHdpc8Yu+tLn7VUH3975Di5t+SQ1BV0O2P70eUxCaJJlBxV4ipaD6sWVo/FPVnhYs7k2WUMoX2B20hOCgprehPKSI+eOlRz3Dzl6BIRXfhPnak2KhUjXf4Za7mNgWY9IjlRPslJxcsRug/8tcbyibOxztzs8tnnVH+Vulu6Jywe0dfpQMqnDoy7fT1W9E5cguKs6ltX6p/J+Bh1WPFxucuTcsQ4r/De7qX/tS5jVeqjf2gtFkToj4xr1dfn8eTu+4IeTu0RPJETIESpyywL81be8poPjZ5WNuw7hQvVNlzSpHY/e0cZtZ101/S2X77d59/7KhiQIghddN3t+uckRgNaPvEDLafP9FkvXpg14c8xgv7UXisL0Osb26kBcmM2O7swAACAASURBVItJ8qJZYP6fb4MSQlhrh0c0yy94b9i9JrLiZIXI6Y4u301NH1PJeEKPWEFSTblSrx9ATR+CnPKpj6MpIUWNQit8Hij2S3shIeJeMPYCXSNkuWS/FzW/4qyyIDhjs8HpDD1f/Lf8shUAN1awqkO1V7QpmHtufWRIhceL8t3bN2D/Xwdp1LJBZUISBMHPOqx42G+rSQbUastTO76iQBV9EVfdltaNPjVbUz8yCZNSMnPt1X2rAxyVEChS/SJI10OW0fnJlfT46KsdHnO0Wbon7r664pJYVjf7PS8s/YF3HxF9EUEIFvtc2Pqj5bT57Jg32ffBAJ0a1yMxKpyTeWJPElcNv+ISrm/fggaJNQg/W/JQTQ9wUEK1UPF4qZ1Kb8p+TtS4Cg+XjPG6U1b0p0qFE4rECpJqSsto6uKZ21Dzf/RpLOdIkgKx5c8iFcqjR466B9nQ8nxyRBAqS9Ng/04Tk69tRO7pf86WdG2wIblektfiadmlWYXHj+1zr+dbr0lqZcIRhICQJIkvvvgi0GF4nTurQ746vMmHkVwgSRIvXj7aL22FivFN+tE8ps755IhQvUkyyM0DP6hXKz7aa/fq3a5xhcczz+S7db9RV3aoTDiCIHiRO6tDFq76xYeRlPb6mIoniQml3dO3E63qpJxPjghCUJDreu9eJifvCW5vAl/f41BClUiQCM7l34Ga/TCa5vvSNLKpC8R95PPN4kODDbXgM1TzT2iamOkqeIckQePWZh5acIhLe+QRU8NKXJKVLgPPEBvv2l4fOVm5XoklJjnG6Tl6g3sLIR1tDC0IgZSens6kSZNo0KABRqOR1NRUBg0axNq1a73e1rp165AkiezsbK/f25ee2Pk5D21Zgk313go1R1rH1eXdThNJMnpvgDWULTv6G+szd2O2e2+/B6FqkyJtIAW2cFpOvtkr9zHqne3uC3qnOwCXduUVLTwNRxCCit2usvWPQ6z9didb/ziE3Usldivyww8/MGjQIGrVquX3CSQvf/crd/73Uyw23/dFmqQk8NXkkaTWcP48VN0lR+ZD4ZeoRd+iqe4lrAXBpzTvPW9JjvY5Oc+9cQ45ZaXnwYQoUWJLcI15KZochRQ9zedNycZ2kPwravGvcGakz9urujTIe+jsn2S08JFIUb7//yOEPkmC1lcUMu+KA0BJya2Na6JZ/00coPHWrucrvH7P5r+9Ekevmzo7PSe1WW2vtCUIgXLw4EG6dOlCbGwsTz/9NK1bt8ZqtbJy5UomTpzIrl27Ah1iuTRNw263o9P5ryv5beYO5m7/nBltbvR5W01jarOs10P8deYot294xeftVWVzd5YMTknAoNrtmdbqhsAGJAScZACpTjHaUaPPNmx/fpzjUp8Av/99zCvt9G3vfE/GxJgIFAnsYjMdoRr54cfdLHhlDSez8s6/lpgQxcQJfejezdVqFe4rKCjgkksuYcyYMQwe7P+9On7Zd5ip7y/jpZHX+bythknxrPjXGPZnnub65xeL95h/iA8vZEbv7+nZ4CCyDcgpqXegGa9Gin0q0OEJ1YHuvoqPWzZ4px3jlU73s5TkCDQigALvtFkNiRUkgusK30Yt/sNvzcnGK5DiFvmtvapNhcJFaCcd12IWBE/YbJCTpeOV6bVB0ohNsJDapE6F1xR5Ydamole47p6rnJ4nyzKjZg9z6Z6r1U8qG5YgeN2ECROQJImNG//P3nmHR1WsDfw3Z5NsNr0nlAChd6QIAtKkqtjACqiAYgNU8HrFhthARMWO5X6I13aVK14VlCLSVTrSe1MgAUJISEiyyZ75/lgIhN0kW87uJjC/5+EhO2dm3nc3mz3vzttWMXDgQBo2bEizZs0YO3Ysf/zxh8N8ZxkgGzZsQAjB/v37AThw4ADXXXcdsbGxhIeH06xZM3766Sf2799Pjx49AIiNjUUIwdChQwHQdZ1JkyaRlpaGxWKhVatW/Pe//3WQ+/PPP9O2bVvMZjPLly/nzz//pEePHkRGRhIVFUXbtm1Zs2aNz16v2YfX8dvRnT7b/0KaxNbkXx0eQOCbQ96LCQn8cGgtNy5WhxIK0JrlgkX3WSZJ11bll706aVAGyZCebSucI4TgqUE9Xdpv3TT/9DBQKHzJ0mU7mPDCd6WcIwDHjp9iwgvfsXTZDp/Jvvrqq3nppZe46abAOeN/3baXH9Zt9Zu8uklxfD1qMEGaOr47S5S5gM9vnUXXtANoF5pohXOQGVcGRC/FpYWWMLL8CTZjGuGI8Htdmxjlmg2upfjvu1RVQn3CXrL082xZ1i3o+f5r5iPMnSBmut/kVXn03YHWQHERISXs3x7KqKsbEJdopU23HCb9MqXcNbvX7zNE9ks/jqNmg2ouzR301ECuGlS+EaycI4rKyIkTJ5g7dy4jR44kPDzc4XpMTIxH+44cOZLCwkKWLl3Kpk2bmDx5MhEREaSmpvLtt/ZGgjt27ODIkSO89dZbAEyaNIl///vffPDBB2zZsoUxY8YwZMgQlixZUmrvcePG8corr7Bt2zZatmzJ4MGDqVmzJqtXr2bt2rWMGzfO5VJ2H9cc5NHze3TdDBYc3ujRWk9oGVuL/7ui/MaIinNkFBpTZlFRtRFmialrFqJuvuFOkolD+5Z7/eDRk9h070v9TBnRn4Y1E12ae9OVLbmtW6ty5yjniOJiwGbTee/9X8qd8960X/xSbssINk981KN1T86cx1d/bDBYm7JpUj2JWQ8PUeEaZxh02SaqReYSpJV1f8nyqz6KSxBtdLmXpe0okO+9nKhXECEVB2sAaGG9wVK+00Y5R8pGldi6RNFS3kZPrzhl3CnZw9ELbwNzN4S5PULzbY1uLfRK9KjXIecxn8pRKBSOpNYv5LNV29i71YLJHEn9luWnzH/9qvd1gL9J/xexSa7X2xVC8OTnjzDoqQG8P2YGW3/bgQT6De/BQ1OHoaloK0UlZffu3Ugpady4saH7Hjx4kIEDB9KiRQsA6tatW3ItLs7e4yspKanEAVNYWMjEiRP55Zdf6NixY8ma5cuX8+GHH9KtW7eS9S+88AK9e/cuJevxxx8veQ4NGpQf1X0+rZo3h789e45Pb/wPy49uo1tKc9rE1SEmxNHBZCTNY1J5q+1QHlk7w6dyFIqLCWGWmJrnYdNA7rYYUm4rSIN+Hcrv4fH5wrVey/l54r0kx0a6teaJ26/ijqtaM/W/S1i54yBI6NO2Ec8M6U2QSdkiiouDTZv/csgcuZBjx06xafNfXNaqtp+08pyKytaUx0vfL+L3XQfpf1kTWtepTmKkb22ResnxfPXQ7dz+/n98KqcqMLDZNkxlOkcUCt+jJVXgIDn9pfdC4hegBbv3OapFP4IMH4jMeR2siwAdgrsh4l5HiBDvdbqIUQ6SSxgtZafnTpKCr6HgayQCGToQET3Bp39sWth1SD0dmVt+9PrFRwNgV6CVUFyiCAHmUEneKUHDVvmI5IqjpNb/utkrmd5ketRumsrkec96JV+h8CdS+uaL3cMPP8yDDz7I/Pnz6dWrFwMHDqRly5Zlzt+9ezenT58u5fgAsFqttG7dutRYu3btSj0eO3Ys9957L5999hm9evXilltuoV69ei7ruqrfRNrPfcrl+efzc/qf/JxuL/3ZO6Ulz7YYQKjJd7ZIx8SGPNH0BiZv/d5nMiojyUFRZBSrrBCF54hqhchdYYbs9dvbD1c4Z+W2A17J8CbTo1ZSLFMfutEr+QpFZSYz07X69q7OqwxsmTSGZk9O9Wjtwq17WLjV3n+xR5O6vHJrPyJCzUaqV4oWqdWYfNvVPPH1zz6TURmJNgeTXVhU8jgxvOq8vxQXIUkuZLIXeld5x5tMDxFUExHn2WfapYwKZbnE8T69StobuJ8Y6rODnrOIiBGI6DdBc63szkVB9DjfyzA1QH0UKMojPFJC3CyXIqy86T8yr/hrj9cqFFWRBg0aIIRwqxH72Yyo8++5RUVFpebce++97N27lzvvvJNNmzbRrl073nnnnTL3zM3NBWDOnDls2LCh5N/WrVtL9SEBHEqBTZgwgS1btnDttdfy66+/0rRpU7777juXnw/YnSSu54w5Z0H6Ru7540Ns0rclPQbW6sBrbe4kNSzep3IqE481v87nMmqHJ2ASyhZRlM/HY24myGSqcF7Oac9tkT/eHuXxWoXiUiA+3rUsCVfnVRa2TBpDm5hQr/ZYtG0vt7z7BdZim0FaOaf/ZY35ePgA6idfOrbIuBt6lurBUlDsg1hvUQNQEfaKCoiZhqa58Fmhn/BcRuwqz9cqPEZ9E1HYnSTx5dcRrZCiNcjCpcYoVA7Ccg0icTHETgdcq3FeZTE1QrN0gaDmPhbkWY1791EVU6syWohr78Oo+AiP9p+d/7kqhaW45IiLi6Nv376899575OU5RsKd34j9LImJ9nr4R44cKRnbsMExuys1NZUHHniAWbNm8dhjj/Hxxx8DEBJi/+Jns5378t60aVPMZjMHDx6kfv36pf6lpqZW+DwaNmzImDFjmD9/PgMGDOCTTz6pcM2FLOg3kfk9PMskOcuuU0eYe9j39cC7JjXh266P8XH7+zBrF3cydoo5hm7JTWkfX9+ncqKDwnweaKMIHHK3xZB92jas+PMIIDHavdJYZ1n82oOEuNhDSaG4VGnRPJXEhPL/xhITI2nR3LW/18rEZ088yKrnHvJqj4OZ2Xz5u+9tkU4NavP9o3fx31GDCQ+5uA/1Y8JCubZVI3o3rw/YbYW/sqMx3myIAooqnKW4tNFCe7o20VTTMwGRv6KZ/XVGpzgfdRqlAEALrgUJywEv0t9z3zVMn/IQQqCZr0TEfwWmWmdH/SLbr5jsJUpEpI97r9hWA35oohf5IoT08r0cRUDpMuAKt9cs0GdiNvsuFV2hqMy899572Gw22rdvz7fffsuuXbvYtm0bb7/9dkk/kPM567SYMGECu3btYs6cObz++uul5jz66KPMmzePffv2sW7dOhYtWkSTJk0AqF27NkIIZs+ezbFjx8jNzSUyMpJ//OMfjBkzhk8//ZQ9e/awbt063nnnHT799NMydc/Pz2fUqFEsXryYAwcOsGLFClavXl0iy11izBH8ctWzRAV7fpj66d4lFU8yiFZxdZjR8SHqhNudVhehJULNsDiEENzfwLf3743ZB9HxvYNkZIO+3FTjcp/LUZRG5pnAD7/fs/Ru63ovpLOsmzaGqHDvoscViksBk0lj5EPl3xNGPtgLk4/67uTm5pZkugLs27ePDRs2cPDgQUP2Dw81s2rCSJK86Cfy2Yp1hujiCk1qJDFz9GAaV7t4bZHkqAhMmsb9PTpgEiDQWX84xXhBcht+uVeF3VNhI23FRYC5r9tLRPIOtHAPHSsKr1EOEkUJWlASInkl4OHBhM3DTqseIoJbIhIWIGI/hch/AhfZAas4E70Q3AKouJxApSb4WpB5YPUyU0kRIFx3nF4/sp/Lc4dOus2rniMKxcVA3bp1WbduHT169OCxxx6jefPm9O7dm4ULFzJt2jSH+cHBwXz11Vds376dli1bMnnyZF566aVSc2w2GyNHjqRJkyb069ePhg0b8v777wNQo0YNnn/+ecaNG0dycjKjRtnLybz44os8++yzTJo0qWTdnDlzSEtLK1N3k8lEZmYmd911Fw0bNuTWW2/l6quv5vnnn/f49YgKsTC3x1MeO0mOFmR7LNsT6kWm8PWVj/JRh/t4pPE1RJguLlukCHumUcPIaoRU8WyZNjF1iA628N2h1YFW5dIj2PsDJ5Pm+rHfjZ1cz76+qUMjr3qOKBSXIl27NGLC+JscMkkSEyOZMP4munZp5DPZa9asoXXr1iU90saOHUvr1q0ZP368YTLCzSEsHDeC5GjPMuMzc08bposr1E6I4b+jB/PVg7fzRP9uxIcbk7VXWSjW7cGc9ZNjmXbTEiLMRXy3pTEuVH+ufJgaQFAzyH8v0JoofIwIc6dEbSe0lJ0ulTRX+A4hq3g+e05ODtHR0WRnZxMVFRVodS4K9OLjcPxK3M4q0KqjJS32hUouoZ/6GPIuoibuUa/bm9MXbUJmDgy0Nl4QD9QC1gdaEYWnRH+HZmnm8vQ3H/iQOR+V7wz75ti/iI33tuuAojzU/dF/lPdaFxQUsG/fPtLS0ggNvbSjk915LXKL8unz68sUu9lTJDrYwoKez3qjplf876/VTNziXg+WyszIBn24u153DuYd5+ZlbwRaHY8J04JpE53G8ixve+8pPEHPCEb/w7tyEVPuvZaebRu6PP/t75YxY/6acud8P2EIqcmJXumlKB9li/iPQNgiNpvOps1/kZmZR3x8OC2ap/osc8RIXH09CqzFdHrpfQqL3OspYgkOYs0Lo71V02PmbtzBY1/9FDD5RjOoYyuevv4qpC2Tv3b3YfG+2mw8ksyjnf6gWlReFXKUBIHpRrD9t+KpispJ+ONokSNcni5zP0DmVmA/B32FltDWS8UU5eGqLVL5714Kv6MFJUDCMtzu8WHu4RN9XMbi+yaifiW0N9KWicx+IdCaeIEGZKKcI1Ubd5wjAKPfvZebx/ZHOIn2vGpIZxboM5VzRKFQlEtEsIV5PZ4mTHPPFmkf735pHSPpndIioPKNpn/NNpwqymfy1u8DrYpXnNaLlHMkgGjJRWDxrmmxO84RgFE3XMmIazoQZHK0RTo2SWXdtDHKOaJQeInJpHFZq9r0vKopl7WqXSWcI+4QGhLEimceINbiXnZomzo1fKSRa/Rt4d7nZWXn5nYtyCu08th/lnHNjMG8uuRK5u2qz/WfDWLn8bhAq+cGxco5UsVxxzkCQPj9iIjHAWd9glrbS2op50iloWrnyit8hhaUiExej8xwo0F4xCO+U8gFhPBndWM/IHOQWcOgeK8fhIUCBT7Y1w+9TRQ+xv3bhCnIxP2v3c0dTw5g1c/ryc8toFaTGrTs2lSljSoUCpeJDLHwS6/xdJrvekbI6Eaul/nzCRfZZ9zp4iL+sfFztmUf8rmsUBFEgSz2uRxFYNC6ZqEvjoXC88vGSnxVMV/TBA9e14khvdqyYvM+cvMLSU2M4fJGtdDcKNelUCgubSwhISx95kFaPP2my2v+eU1XH2rkGpoQ6FW7WEwJOpKHP/uRVXv/Qp65Z0gpKLRp3PbVLdzQdBvP9FhGsMmI52sB8g3YR6Gw908mYgSEDYLCJSBP2pu3h3RGiCpeRv8iRDlIFGUiRAgyehlkd3FpvmbyLnXea7Qk0KqDfjiwehhF4VIo3uUfWVo9kIfsH9gKxfkEeW7gR8VH0mtI4L8gKBSKqkuQZmJxj2fpvuhFl+anWAJri4QHmakfkczu3IyA6mEU23L+Zku2f3rMRQaFEaFJjhee8os8hX/RQiWi9wn0w2bkvlCwahBZDAUmOBlEeY6S+tXjPZYbaTHT7/LGHq9XKBQKTROsf34UrZ9716X59VMSfKxR+QghaF27Omv3+z64wR8cPpHDH3sOOr1mkxrfb21CiEnn6R7LDZAmQEsF/S8D9lJcXHierSS0cLBcY6AuCl9wceVAKgxHsyS7Ni8l8GULhNAQ4cMDrYYxiHgo+AG//YnqOxBJS4HAGnOKSkj0a4HWQKFQXOKEmV1rNrqq30Qfa+Iag9JcCyyp7ISZQvg1fTOajyL8L+RYUQ4/dPsn1UMCHHCj8BnCBKbUQkxdsjFdlQXBOpwMpqIskjcfuN4/CioUCkUZhIS4VvJz08uBrapxlruvbBNoFQwh2KSxZMc+TOVk/tmkxo/bGhkk8TQicT5oTQ3aT3HREO2ag1RRdVEOEkWFVOT8qAzOkRLChoD5IvgSFf4Q6CfwZ4kqIUIhaQH2clsKhR0tOCLQKigUCgWr+k2kDmXXAK8szhGAa6u35pbUKwKthtcMqnMlWdY8dD8WMA3STHzdbQwRJmWLXNQUCPQ/I+Cwa7/n6onKaaZQKALPlkljuL522X0U/3jqXjStchyx9WxWn/t6tA+0Gl5zy+UtOHk6H5tevi2SVxSCTTcmoEMIEyR8C0L1qVKcQ7O0C7QKCh9TOT69FZUeLWXnGUfIZ0A00PK8scqDEBoiZgpEvUbVPehPQoTfAqZagJ/qEmr2aFdNCwezm42nFBcvsSsCrYFCoVCU8E2/51jVbyL/bvMQ0YRQLyiO5VdNqFTOEbCXtvhH0+uYctkQwk3uNXatLERqZgbVuZIaYXGYhH++LtQIsh86mU3BPNwwwL1kFL4lVCKPhoCt4sOsr58e5AeFFAqFwjUmPTCcLZPGsOCxu4gPDSI1ysKqZ+5jy6QxREZGBlq9UjzSpzMfD7uJaEvVPBcJCdJ4oOcVVIuJKjeDBCAhLA+TZkRAhz1TSNNMEDnBgP0UFwVR0wOtgcIPqB4kCrfQUjoAqz1aK6VE5m4A2wqQf0PhXmCD88nmt9Bir/ZIjhACEXY9MvQq5NFO+Kb5uK9IQSR+Y8/msNyCLPzFP2ITpp77ufAd/8hUVG5C7kIzq6gZhUJR+WicVJMF/SZ4tFZKybbMg/yRuZu/Ck6QfuoEa3MPOJ37RMPrGVjXs0wQIQTdUpoyN/Eprv51Irm2Qo/2CQRRBDPjylFEBIdyfc12zD60zi9y/3XlQyU/T9z2P7/IVAQGIUBrnIe+IarceT1b1aNBTdfK/SoUCoU/qZ4Qz9LnRnu8fsdfGSzbvZ+9x7PIzMlj+W7nPTbGXNWBe3p1tDd79oBODeuw9On76fnKxxzPPe2xvv7GLOCbUYOJjwhj4OXN+fy39WXO1YTOLS22GiM49sdzP+eMNGZPRdVGa4cWdmWgtVD4AeUgUfgcPb074Gbj9MJH0NMfARohkv6N0GLdliu0CGTC/+B4FYlCjJqOsHQuMX7kyfv9JlrTwgDQs//tN5mKSozlH2jR9wVaC4VCoTCMu5a+w/bTR9xaM3nnD0ze+QMpQZFMv3IUCaHuR4aaTcF82fkRblw6xa+lqjxlymWD6ZrctMQWuW/lR36THX/m9f0tfZvfZCoCh1a7EKy56FvDcdaD5O6ebXjk5m7+V0yhUCh8xEMzZrJkx99urZn660qm/roSC/DjE/dQLaZ8x7Izgkwasx4ZQo9JH1dYqqoy8Oqtfbm6VRO0M1kj9enEoFad+fLPlg5zTUKnZnQ2Q1pvNES2Zq4LgF60y5D9FFUc8y1osS8HWguFn1AOEoVP0dNbAfle7LADebQDMn42WnBDt1drQXXRYz+FrLu90MHHxMxCC21eakhP/5f/5Ec+j5RWhAiB/En+k6sILBHjEJZrkbkfgXUVICFsGFr4wEBrplAoFIZy7YJJHLOd8nh9evEprlk8iRlXPEjTmFS316eExfB5x9EM+v1tj3XwNR9cfi9t4uuWGlt3yH+HA2Mb96fAZiXUFMK4jf/xm1xFYLm37xXcendnZsxfzcrtB7HpOgM7t+COnhdHc2GFQqE4y81v/Ztt6Zker88Hek3+P6bfezMd6rlvi8RHhDPv8XvoNdmP5wxu8u5d19GjSf1SY7r1GABPdFtBtchcpq9tTVa+BYAgzUa/hrv5Z9ffiDJbvVcg7DGknofQwuHEUO/3U1QNLEMQkaOReZ9AwRKQVgi9CS1KBYxeaggpZeV3IZdDTk4O0dHRZGdnExXlvjdd4Tv0okLIbGHQbqGI5HUI4ZlPTz96Dei7DdLFWxpDxE1guRHN5DwzRk933xmkUFSMBkHNIeY9tCBVsuJiR90f/Ud5r3VBQQH79u0jLS2N0NCqWQPaKALxWui6zhXznzFkLw3B4t4TCDUFe7R+xO8f8Ge28xIa/iYtLJFra7TlmhqXkRDq/POh/dyn/KyV4lJAAA0iqzHpskGkhscHWh2Fj1G2iP9QtojrBOL1aPbk1Ionucjv4x8kysO+IiM//R+Lt+8zTBdvqB0XxfVtmnFj22akxDjP0r3wXKTIprHtWAJWm4l6cVnEWqpSOXVF5UGAqR7EvOlRILaiauGqLaIySBS+I7OVgZsVIAvmIiz9K5wppRUK5iOtvwE6IrgNxH8Jx7oARtUATwRLfwi/B8gB61awboHC5SCdRVxWh9gpaObLDZLvLrVAWEGmB0i+IqCE9EbETAYR7nH9WoVCUbmw2WxsXradzCNZxFeLpXmXxphMJp/Lfe+995gyZQrp6em0atWKd955h/bt2/tcrqf0mv+SYXvpSH74azW31ulU4dxi3cbSo9v4/fhObFKnaXRNXm97JzcteZ1TNmO+zEcHWehTvSV3pXWnwGZle85hdmQfYtXxPezMcywnFh8cznOtbuWKhAaGyHeXeCyEh4Vz8PTxgMhXBJbLYmoztd1QwkwhyhZRKC4SbLrO2v2HOJaTR2JUOG3r1MCkaT6VOWnSJGbNmsX27duxWCx06tSJyZMn06hRI5/K9YYBb84wdL9Pl61jdJ+KbRGbrrNsx34Wb9+LtdhG42qJvHRzHwa89TlHT+UZokukOZh+LRtxb/fL0SVs+TuD7YeP8cfuA2w+fNRhfnSomRdv7kPPZvWd7FYxwSadlimO+7pOFATVhGKDepYoqhZafUTCNyDCEMK3n1WKqodykCh8iG7sdrkf2J0S5SCLdiKzhoN+FPvbWyLzZ4GYDLEfQtZQD4WbQKRA+CBE+BCEsJx3LQmC6kPY9ef00LOgeDcQAsFNEcKzaFMjEImLkVkPQ7ExdTkVVZCYlxFaRKC1UCgUBrFs1kref/QTjv99rlRDQs14HnpzGF0GdPCZ3K+//pqxY8fywQcf0KFDB95880369u3Ljh07SEpK8plcb8jF2MjCT/ctqdBB8ldeJqPXTOdwfhamM1++5hxaxzs75vJyq9sZu86zfl8akBgazY01Luf2tM6EB5lLXa8dkUjf6ueCU04V5bP7VDomYaJRVDXMHma+GMGXnR/mre0/sTKzsmTzKvzN8y1vdXjPKhSKqsuCzbuYNHsxGdm5JWPJ0RE82b87vZv7zhG/rUduVQAAIABJREFUZMkSRo4cyeWXX05xcTFPPfUUffr0YevWrYSHh/tMrjfsyMgydL/Pf1tfoYPkyMlT3Dd9FnuPnbA7raTkh3VbmTpvOZNv7ce4r+dSaLN5JD8pKpwbWzdlWLd2DpksteJjuLpVI8De1Dq3oJAd6ccRQJPqSVhCAnguEvclMu9zKPwpYDooAkzsm+pcRFEmykGiqDrY/ir3stRzkFl3gX7yzEjxeRfzIOtBiPsZTgzAnb4oInI8InyIW6oKLRZCApUtUhpZuEY5Ry5lRA00LSbQWigUCoNYNmslL9zyGhf2+z5+KJMXbnmN8TP/4TMnyRtvvMGIESMYNmwYAB988AFz5sxh+vTpjBs3zicyKxsnCsuPuCywWXlo9b84XmjveWKTeqlrT6z/gs87jWLkyv8j2+a6LfJggz4Mq9fdLV0jgy20jktza42v2J97VDlHLmGiTKFUC3NeVlahUFQ9FmzexZgvZl9oinA0O5cxX8xm6uD+PnOSzJ07t9TjGTNmkJSUxNq1a+natatPZFY28grL77dRbNO59/++5a8T9nMRm37OFikqtvHYVz/xxQO3MeaLH0nPcS2TRADDurblsavde40jQs20rVPDrTW+QtqOKefIJY1FldNSlIvKKVL4kNoG7xdS/uX8WaBn4TxzRQesUDATLeVPiPkKSDzv+tlUfxN2v6EGaIiI0RA22GvNA0cE5EwOtBKKQBJtTO39C9HT+6GnNzz3L/s5dN2oEnYKhcIZNpuN9x/9xME5ApSMTRvzCTYPIwLLw2q1snbtWnr16lUypmkavXr14vfffzdcnlF0jW1s6H6mCtLxFxzZREZBdinHyFkk9jJdMw/8wYLez/LJFQ+SEuxYB1cTgiChoSEQwOA6VzK0bjeDnoH/MWtBvL9jfqDVUASQR5pc65N9h036kjYPTi359+yMn8kvLPKJLIVCYcem60yavbg8U4RXZi8udSjvS7KzswGIi4vzizxPeLSXsYErFZUpXLRtD/uPZ2HTHX9LEhACpi9dw8In7+N/j9xJnbhoh3maEARpGibNLuvmy1vwaN8rDdHfPaoZtE8wnHrfoL0UVZKIR3yyrZ4+svS5SNZodFuOT2QpfIvKIFH4DC1lgbHNxs39yr0sC+bj/NToLDYo+BmixqGFtoWUFaXXF+9F5v8I+gmEqRpYbkSYUrzX2xPilsAJIw5D8oDcCmcpLlLM1yDMVxm6ZZl/0/lfQf5X6PFz0IIDU99eobjY2bxse6myWg5IOPZXJpuXbadV92aGyj5+/Dg2m43k5ORS48nJyWzfvt1QWUbyWoe7DG023rGC/h1Ljm5FIJBl2CM2qbMwYzNPtxhAs5hUfuhZOvPm0OkT/Hx4PccLT5FojuLq6q2pHqDI+8U9x9N94Qte71OoF/N3wQkDNFJURTolNOSaGq0N3bPNg86bHc9ZuZ05K7cz4/HbaVnXqEM1hUJxPmv3HypVVutCJJCencva/YdoXzfVp7rous6jjz5K586dad68uU9lecOInp1485eVhu3Xsmb5ZxS/bt2DSRNOHSQANl3y67Y96LqkQUoCcx4fXur6kZOn+GH9VjKyc4kLt3Bd6ybUTghQFmDSIjhqRLBLEeg7vFgvKP+sSVGpCW6LCL/T0C319CaAk6C0wnlwbB567HQ0cyCcigpPUQ4ShY95APjAkJ1E5N0OY1IWQPEuQIDugiNAll2LXATVRUT6xqvsLlpINXRTU7B52zxM3cQvSUQsInwYhI8wpBGqlFZk5kgoXlLx5MxrkcnbVdMzhcIHZB5xrYa1q/MuFSY0HsCE7bMM2etuJ2WurHoxe05lIJHkFheU6Rw5f35Z1AiL4976Pb1V0xDCgkO5PK4uq0/sDbQqiipIpCmU2+p0Yni9HhVmXrlCsW7j+cXfM2fmHuwZ32XbN0On/IeV7zxMcJDJa7kKhaI0x1wsyeTqPG8YOXIkmzdvZvny5T6X5S1f3H8zgz/8ryF7PdSro8NYkc3GrvTj2HRJboEVXZZvi9h0iU3qaDh+TlaLieT+Hr7raecOmqahh/QF67wAa6LOVaomYRA+GBHxsCF9gaXUkVkTwepCP8Gs4ehJ69G0ytkbSeGIcpAofIqWMhb9xG1g7eHdRpZHEUH1Sx5KaUXmvgWnvwB5+sxoRQfBJgg2ttTGOX2KkNYNkPUP4Ih9MHgMIu4ehKigNFgZiMhRyJMPGaek4hJAQOw3iJCmhhgAAFIWIo9eA7L8HkCl1uTPRITdZoh8hUJxjvhqrkXvuTrPHRISEjCZTGRkZJQaz8jIICUlQNmWLnJNnXZ0imtAn9+8Kzl5R+3ONI85Fw1brNuYvmcR/znwG7nF9gCMiiwRgaBuRHIFszyjWLex5eTfvLjqPxzEXnJkSPVO3NesD6Emz2yRYfV6KAeJwm0+an8fTWNqEqIZ81WzWLdx16/T2L4wC6LMYCqC3CAoKtvx8sm81dx37RWGyFcoFOdIjHLtsM/VeZ4yatQoZs+ezdKlS6lZs6ZPZRnBZXVSWTP+Adq94F3w6PWtm9CpQa2Sx7oumb5sDZ8sXcPJ02UHg56PAFLjYwg2Ge9E1nXJpr/TmfzdfP5Mt2eP3tKmMY9f35Nws6fnIiOQmQuwOymUo0LhItEzEKFtECLUkO2k1JEn7oSi1a4vOvUqRD9viHyF71EOEoXP0eJqADvRs3ZA4XVurhYQ/Saa5eqSESmLkVn3g3XFBXMrulnaEGHuNVsvDymtyLzvIXcSTstYFU1FZkxFmp9Cix3q/v62CCejJsAGpppgCwVUw1PFWRojkmcihNmwHXXdBkdbuL8w7xNQDhKFwnCad2lMQs14jh/KdH7LE5BYM57mXYwPBggJCaFt27YsXLiQG2+8EbCXtli4cCGjRo0yXJ7RxERFs6rfRI6eyqL/iilur3+uxc1cU/1cmSBd6jz9539YlLGl1LyKLBGJ5NbajpGfnlKs21hwZBOvb/uRnGLHpu+fH/6Nzw//xh3VOzCm5Q1u72/RQhyKSmgIdCSJ5iiSRBhbCtI9fwKKi4oaIdF80fVRwoKMs0WklHSc+ywSMHUUiBD7+1zqIA+Z0bdEQKGjo2Tmkg3KQaJQ+IC2dWqQHB3B0ezcskwRkqMjfNaYW0rJ6NGj+e6771i8eDFpaWk+keMLLBYLWyaN4dSpXK6Y+LHb65+5oQe3d2hVUiFASsn4WQv4bu2WClY6MrjjZW6vKYtim86ibbt56ftFHM897XB95rrtzFy3nZ4NUnl7+M1u7y91C/Z31vl9bTT7Yy0e9AbAHx5qr7j4SIDEn9BMMYbuKjM8+H6V/4NykFQhlINE4Te02EbAzpLHUhYhC5ZA9ifAWS9sBIiOEP0ABNdBM0U6blTwsxPnSHmc+WofOgDMvZzOkEXbkQU/gzyFMNUBy/UIzfEDVc/7AU79ww3ZQOFE9PS/0VJcb5atpzfGebN5G4Q8jIh9ACHsf77SdhyZ/x3kun/go/CWEMAaYB1qQeIsNJNjo19v0K3pcKKrZ4ttvk+pVyguRUwmEw+9OYwXbnnNsRTymdSFB6cOw+SDiECAsWPHcvfdd9OuXTvat2/Pm2++SV5eHsOGDfOJPF+QFBnLqn4TSx7bpM4fx3bx5Z5lrM62Z0pY0GgTW5/h9XtQKzKR6JAwh31+O7bTwTlSHmd/XVclN+Pq6s4PJfbnHmX+kY1kF52muiWOa2pcRmyIY7DEsoytPL7+c6dWQll8dXglf+Uc440r73V5zZVzn8HqRIqO5Obq7RnTvD/BZzIETlrzmH9kI69t+9ENrRRGcOaIKKAkBkfwRedHiAk1NmI8u/A0vRe9BAI0ATL43Iee0IAahZjiirAtjQVraSdJYVHZpewUCoXnmDSNJ/t3Z8wXs8syRRjXvzsmzTfldkeOHMmXX37J999/T2RkJOnpdid9dHQ0FovFJzKNJjIygi2TxpQ81nXJyj0H+XzZGpbuOogOmE3Qrk4qD/TsQJ2kBGLDQh1KJ687cNht54gQ0LFeLW7t0NLp9YOZJ5m9YTtZefmkREdwfesmJEY52iK/797Pg//3HUVuyF646y+um/whPz5xv8tr9PT2wElnV4B+iMRXSzIEpJ6DLPgFcsY5ma/wPYHu0xID8bPRgpMM3VXX8+FoKw9Xu5bVpagcKAeJImAIEYyw9AKLc6dFWcjTX7knyFQXET4ULLc4GBVS5iOzRoN16bkxgFOvIMNGQnAnyHkW5E6849/ox/chYl9AmMqPptHTW1HuV13r20j9XoTpzJ+vFgPFB73UT+ERMf8FeQByXgbp5whaUyOIfQ8tqFbFc91E162eO0cAzJcbp4xCoShFlwEdGD/zH7z/6CelGrYn1oznwanD6DLAdzWjb7vtNo4dO8b48eNJT0/nsssuY+7cuQ6N26sSJqHROakRnZMaubXuf3+7kV4PVLfEcUedzgys1cGhH0ORXsz4P79hYcbmUuPv7PiZO9O60DO5Oa9s/p6tuYfcknkhy3P3cu+K93n2slupHZ5Q7tx+C15y6hw5y38Pr+KBRn0INtttkchgC0fznR1gKHzNG23uRgjBq1u+51CBf/sP1QpL4NU2g31SNk6Xut05gv1A7/z/zyI0kBYdrcFpeybJeTSokWi4TgqFwk7v5g2YOrg/k2YvLtWwPTk6gnH9u9O7eQOfyZ42bRoA3bt3LzX+ySefMHToUJ/J9SWaJujYoDYdG9R2a923qze5Nb9aTCSDO17G4E6tCbmgR5NN15kw6xdmnedwEcDUucu5o+Nl3Ny2KRN/XMSaA0fcknkhe0+e5sapM3j1jv40TCnfFtHT++PcOXKWuci8MYiIM1lEIgJsmeXMV/iM8BcQIWnInOfB5ucqJ6ImxL6FFuJB5YsKkFJ64RwBqPzl/xTnEFJW0L2pkpOTk0N0dDTZ2dlERRkbQa2ofEhZhMy4HHBM3XRAS0Uk/IBw0hRJShsUbUCe/CforvdW8BoRi4j/BhHkaPzYS3Z9C7nPubSVlrITvWgvZN4EOJbVUPgYrTlakr3pr5QSmT/nTLSKrzJKYiD+cwQSTCkILdpHckDPeQ1Of+T5Bkkb0DTHiGuFf1H3R/9R3mtdUFDAvn37SEtLIzTUmBq4ADabjc3LtpN5JIv4arE079LYZ5kjRuGr18Lf2KTO1b9O4mRRxdlyccERfNvtMcJMIQ5BGrrU2ZL9Ny9v+o69eRll7GA84SYz/7rifupFOvaOKdZtzDu8gec3f+vSXqv6TeRIfhZDVrzDqWIVJedvkoMi+bHXk4DdFll2dBvPbvyGfJtvbJFQLZjpHR9AAonmaGKcZFcZxVf7VzB1+xyX5soige2neM7vArRg8n3E+7gHgqJilC3iPwJii+g6a/cf4lhOHolR4bStU8NnmSNGcjHYI1JK+k6ZzqGsnArnhpuD+XXcCMLNjraIlJIthzJ4+YdFbPzLfwF/ocFBfHLvzbSsVc3hmpQ6smAeZD/i0l5ayk6k7Rjy+A0gjxutqqJCwtBSNpQ80gt/g5MPg6z4vekZQRD3jb2iiikJocX5SA7op+dAzpiKJ5ZF/Dy04KpTBvBixVVbRGWQKKoMUhYjT47GJecIAAXOnSP5s5GnpoDuXfSDR8hsZM7ziLjppYb1/PWQ7V7PBj29oZGaKUqIB2yUH60CmFuh27IQWiRQhBAgw4dCwe9gcy+ap2LMkLTYf06H0zO8WBynnCMKhR8wmUy06t4s0GpccuhS5/mNM11yjgAUyiLCnfRjWHp0G1O3zeZQvn8j/gHybVZe2jyLTzo+VGp8f04Gt/72llt7tZ/7lJGqKc4QFWTBrAVzzFr+4UK7pAacKMwlKtiCTepYpY3ba3diTeYeNmUbGwBkQjC7+xNE+dApcj6f7l3i8lwRLCFYQpH94C9IoJwjCoUfMGka7eumBlqNSw4pJS99/6tLzhGAomKdiFBHW+S3XQd4+YdF7D/uf1uksKiYJ2fOY/bYu0s5bXTrETjRza291LmIr4gCEQXy7/Knmbui246dKVEvETIPGXYnFK6CYvcyritGQOISNJOfskRz3bOLL0Q5R6oWykGiqDLIjLa4lSlhckxnk/mzkNmBrEmpg3UF0naopNSWnr/dbeeIwmgSIeYVRFBNMNVBCIFetA8y+5a9JP8LyP+ijCqbwUAocMp71bR6iMTvSmqr+gfPI0+1FNUgT6FQXLwMmPcqh3E9Ii7Z7Jjttyh9M09s+NJItdxCR7Il+2/2nEovySLJyDvptnNEYSzhIoSXWt9O9bA46oQnIoTg8Oksblk6pcwa73MOr2PO4XVOr5kQhGtmcnTvM3tSzNF81eVRp84+X3HajYwkqQPF5w7YVr3vRbSnQqFQVHIe+Ohzlu93PVMiPtJJL7VdB7j/k+/QA1RQRgL7j2ex/sBh2tQ5cy5SlOW2c0RhNCEQ/RYiqBYE1UMIDd2WAcduAE44X1I4F47NLeNcRACxZa91i3hE0s9OewX7DOl5+Vgtxdsy/Qp/47P8x/3793PPPfeQlpaGxWKhXr16PPfcc1itpQ/eNm7cSJcuXQgNDSU1NZVXX33VJ/rYbDYKCgou2X+6Huj2jd5hjwpws4xUxMOlHkpZiMyZWMZkfyKheN+5h9nXB04VnxMEVO6SLwAieTlaaBdEUFpJBIuQ2V7sWITdOdLY8y2CboTElWhJP/vZOQIQ6f4SbaEyAhSVjspmiyiqNtfPfc4t5wjA8Ho9Sj22SZ0plaSR+b68YyU/X7fs4n3PawiHvi+VkYV9xtM5qTFpEUkltkiBbnWrAe752JDk6AXUDvG89MRVCU35qcc4fujxhF+dIwCxIY5NgZ0hdZBHQkBK3hjWg3XTlHNEUblQtojCSEZ++JlbzhGAYV3blXospeTlHxYFzDlyPnuPnXdwnum7PnqBR1A1zkXWo1l6IoIbIM7YTgIbnjs45Jm1XmSambpB4mK0lN/96xwB0BzL0VbMP9S5SBXFZxkk27dvR9d1PvzwQ+rXr8/mzZsZMWIEeXl5vPbaa4C9DlifPn3o1asXH3zwAZs2bWL48OHExMRw3333GaKHlJL09HROnry0G0dqmkZaWhohISGBVsVt9PQp7i8K7oQI6VRqSBYs8mEdRDcR9igO/fTyACtyHqY2YHMehegx4c9A3gRj9zSa6H851GIFkAWu1b0un+1uzI2EyCfQwm81QK6XRDwIua5/KVMGgKKyUllsEUXVZ/HyZaS7eVTdNLomvaqVbhi5NnMvxwsNyC40gDCT3SbcnR2AkqNl0DSqBltzvGtGfyGPN+7P5O2VwylVFs81H4jmxInzyxHvS3YesLp+qGERwTzYqDe317nSa7neMqJ+T16ooBeOlIAAPdLKummP+UcxhcJNlC2iMIrc3FwWu+kcqZcUx23tW5Ya2/x3RkDKajkj7Mz5lF7sv15sFaI1AX2bsXuGPwt5L3iiDOCnYOewJxAi2HG8YK4Bm7tT9tMMYQ8gIh9yek7jVyIfg5MjXJ6uzkWqNj5zkPTr149+/fqVPK5bty47duxg2rRpJYbAF198gdVqZfr06YSEhNCsWTM2bNjAG2+8YZghcNY5kpSURFhYWOD/wAKAruscPnyYI0eOUKtWrSr4Gnzs3nTLEETUM47PM7+SfDnWEiD4jJGS8w//yg7qi4h+AGQxUotDFG9G6lYQAk5/bW+9YSR5E8A8GAq/wOWbe8KvkPMcWFe4Nt8bzDciQrs4v2bzg9FoGQWRI9G0ShZNEjbMZQeJMgIUlZnKYosoqj7/zP3Zrfn9a7ThqWY3ORx6/5JudI8qzwgPMtMmri4Az238xq+yW0Sl8kTzGyjUi4kLiWBHzmEKbUUIIVhwZKPh8iZv/5Ghad2YsW8JmhAuRcz+p/MjTN+ziAXpG8soGWEcXRObcE2NNk6vZVtd7bvnOXfU6sToxv0I0ipX5eVra7Sp0EEC9gySdbdWhgxxhcI5yhZRGEWHl907F+nXoiGTbu1LkKm0LfLr1t1GquUxIUEmrmxY2/4ge4KfpddGxL8DsgCpxSOKt4HMR2KCgmVQaLCDJO8FCB0NBe9gzyRx4eAl7n+Q/zXkf2WsLs4IugIRebfTS1L3Q5BxyK0QPR7NVLkCurXQbugIcMEaVOciVR+/WsLZ2dnExZ1L8/7999/p2rVrqayGvn37MnnyZLKysoiNjXXYo7CwkMLCwpLHOTll/7HabLYS50h8fLxBz6JqkpiYyOHDhykuLiY42IlXuJLidsMtUzO06PEOw1LawPqLQVp5h4gYhRBn//SMqMXohuz4t8+VkAKkfhxOjQPbvvIXekPhF4iYd5F5/4ai1ZR3czl7U5ExU5GZt4PNR8abiEKEj4DwEWU7DE0++MzQqqMlLTZ+XzfQrZvhxIALRiMQyWtLXgtNM6EnrYejrcvdSxkBiqqIv20RRdXH3UbkNSyxjG9xs8O4lJIf/l5rlFpeMbRud0JNdntwT55/ozY/vOI+gs4LDMgrLmDCxpnszvWdHjP2LWFq27v5av8K1mTuLjf8YlU/+2H7080HcCg/iy0GNzs/i0ULZnBaF4bX61GmLZIUGmW43OjgMBb0fMbwfd1hz6l0hqx4u9TxkBmNpX1fPGenCsHy3s9z5YLnytxHCFh9rXKOKKoeyhZRuEuzJ6e6NT8u3MLrg651em3GMoOrRnjIXZ3bEGU5U0q6aJV/hSd+jzDZq3rYj7+tyJP/hGIfBrIUvIOI/RSZ9wlYfwcKy5xaci4S/DTSdgCsv/lIKTOE34WIeOS8M6oLlXHs7es9YWgpG3ywr+voRfsh8zpK/x40RPIWhDgvgDVpCxxtWu5e6lzk4sBvBXl3797NO++8w/33318ylp6eTnJycql5Zx+np6c73WfSpElER0eX/EtNLbuWXVGRvRRCWJhjU6pLjbPGls1mdIpAJeNM4/MLkdY1uOL19TkiDSx3BEZ2wvpSX8Bl0VbkibvAdsDnoqWMQYTdioh5F5G0DszfnXe1FlrKzlI3FaFFgc3YEhslRL2OSPodwu4A6zJkwSKkzUmqsqW/8bL1w/YmZwFCT3/RiXMEIBeZ0Qgpzx0ZaVq4/XeSsOyCue0cfl8KRVUhELaI4tIjwez8UHvPqXR0f5VJKIdYk4W70rqWPDb57+sAP3UbV8o5ciDvOPet/Ji9uUd9LlsvLKJ/jTZMvGwQv/R8lu87nivJlEA4q/pNLHGOAFiCQkg/lekTXZ5sciPzez7D4LQurM7cw7Kj2zha4Nj7rG/1ywyXnV10mj2nAmeLzNr7O3dc4BwBKESnw7yn2b1vb8lYiCmYVf0mMq9HaSdlNSIdfl8KRVVB2SIKfxAXbnE6npF9CmslOBMK0QQP9+lU8URfEDEHzXTujFDaDiMz74DirT4XLbO2ISzXIWKmIJL+gOjfsLtoAKIdz0VECFh91C4gfBwieRUiYhRYVyMLfkU6O4MJ7ec45jWn0QtX+mBf19ALFkBmHxydVDoyowl6+oKSEU0Lsv9OktYA52e4OP6+FFUbtzNIxo0bx+TJk8uds23bNho3Ptec+NChQ/Tr149bbrmFESNcr9/mjCeffJKxY8eWPM7JyanQGKh6JaWM55J5DcKHOR/Pese/epSFZi8zJQtXI62bwcV0Pa+JfhstKLzUkMx9CyjGLzUts4ec9yxDIXw4ImZbac/8eejWHUC+8XrEvIcwd0VmvwQFX3P+c5daA4j/FM2UAIAIao4kAsg1VgfrOrBcbeyeLmB/TT8rd47MaIy44AavBSWDuukrKhlV0RZRXDrcXtv5F/4v9iz1sybOCQoKRiLZcGI/27MPYfNTAMlTzW4iwVLaeTR9z68U6kXoftDhsc1flvwcrJm4JfUKfuvzYimHzflkFpwiUze+xNX4FgPpV+0y3t05j28O/EbxecEJNS1xvHv5cKqH2SPLUywxxIVEcMJqrC2y9sRe6kUmVzzRYA6fzuKVneWXvB2041+sSivt+Ig1RyhniKLSoWwRRWVm4OUtnI7PXGl8KUtPCAkOQhOCDQcOs+VQBgNrWwnW7JmBPiX8cbSIBqWGZN6/QJ7C+HrjzngFWRIPEQSWWxDJGxHC7HS2XpwP+MBxE/k0ImwI8tTbcPpfcF6fPSmqQ/z/oQXVA0AzRaCb6oBtv7E6WH8Hcwdj93QBacuEkyMrmDUSuOBcRIuClM0+00sReNx2kDz22GMMHTq03Dl169Yt+fnw4cP06NGDTp068dFHH5Wal5KSQkZG6Qims49TUlKc7m02mzGbnX94KBSaua3DmD0q3s8pm2Uhi5FHO4P0Z2mtUDRLaa+/1E9C4WICk1VTAHnvI/WTiOgJzqecGGy82KgpCHPPM9Eh6x2v67vgWCf0uHloIWkIIZBRz0HO48bqIaKN3c9VTtzu0jQ9/V20lFE+Vkah8A5liygqMz2rOR5KSCmZk/FnALRxTv/Fk/3eLP7G1MtLPbbqxSw4sgmb9H9WTZFu48sDKzhuPcVLrZzfH4f/Mc1wuY80vJprq7dhzJpP+S3TMfjg7/wT3Lj0NaZ3eJDmsfaDzmeaD2Dsun8bqkdEUKih+7nKo0unuzRvxIppfNz5QR9ro1B4h7JFFJWZOzs7L5U8bVHlOBcxCY2+U6ZzKCuHNtUPc0fdsstNGYkWWdoxKaWE/Fn4xzlyIcWQ/xXSdgRiP3Qe1HzyLuPFWu5FC78bPesxKHQStCAPw/Gr0WM+RgvtBoCIfhlp9BmNFmnsfi4ij01waZ6e3gEtJXBZLgr/47aDJDExkcTERJfmHjp0iB49etC2bVs++eQTNK10Cn/Hjh15+umnKSoqKumLsWDBAho1auS0zmYgEELw3XffceONNwZaFUVFRDtvWiYLK0eUBAC678tZORA2zokeJwl4ybH8L9Hzz0RzRi9Ds5wfyWhwDV1Ta4TleuSp1507R87nRF9k8haECEYLuwHdugIK/meYKsI0nsyaAAAgAElEQVTc3rC93CPPxXlvA8pBoqjcXGq2iKLq8ETj652OH8nP8rMmZXOs0P916q9NciwVlVtUQLEMbJmP+Uc2Mv9MY/j/tB9N3bhqJdcynJS88oZUSzyD63bhs71LnTpHzmf4ymks7T2BUFMIVyY15vbanfjPAePqj1+V3MywvdxhP66VLPvzlG/6vigURqJsEYU/caeuwfAr2zg9bM/JLzBUJ2/ILigku8DuFBnWdgNS+iF7BGf9bYtAGp8t6hbWxfZy1wCWr9Cizwv6LTa4WTxxaNH/RM+b6dw5cj4nRyCT1iK0SETI5cjwRyDvLeNUCXXs1+cf5rk4r/LY7gr/4LOiw4cOHaJ79+7UqlWL1157jWPHjpGenl6qhuagQYMICQnhnnvuYcuWLXz99de89dZbpVJFfU16ejqjR4+mbt26mM1mUlNTue6661i4cKHhshYvXowQgpMnfVRD8CLE9Xp+QWiWbs4v5f3HMH2qIlrUIIcxefzTAGhSDtld0I+d35fESOsoGAhFZjSC0x9VOBtAHh+A1O0OBS3m1TN7GIDltrKbnykUCsOpKraIJ9h0nTU7/2Lu6u2s2fkXNt33UfhLly7luuuuo3r16ggh+N//jHMeV2bcKe0zsM4VTseXpPu+rnVl5rk2tzqMzT9YOZrEnuX2Ve/w7p8/lTwWhtoiUCMslvZzn+KdnXNdmn/r0qnkFNnLjY5t0p9EU4QhevRIbEpoUEjFExUKhSFc7LbIH0cP8MOBLfxx9IBfbJFp06bRsmVLoqKiiIqKomPHjvz8888+lxtoVk4a4/Lcx651fi6y6S/n/WwCSc96u+mW5p8gUpHs6BCQJy/stxlg8u9ATz8/g9J5GVCPCWqOnt4QTj3t0nR5tJe9JBWgRY4EHCu2eIR2OZopQJU1FIoy8NlJ3YIFC9i9eze7d++mZs2apa5JaY9cj46OZv78+YwcOZK2bduSkJDA+PHjue+++3ylVin2799P586diYmJYcqUKbRo0YKioiLmzZvHyJEj2b59u1/0cBcpJTabjaCgS+WgtQNQQWpbwu/lXAx8Q9TA0cphRC/8HfjC/6pUhO0J4Cb7z6bGYDMqWqIIbOW9P5zpsgN59HpI/hkhQtBSttgNCa+IRUS9UOEsacuAwkX2SJag+hDSucxeLQqFonyqgi3iCQvX72LKN4s5evJcLGFSTASP39qdnq0blLPSO/Ly8mjVqhXDhw9nwIABPpNTGbkzqh2f5awpd86c7k+UeU0I/zVCr2wkOTnY33ryb97Y45qjwJ/8+8hyRra8GiEEl8fV5Y8Tuw3b+49M9/ZKL8xm4MIp/NBrHJagEOb0for2c5+qeGE5mAliUhvHwJkLOVGYy9Kj28grLqBWeAIdExqW2atFoVCUz8Vqi8z7ezsvrJtPev65co0plkjGt+lD35qNy1npHTVr1uSVV16hQYMGSCn59NNPueGGG1i/fj3NmgUmO85fvH1LTx6eWX4g7+yxd5d57ez7rbIQYipmUt9FgD+yRywOWTV68V4orIzlHBei26xophAIvf5M71SDKHa3H14W8thVkLQUoUWjpXxlwLmICZE4o8JZUj8JBQtBngRTKpi725vWKxQ+QsjK9inpJjk5OURHR5OdnU1UVOnGjwUFBezbt4+0tDRCQx1r7V5zzTVs3LiRHTt2EB5euoH1yZMniYmJKVVia/HixfTo0YOsrCxiYmIA2LBhA61bt2bfvn3UqVOHAwcOMGrUKJYvX47VaqVOnTpMmTKFpk2bkpaWVkrG3XffzYwZM9B1ncmTJ/PRRx+Rnp5Ow4YNefbZZ7n5ZnvK2Vm5P/30E8888wybNm1i/vz5xMbG8uijj7JmzRqEEDRo0IAPP/yQdu3aOTzXil6Lyo6e/g3wjJMrMYjkJQhhKXvt6dWQ44OeFpWeRLSUFQ6j3t/QfEkftJR30Ytz4Ljj+9jvhDyIFncuWsfz1y7lzPv0AqNMPw0F86F4BwgLFG0D6yLs5c8EoINWDRHzGgQ3h4JfQT8GWiKEXlXu+/5C9PRvgScrnpi4Dc2kDkEuBsq7PyqMxRtbxF0Wrt/FPz+a7VAk8eyny6v39fepk6REngclSKu6LfL7gW08su0zh/FQBD/1erbcvg6HT9t7S1xqWAhiST/H4ABvD/p9SXUi+V+/JymyFdN5wfhAq8M1iS2Y0PaOkseevnZhmFjU9wUHW6Sg2MrSo9vYlnMIiymYvblHWXJ0GzapoyHQkcSHRDC+xc20iUtjxbEdZBRkExsSTpekJoQHud4D4a9Txxm44o0K533a+F6a1Klb4TxF5UfZIv7Dn7bIvL+3M3LFt2XaIu91HuhTJ8mFxMXFMWXKFO655x6X5ldle2TvX0e47n3HChkCWP7MA8SEl/39MPt0AZ1eNL6/lqfcd/kaRnda7QdJJrQUx+BLPb0lUHnKjpUmCC1lK1JKeyWMgNMBLeWcDez5uYhAJG91CACV0oosWAxF6wGLvTR9wVzszeM1QAcRg4h+EcxXQeESsP0NWjSYeyI01+8v0paJPNbRhZnj0FKGu/7UFJUWV22RSyUFwYETJ04wd+5cXn75ZQfnCFDiAHGXkSNHYrVaWbp0KeHh4WzdupWIiAhSU1P59ttvGThwIDt27CAqKgqLxX7zmjRpEp9//jkffPABDRo0YOnSpQwZMoTExES6dTuXHjlu3Dhee+016tatS2xsLF27dqV169ZMmzYNk8nEhg0bSmqWXmxoKbcC58ozSCmdN7FytjbscnT/l9sOLKbr0BJfdxjWiytfWm1p5gOgBUWhhz0CpyuqcZkIEUPBlAbZDxmvjnUacM5Bcrbkm1sGgekxtMT7Sw3p1o2QNRJkRhmLoKRHjJ6BPHEn9o9rKyUGQk4ERP4TEeZa83UtZSB6esUOEuUcUSgqLzZdZ8o3i512kDrrVn1t5mK6t6qHSbt0MxZ8RcfaTVhV+1y5LXdskephcb5Sq9LSLjqN9zuOcBjPt1kDoI3rHMYeDR1sCuLJpjcwaev35c6PIITB9bvSNLomj6ydYbg+Px3bxHj9tpKeBWdLvrnjKBmY3I4nWpfO+tp3KoMxaz/lcEHZpX/1M582J6y5PLp2BsGaCatuK3GchGrB3N+gN4PqdHbpbyE1MsElfZVzRKGovNh0nRfWzS/XFnlx3QJ6VW/oc1vEZrMxc+ZM8vLy6NjRlQPPqk/d1GpsOa/clju2SHRY5XIGXdt4lx+kNEJLcVJaS0oqr3MEoBiwByTJyHfhVEU9Qs0Qdi+EXHGmsbvRcfAr0YutaGdKdJ47F2kLnCpn3fl0R0spXfJcL/4LskaAbW85685UhJHZyJOjgVDsv7sz5yKEQMQDED7Spb8FYYp36dVRzpFLj0vWQbJ7926klDRubGxkw8GDBxk4cCAtWrQAoG7dcwZ+XJz9y3FSUlKJA6awsJCJEyfyyy+/lNzU69aty/Lly/nwww9LOUheeOEFevfuXUrW448/XvIcGjTwfcRoZcFVI+AcccAJX6hSOYno6Xw89//8q4eHSFsmQtOQWmPQd+JQJi3sJ7So+iUP9QzfNT7X05uciXI49547vzeOParjJuDC+vIhkPAbWlBpD7WePRHyZ7ijwZn/raUfy1xkznggGBE20KWdtJSd5Tp3XO/5o1AoAsH63YdKldW6EAlkZOWyfvch2jVM9Z9ilyju2iJ1LAnszz/uI20qH31qOJb5BJh7aL2fNfGMbOtp8mxWmkRUZ2fuEWwXfJ3+oOVQ2lQ/d0+9YfGrPtPlivnPsLLvy6Xec+f3xpFS8v/t3Xd8VFX6P/DPvZOZ9EbaAKEEkS5FakAQpAQWFcRF10XFLs1dig0LYgEUV0UREF0X/Lo/ZUXFAgooXaVDkC5IE0MSAqSSZJK55/fHQMIwM8m0O3cm83m/Xtll7px7zsM1ZJ7c555zxm5YgF1lp23OXdn3GdQLs17m7IMja/DB787vt3j5b25SzACqCydlSgXePvwdZEnCXU17OdXXtsEzayzuuLLnDxH53va8P6yW1bqaAHCmtBDb8/5Aj+QmqsSwd+9epKeno6ysDFFRUVi2bBnatGmjylj+ztVcpEezhthy7E+VonFNfHip+oNEDbNbRBKm/eqP7QVCKYKEbAhdR8C8D5cLJ9XegWwcXPVKOTsM3i+OXJLXDiLlkNWysbJxp1UTJXsCLj/0aqXeesiGBtZti/8PKH7FhQAu/70uF7aq75OI4ncgQQBRjznVE++LkD1BWyBRa2Wxf/zjHxg7dixWr16NAQMG4Pbbb0f79u0dtj969CguXrxoVfgAAJPJhE6dOlkdu3rprMmTJ+Ohhx7Cxx9/jAEDBmDkyJG45pprvPeXqUsSvwfyumsdhe8UTIRSeQBy9OPWx8UZbeJxgTDthLjwECBKUf2hpwOgQIp50WbGhFLxu2VdStWYIXJaQlw1rfQySZIgGZ3bqFgp/crF4kjtRPG/gPBbIUnOzR6rftqjJSxJhv0px0Tkf/IKSrzajnzr4xsmoPcP07UOw2dmHvgKh4qy8HRb62XYThT7f5HoUMGfmLDjPyiqKIO49Au5TpJhFgoeazkY96T1sWqfV1aEMzXMxPCG7queRQMY8NXg6TbvSZKE9/o6N5P2p9yDLhVHnLHwyA+4rVFXhOmcWxv8chGkx8pnqjI9FkaIAkNuqeMHNdxp546WLVsiMzMTBQUF+PzzzzF69Ghs2LAhaIskrlj4wO3o8Nw7WocBAMgriURcWLm6+48Uz4ao2AfEvWVdJKnYo+Kg3qFUHAUu3Aso5y4dsfzuDpiByHGQoydatRfKRS/u42qfyGkFgWibwshlsvFdp/pRyne4WBypnSh+D4i4F5Ls3Obv1fdF2sKylBcLI8EuaNdfuPbaayFJkksbsV+e2n5lcaWiosKqzUMPPYRjx47hnnvuwd69e9GlSxfMnTvXYZ/FxZbEYcWKFcjMzKz6OnDgAD7//HOrtlcvBTZ9+nTs378fQ4cOxdq1a9GmTRssW7bM6b9PMJFD4oHwINuHpOR9KKZ91sd0/rB+Zc3E+VGWDcqtZo2YAQiIwhcgTFdtkmuy3WdFHVuhZLdwe71NIQRQMMPLMcGSMJm2uXyabDwM2fgbiyNEASQx1nZJUE/akW+F6gwY03yA1mH41Jd/bMP2vN+tjqVFJWsUjfPu37LAqjgCAGZhyUvmHl6JX84etmqfeeG4T+LKggndVnq2Wfvs/d94MSKLi2YTfr7qmjhjy+CZ2Hbpi4gCQ3J4VO2NXGjnDoPBgObNm6Nz586YNWsWOnTogLffrm1pZgKAEJ0OL43wj1zkqwOt1JrrYK38O4iyldbHQhr6YmTPnLsVUM7DUhi5fKUsMzlRMh+idIVVc1Fx9YoWainy6L4IAKDwRe+FU6XCsr+ri2Tj/kv3RVgcCXZBWyCpV68eMjIyMG/ePJSU2D5pmZ9v+xRYUlISAODMmeqn8DMzM23aNWrUCGPGjMGXX36JKVOm4IMPPgBg+SAHLGtlXtamTRuEhobi1KlTaN68udVXo0a1L4/RokULTJo0CatXr8aIESOwaNGiWs8JVnLsC4DO/nIPdVbxW9avQ1K0icMlChxPC5UhShZbHyr6QuV4bLmaDAghIC7+B0CBSgFdUKdfIvIrnZo3RHJcFBw9aCcBSImPQqfmAfBLX5B6oPlN6Jng/w8reNP8I9a/rMaFRmgUifPMQrEqjlxJhoT/Ht9kdeynLN8/bOBOkeSb0zuQXa5OLpJvuqhKv0TkX7omNoIxPLrGXKR+eAy6JvpuqU9FUVBeXu6z8QLd7V2vw23Xt9Y6DHy5vxWyCqNhVmy/m7y+4EvxVQU0Wb0CnvdUwmap8SoyRMkH1odMviqQVHOnSKKUrgbMrj9UUTsd74uQR4K2QAIA8+bNg9lsRrdu3fDFF1/gyJEjOHjwIN555x27m3xdLlpMnz4dR44cwYoVK/DGG9YbYU+cOBGrVq3C8ePHsWvXLqxbtw6tW1s+fJo0aQJJkrB8+XKcPXsWxcXFiI6OxuOPP45Jkybho48+wu+//45du3Zh7ty5+OijjxzGXlpaigkTJmD9+vU4efIkfv75Z2zfvr1qLLJPTloKSA1qb1hXVPxq/boy0GcLmAHTT5aCQ1XWdFSTSJRs52drieI3gaLX1AtGF0Tf00RBTCfLeOKOvgBgc2Pi8uvHR/ZVbVPU4uLiqpmuAHD8+HFkZmbi1KlTqoxXV83pOhrNIwPhgQXvOFqUbfX6QIF/rH3uLgUCO88fh1kxV+UiuwpOaBLLM2v/43Tbj45twCv7vlQtlvrhcar1TUT+QyfLmHb9IACOc5Hnrx+oWi4ydepUbNy4ESdOnMDevXsxdepUrF+/HqNGBdlqER56ZeRgdG3i+wdqJFQ/LFxsCsXopcOxK8sIwFIUufwr/sn8GHunu8980joOU2Dsh+aYAlQegGIuqr4vUvZrzaeoFUm280vZi4ufAAW1bTjvLjPvi5BHgrpA0qxZM+zatQv9+vXDlClT0K5dOwwcOBBr1qzBggULbNrr9Xp8+umnOHToENq3b4/XXnsNr7xivW6e2WzG+PHj0bp1awwePBgtWrTA/PnzAQANGzbEiy++iKeffhopKSmYMMHyg+Hll1/G888/j1mzZlWdt2LFCqSlpTmMXafT4dy5c7j33nvRokUL3HHHHRgyZAhefFGNqWp1i5S8DkCC1mH4hrj6aT6fTGJVlyi1rH2Z0wbK+Yeh3X/Lp5xqJUyZQMlC9cLQNQH0nWpvR0R1Qv9O12L2IzcjKc76ybfk+CjMfuRm9O90rWpj79ixA506daraI23y5Mno1KkTpk2bptqYddUnvf+JRmH1tA7DJyqUqzcUDfxcREAgffXzSF/1HMZv/xCNwrXJRX40OfeQyO9FOZj32yrV4kgwRKNbQnPV+ici/5KR2grzet2OlPBoq+PG8BjM63U7MlJbqTZ2bm4u7r33XrRs2RL9+/fH9u3bsWrVKps9Xal2i8fcgetSfbvsZcukPFyZB+SWROGBL4Zj+Md34qW1N2L6mhsxdPHfkOD1DdzNV+1DHPi5CADgbBeInNZQzv0d0Gl1X8S5WRvCnAWhytJal0iRQBh/DpD7JKHWbuU+UlhYiNjYWBQUFCAmxrrKXFZWhuPHjyMtLQ1hYWEaRegfeC1sebRmYiCJ/Rfk8FsBAMrFz4FC99etJmvOrFOp5D8BlH2tWgxS/GJIoT1V658CV02fj+RdWuQiZkXB7qN/Iq+gBImxkejUvKFqT2t6C3MRW57sJRFIHm99C+5oYpmdvSHnAJ7Y/V+NI6o7nNm/418HvsVnpzarFsPsTnejbwo3RyZbzEV8R6tcZHveH8gtLUZyeBS6Jjby+1wEYD5ytfZT37piXoe6ejQ6hV1/GmFS9LCdgyQASHiq9ybcff0+O2d7KPIfkKMtDykr5TuAC3/3/hhByqn7IkVzgJL56gUR8xrkiNvU658ClrO5iP9/ehGpJfpNrSPwjYInIUzbLX82O1rDklRTvkXV7lkcIQpOOllGlxaNMLhrK3RpERg3JMjWvM4Pah2CT/zr4LdVm3jrJX6v+tqu8+puIs/iCFFw0skyeiQ3wa1N2qJHchPmIgHq0/F3+Wys7adTseC275EUUWzzniwpeObG9RjVSYXiCACUvFO9sbkIV2cMcqzcdv9mb2JxhDwVonUARFqRI2+GUpkFlP5L61BUJiCKXoeI/wQoeU7rYIKKopgAkaPeAInarDNKRETe0TXpGjzfZgRePqDe3hD+4u1D3yE94VpM3PV/WocSVCoVM44VZ9fe0E2r+jytWt9ERKS+tqlGvHvPzZjw8XLVxzILGQu2dMH3932CX3OSsfF4E5RW6NGj8WncmHYCITIg2e7Z7jWi6DUgbDCQz5vpviSEGajcod4AUep/71LdxxI/BTU59hEgdp7WYahMABWZQG4XrQNxjb6HiycYANxXS5soIHICEPUMIHu6RqfjZVFE5TEoF8YDue09HKMmqZBDOCWciCjQ3dK4C+Z3eUDrMFR3ouQsbl37qtZhuKRTvOP9AO2RIWFsk/41tgnXGXB30954stWtSAr1bMmhflGOl4v98+J5PJe5BL1/eAFqzh+Oj+CySUREga5fm2uxdLxvlpza8WdDjPrsdlwojcDEXtvw3E0/oU/aKehULo4AAJRsiJxhKg/iZSHXu36O9HItDcKAsFFA9CxA19CtsKoZHb4jzNlQ8p+GyLkOgMnDcRyTa8iHiJzFGSQU9OTwgVB0y4HzN2sdisqu3rDdj4UNhxQ7AyKnrQsnmQAshmUtU0dbKxUDJe8CiARi3wAkAyRJB4RcA6FUAuf6Oj2abLzP7nGl5L9A0cs1xOAdsnGtqv0TEZHvdElsjq/7PIFhG1/XOhRV5VbaLqnhr3omtsCcLve5tE+MAoEFJ9fU2KbUbMJ/T2xCqKzH9Ov+ikh9GGRJQpOIRIRKIRi0vvY9RS577Yb77B5f8ecuvLz3Cygq5yLO7H9CRESBoU1qCjY88whunPm+6mMdzkvElO8GYVq/NRje9igMOl8uBV77fhl+I6QDpIRPIXJaunaeeL6WBmVA2f8DyvRAzCxAFw8JOkDXGAKxQF53AJVODSUbN9o9rpT9COQ/Bqi8w40z+58QOYMzSIgAyIYWQOhwFXqOs34Z0gaIXwTLbAeyK6QT5LjZEEq5mx04czOgBCgYA+Q/AlHyvmWPFuVPIOY1QK79aVFHH8JK6fdA0UtOxuA+JgFERHVP/Yh43Nesr9f7jddHWr1uFpWMtzrfi3g5wutj1RVpkUmY0+U+CKHe53m5UoGpez7FxB2Lsej39dh54ThOXDyLl9rfgWuikms931FxYvPZ3/Di3s9ZHCEiIpclRkfi+WH9vN5vQqT1nh9NEuLw3ui/YGR7QK9T9/MqYEn1IScuhaTqtJoKoPBx4MJDEMXvQpi2AObDQOzrgK72h1Ud3ZcQph1A/jiwOEKBhDNIiC6R4l6DyPkWXvshHvUEpMj7gYpdgJIP6BpB0rcGAChOVuODTthfIcdd+oU7f5YPBqwETD9bvpwhpQIxUyCEsElUhCgDCtRfh5tJABFR3TWuxSB8emwTyr2Ui4xudiPGXDsQe/NP4YKpBMawOLSKaQBJkmBS+ZfWQNU/uR1mXW9ZZuS931arPp4CgZ3nj2Hn+WNOtU8yxGBMi4FQhAL5qg3vKxUznt+zRI0wrbA4QkRUd/2tR0fMXfUL8svcfWDxqv66t8dzw27CnlNnkFd8EcnRkbiukRGSJEHJgdrPFgYmfR9I9T4AACjFi30woAAqdli+nJIARE+AEGbLihxX9iQExIXHvR/iVXhfhLyNBRKiSyRJgkhcA+T19bCjFEixz0EKy7C8NnSz0ygKQKFn49QZEhD1JBBxH2TZ8uGqlO8AKpZqHJcd4jRQMAmi6H0gaQkk6YonYcp+AFCq4uASZONhFfsnIiJ/8E2/p5GxboZHfcTrIzGx9V8wpEEnAEDH+KY2bVJCY3GsNNejcbQUAgmVXryrMqb5QNzTrDf0suXXoyMFZ7Do+Aav9e8tZ02FeHnfF1h8dD0+6jUeUfrq/ci25B1BYWWZquOzOEJEVPetfPJB9Hxpvkd7WEWHGTBlSB/8tWs7SJKEjk0a2DYKSQMqjngwitYiAZR4sbvxQMQjkHWW+wxK5Wmg2B8/d88BRS9CFL0HJH8NSa5X/VbFTkBkqTo6iyOkBi6xRXQFOaQBpKSfAITX2tYuw42QkjdWF0cciZnrXv/+IPJ1eOdHhwGI3wnZeBhy1INVxREhBHDhHi/0ryLlIMT5J62PmU/Asv+JGnQsjhARBYn40Eisvuk5xOvcy0XaxzXG9/2mVhVHHJndeZRb/fuDf7YYAr3k+XNeOkhY2ftpbBs8Ew8071dVHAGARza/53H/avqj7Bwe3/Vf62MXz6k6JosjRETBITo8FJtfGIeG8dFund88OQE/PzcWI7tdV/MSUbGePRCiKf39ALyxXKkMxKyDbPwNcvQ/q4ojAIC8e73Qv5pyIM6Otj5UeVLVEaUU3hchdbBAQnQVSZcMKSUT7nzYSfHznVojUo5IdyMyf6CHHD0M8OhZklDLh79xH+RQ24RLmHZB7bUqvaJiFYQ5u/q1FA115gffDdl4UIV+iYjIX8UZIrBywHOIC3E9F3m36wOQ5dpT/MZRSe6E5hdGNesNRVR41Me2wTOxefAM1IuMsXnv96JslMCz/n1h14VjOFFcPQsoKiSshtbu6xnbnMURIqIgExUWitVPPoTUeNvPydr835g7oNPVnovIIbHuhOYX5ISpANwrIF0mpRyGbDwEOaKhzXvC/CeA0x717xPiMETFr9Wv5SiVBmoN2fibynuyUDBjgYTIDkmSIKVsc+2k2GWQJL0Lg9zvWv+a00E27vfgfBmIXQ7ZuLfmZhfu8mAMHyvfVP3n2mYNuWz4pULSNC/3S0REgUCSJHzf/xmXznmr0z0I0xmcbv9i6xGuhqW5yzfq3V0Z/cNuj9Z6s/+un99xs3ff25RzqOrPvZNbQ+fF2azpcc2wbfBMzEl/wGt9EhFRYPn+cdc+A6bd2hex4S4U7KOXuRiR9qqXeHJu/zAbUf+u9Wa/ONvPvb41IC7+WP3C0BuANx/YaHvpvsjXXuyTyBYLJG4wm83Ys34/1n76E/as3w+z2TdPu8+bNw9NmzZFWFgYunfvjm3bXLyBTy6RJANQb5WTrftBDm/rUv9yylTXgwIANHbzPGcNuOq1Hkg6WDWLQSlxcT1uQx9ISRstT0aEt3DYTIhSKNmtXYxVW0Kp3kdG0tUHwv/mZk8SgERAPxhI3HYpAZjtlRiJqG4yCwU7zx3Dqqw92HnuGMzCk5l9zpk1axa6du2K6OhoJCcnY/jw4Th8mNPc1aSTZHx/49NOtW0ZkYJeKa59jg5p0sWdsJBmSAPs94YAACAASURBVHTrPGf1jG9uc+yXgS9VFTZ+y//Tpf46xDXG1zc+gW2DZ+K6ek0ctis3V6DfysB6MCHPVFD15zhDBEal9Xa7r7iQCPROaoXv+k7FtsEz8XaPh7wRIhHVUYow41jxPuy5sAnHivdBEb5dBeDVV1+FJEmYOHGiT8cNNrIsYdsL45xqa4yKwJ3pNS/xadN/pGv3Uaq1cfM8Z6XD5pZpwp6q4ohiynGtO11LSIk/Wn7Xj+rjsJkQJijZgVMcAQBU/l71R0mOgBTl3PeLfXFASB+g3tpL90UCr4BGgYmbtLto05dbMX/iIuSdrl7jNzE1AePm3I/eI7qrNu7//vc/TJ48Ge+99x66d++OOXPmICMjA4cPH0ZycrJq4wY72ZAGJfp/QNGdjhuFPwc51s21IePeB/Ifcb59wveQ9ddc+sB07eaAs6SUdyA5WNdbUSqAoodd69D0MyA5nmaplO8ACp8FzMdd69cfhFjfwJFinoeAApR+VsuJMhCaAUQ/AUnXkNNEicgl67L34Y2Dy5FbXl2kTQ6NwZTWN6OfsZ1q427YsAHjx49H165dUVlZiWeeeQaDBg3CgQMHEBkZqdq4wS4hPAaf9ZiEO7a85bDNfY1vwLg2f3Gr/w+6P4KHt77vdPvF3cehTXwq7t74Nn676OLNASfN7Px3RDhYLkoRCu7eMs+l/n7NPwWD7PjXnoMFp/Hy3i9wtFidv4+aUiMSrF6PbTEIFYoZS07+XOPCnxIsM04eazEYjSMTmYsQkUv2F2zB8qwPUVhRfV8kRp+Amxs8iLaxPVQff/v27Vi4cCHat2+v+lgERIaFYtPUh9B71r8dthnWsQVm3jnUvQHqfQucv8X59vEfQQ5Nh3LuAaDiJ/fGrE3SbMi6FLtvCSGA8ze61p+55oeKlIrfgIKngcp9rvXrD3RXLREW+SggyoGSBah1eXZDHyDqCUj6ayFJfIaftCMJIdRYNN9nCgsLERsbi4KCAsTEWK+NWFZWhuPHjyMtLQ1hYZ5P8dr05Va8NPJfttsMXPp9YtrSx1UrknTv3h1du3bFu+++CwBQFAWNGjXCY489hqefrv3JQm9fi2CknHsZqPi4+kD0x5AjPf/vrWTfCOBM7Q2TdkDWWb7HhVIMkXu9x2Pb0LWGnGR/6qIQCkTuTYDIcrlbKW4hpDDbpyCUi8uAwqdc7s9vJB+AbOeGi6g8DVH2HVBx0LIGZ9gQQN8ZUuWvgDABIS0h6dR9+paops9H8i5f5iLrsvfhqcxPHL7/Wse/q1okudLZs2eRnJyMDRs2oE8fx0/CXcZcxHMfHlqDhSfWVL1+vcMo3Fjf3Scvqz20aR5+Lan9wYvv+01FwqX9w8rMFejzwwsej321hmHxWNb3CbvvCSFw98/v4kixE3nTVV5qfwcGN+hoc3xd9n48lfn/XO7PX6wf8AIiQkJtjueWFWD1mT04VJCFMJ0e/VLaoWtCMxwszEK5uQJNo5KQHBa4a79TYGAu4ju+zEX2F2zBJycdz3b/e5MnVS2SFBcX4/rrr8f8+fPxyiuvoGPHjpgzZ47T5zMf8cynv+zCK99WryoxY0R/DO/qeaFKyZ4C4NvaGyauhxzSAAAgRAVEjud5kA0pEXLKLw7fVs7dD1T87Hq3MS9Aihhlc1yU/wxx4UF4tterhhI3QQ6xLSYJ8zmI0m+Byr2ApAdCBwCG3pAqDwDiIhDSFNLVxRUiL3M2F+EMEieZzWbMn7jI/h7MAoAELJi0CD2HdYFOp/Pq2CaTCTt37sTUqdVLMsmyjAEDBmDz5s1eHYsckxOeB/C89/s1boCS3RHAxRra/Gb1WpKjVNgOXAbqfez47fLVbhVHLEw2R4Q5Cyh0d5kxPyAZ7RZHAEAKSYUUZWdmkKGrykERUV1mFgreOLi8xjZvHlqBPiltoPPBE1gFBZalferVq6f6WGTxYKv+eLBVf6/3++/e4/GXVTOQJ0octtky6BWrzd/DdC7su+aC93s86vC9beeOulUcAQCTUmlzLN9Ugmf3fOpWf/4gWhdqtzgCAMlhsbg7zbZw2SHe8RJjRES1UYQZy7M+rLHNiqwP0TqmK2TJu/dFLhs/fjyGDh2KAQMG4JVXXlFlDHLsrp7X466e3n9YUza+ASX7KICDjhslHYCsq/4dXJL0KtwXAZDg+MEJYdrjVnHk0sm2h5QSiAvjELDFERjsFkcAQNIlQIq6z84pri3DRuQLnL/kpH2bDlktq2VDAGf/OId9mw45buOmvLw8mM1mpKRY/9BJSUlBdna218cj35ONmUD8d7ZvxC63KY5UM3oxgnAgaUvVDJWrCaFA5D/rfvchtmuii5KPELhJAIDEb7SOgIiCTOb5E1bLatmTU1aAzPMnVI9FURRMnDgRvXr1Qrt2vpmxQur6LuNZfHnDFJvj/760qfmVxZHL0qNt9wpxVwhkfHfj00gKc5SLCEz/danb/beKaWBz7Is/tqLSB/v3qOXT3pO0DoGIgsyJkoNWy2rZU1BxDidKarjJ7YElS5Zg165dmDVrlir9k7Zk49dAwiYAVz2EEfG+ZT8Knb0HFO3POnUzAiDhB8ghaQ5biAuPu9+93na2iyhdBqDU/T61luDErB+iAMAZJE46d+aCV9sRXU0ObQ44LIbYaW/cCCXb8abnTgv7J+S48Q7fFkJA5N0OoMi9/qWGkEKsN5YXQgClX7jXn+ZCgaRNkHVxVUcUcyFw9uqNbudANrq3HjwRkT155c79HHa2nSfGjx+Pffv24aefVFr3mTSRGpVQtRG6M97u9QC6rXzG43H/1igdk9s6XntcCIHHtv0H50zFbvUfExKOFvYKJKe2utWf1mQA39z4JJKvKCZdrCxH3x9ftGr3SEhvPDRgiI+jI6K6rKjCufsdzrZzxR9//IF//vOf+OGHH7g0Vh0m61MA437n2xsfhpL9uucDhwyHnOh46TgAUM5PAsRJNwcIA/R2VpS4+JGb/fmBeish66uLSYpSDuRed1WjYZCNXvjvQ6QyFkiclFA/3qvtXJGYmAidToecHOuNI3NycmA0enMWAQWetgCcTx6sGMZAip9U66acouANwOzmGAAQNdb2WMUeQNT8FLRfiv8Fcqj13iFK9iAAJ+w0nggle2INM4CIiFyTeGnvB2+1c9eECROwfPlybNy4EampqaqORf5vYHxb/HDBvTxheP0umNr+tlpzkU+P/4xtF353awwAuKtpL5tjx4pzfFJM9LZlvaagYbT1xuwTf1iIX8y2N2zer9yE91ducqnoRURUk2i9c/c7nG3nip07dyI3NxfXX1+9vJPZbMbGjRvx7rvvory83OvLnVOgmAjA+X1orEhDICW/VesG4UrJCsC0wr0xACD8dpt8R5izADuf334vbjnkMOuHdS1Fqg/sNP4aSvbXvC9Cfo9LbDmpXe9WSExNqNqQ3YYEJDVKQLverbw+tsFgQOfOnbFmTfWmnIqiYM2aNUhPT/f6eBQ4ZOMyAO48Gfg85HqTa70hoRSdAMredye0SyRIESNsjorytR706WvJQL0Vlim9VxdHijbBfnHkijbemOVDRASgY72mSA6teZPblLBYdKzXVJXxhRCYMGECli1bhrVr1yItzfHyAxQ8ZnQfhb+nuL4Z70D9tXimw4hac5GC8mLM+c3OMqQuGJXW2+bYT7mHPerTl6IRisU9xmHb4Jk2xZGjF7LsFkeu5I1ZPkREANA0sjVi9Ak1tonVJ6BppO0Sy57q378/9u7di8zMzKqvLl26YNSoUcjMzGRxJIjJxnGA9IIbZ7aEnPJ27cWRylKgyMNlLaMm2h4r3+hZnz4VDsT/13Jf5OriiDkX9osjV7ThfRHyc5xB4iSdTodxc+7HSyP/ZSmSXLkT1KXf68a+db9qH8qTJ0/G6NGj0aVLF3Tr1g1z5sxBSUkJ7r//flXGo8AhG98G8DYU02mgfAMgG4CimvYL+QyysWOt/SqKGSgZ5FlwUY9Dkuz8mBHlnvXrK6EPQo5/yvH7JQ/6LhYiCno6ScaU1jfjqcxPHLaZ3Gqoahu0jx8/Hp988gm+/vprREdHV+2DFhsbi/DwcFXGpMAwsdOtmIhbkXMxH7+cPQRJ0mHmgWUO209tPBS3tbGd1XE1IQQGrvNs9sPdTXvb3VDepFR41K+vDDV2xAsd73D4/t+3vuvDaIgo2MmSDjc3eBCfnHS8FNHQBg+qskF7dHS0zb5nkZGRSEhI4H5oBDllFIBRUCrzgNJ1gGQGil8CUOngjPshG6c613leB8+CC/8rZF2s7fFAuS+i6wM56d+O3z97g1PdKNmnIRs5+5z8EwskLug9ojumLX0c8ycustqwPSk1AWPfuh+9R3RXbew777wTZ8+exbRp05CdnY2OHTti5cqVNhu3U/CSDamAYZTlReRIAICSPRnAcgCRQMxayBEuTHXO9fCpn7C/QY562O5bkr6VVY3RLxluqLk44gIluwWnlBKRV/QztsNrHf+ONw4ut9qwPSUsFpNbDUU/o3o3CBYsWAAA6Nu3r9XxRYsW4b777lNtXAocKRFxuK2JZTbJ8MaWdbZf2/MlvjizAwYAX/SYgpS4mp88vlL3VTU98FG7ASlt8VjLwXbfuza6vkd9+0LbmNQaiyOu6LbyGS61RURe0Ta2B/7e5Eksz/rQasP2WH0ChjZ4EG1jXZ9VSOQtckgiEG25H4KovwEAlLNvAOaFAEKAsOWQ45o53Z/HMx9CboAU84qD97y/Ao3XSWk1F0dcchMA3hch/8QCiYt6j+iOnsO6YN+mQzh35gIS6sejXe9WPpnOOWHCBEyYMEH1cajukI1vAnjT5fOUbDubhznL0A9S1COQDJ0dtwkbAhR4p/igDj2k2Jo3aCMi0ko/Yzv0SWmDzPMnkFdehMTQaHSs11S1mSOXCeH3pW3yQ091GIGnOtgut1mbJ1e6v8Rn13rX4L5r+qJLvWYOl/DqldTS7f59QYaEVzr+TeswiIjsahvbA61juuJEyUEUVVxAtD4eTSNbqzJzpCbr16/36XgUmOSkKQCmuHyekr3U/UFDukKKfgQw9HG8nKihm/v9+4hU7x2tQyDyCRZI3KDT6dChb1utwyBSUYHrp4Q/CjnWuaRDksL8eAZJGKR6H0LSJdbelIhIIzpJRucE559+Iwo062vZ48ueYald8Wy725xqGyLroIeECj/MSEIkHf51/d1oGFFP61CIiBySJR2aRXFpK6rL3JjJahgEuZ5zy19KkgSBFAA5ro+jOhlS3BxIev9+oITIW7hJOxFZEZV/uH6SfqjTxZEqUfNcH0dt4fdCSl4PyeDBDBo7uLwWERGR8/JNF10+p3NcGp5pO9ylcz7sPtblcdR2S8PO+Kbvk+jp5RkuXF6LiIjIecKd/UGkayHFz3XtnMQvXB9HbaF/gZS0HlKY/WVK3Raxzbv9EXkRCyREZE3ku3yKnPCW6+dEDXT5HOdJgGEwEDsPiH4VQFztp0SOgxz7HCTZhac1E/e5HSERERHZV1jheoFkQY+HHS9h4UCreHU3Cu2T1BqzOtyFV667EwmGqFrb39E4Hc+1G4HE0Ginx9iaMcOTEImIiMgeUeLyKXLKCpdzETkk2eVxXKLvA8S+AcS8A8gNam8fNhxS3FuQdEanh5BSDjvVTo5x4r4MkUa4xBYRWZNd27TUo9kRiTuAvC7unw8JCP0rEHU3JPNpQIqC0LeHJEVYJSYi4maIC48BpnV2+ogAYqZBjnB9fXQ5xAAFbwGY5LgNZ48QERG5JMGFAgHgWZFg04Dp6P3jdLfPB4CByddh9DV9cabsAsJ0erSNTUVESCjkK/YFuql+O7y493OsOrPH5vxQOQSPtRyCkY17uHxjRZIkrEx/EoM3O947jbNHiIiIXCS5losgwYOHJ5MOAmdbu38+AIT0B2ImQlL+AKRQiJD2kORoSFfkIiJ8EEThi0Dpp3Y60ANR/4QU+ZBbuYio5e/A+yLk71ggISIrki7RhdW4R3k0lhwSA5FyGCLnSQBf19CwIxD1KKSwLpDkWPtt9JYPY3sf5ZJkAOLfA0xbIUq/AMzZgBwLhN8MGAZClt3fTFA2DgUwFEr2TQBOV78RvxdyaKjb/RIREQWryBDnPz/jAJd/kb9SaIgB2wbPxFt7v8Gnf25x2K5VdAPc2+xGdEm4BnGGCLttWsQ6fsgkRNbhpfZ34K+Ne+Cb0zuQVXoeUSFhuCnlOgysfx1CPMhF6sXGYdvgmXho5Rz8ityq46t7PoW4GAd5ExERETkkSXqXdimT9Qa3x5J1OsD4G5S8BUBlDatzyC2ByIeBsF6QdQkOGlmW6LR/X0SGFPsiRMTtEBc/AypPAlIkEDYQCLsVsqz3/O+Q/QSs7+18C9nIfUzI/7FAQkR2/AfAA7W2ko0veDySJEmQjK8DeN3quBAKIMoAKczqqQdPxkFoD0ihPTzuyx7ZuFaVfomIiILR0l4TMfLnObW2W+2l2RGTrrsVk6671eqYEAJl5gqE6kKsZoO4S5IkdIhvgg7xTTzuy55/D56oSr9ERERBKfEnIO+GWpt5a3aEnDgWgPX+aEIIQJR67b4IAEj69pBi23ulr6vJdu7tEAUC7kFCRDZk4w0AJtfQIlL1KZKSJEOSI7yWBBAREVHgaBKdjNnN76ixjdpLR0mShPAQg1eKI0RERBRY5JBkQP9lzW1Uvy8i8b4IkQ/wXxgR2SUbx1z6sL/ziqMtIRt/g2zc7fN4hFAgKg5DmPZAKAU+H5+IiIh8q2/zjtg2eCbGJt9YdSwJ4dg2eKYm+2oIIXCsOAf78/9Avsn1zVuJiIgosMgJ7S7dF7lyVkTMpfsivt9XQwgBUfm75b6I+ZzPxyeqq7jEFhHVSDa+DOBlzcYXQgClSyGK5wNK1qWjOojQmyHFToUk19MsNiIiIlLf/ddn4H5kaBrDyqxMvH/0R5y+eL7qWP+UdpjUeiiSw7jPBxERUV0mG4cBGKZpDKJsNUTRW4D59+pjhn6QYp6DFNJIw8iIAh9nkBCRXxPF70IUPndFcQQAzED51xC5PaCYL2gWGxEREdV9S078jGm/fmZVHAGANTn7cPP613C2lDNbiYiISD3i4hcQ+ROsiiMAANM6iLz+UCqOaxMYUR3BAokbhDBDlG+FKF1u+X9hVn3MjRs34pZbbkGDBg0gSRK++uor1cck0pqoPA2UzK250dnuvgmGiMiPaJGLLFiwAO3bt0dMTAxiYmKQnp6O77//XvVxibR0vrwYbx5aUWOboRteg6IoPoqIiMg/aJGLTJ8+3bInwxVfrVq1Un1cIi0Jpdjy0GhNzmVAqajwTUBEdRCX2HKRKFsFUTgDULKrD8pGIOZZSGHqTf0vKSlBhw4d8MADD2DEiBGqjUPkT8TFj51qp2S30GT9TyIiLWiVi6SmpuLVV1/FtddeCyEEPvroIwwbNgy7d+9G27ZtVRuXSEtfnd7uVLseq5/TZF8UIiItaJWLAEDbtm3x448/Vr0OCeFtLarbRNk3AJwoQJ5rC/C+CJFb+EniAlG2CiL/HwCE9RtKjuV43DuqJQNDhgzBkCFDVOmbyG+V/eJ0UyEEJElSMRgiIu1pmYvccsstVq9nzJiBBQsWYMuWLSyQUJ21Ne+I021Ly0oRHhauYjRERNrTMhcBLAURo9GoWv9Efqf8J6ebKtlbIRu5ygaRq7jElpOEMFuekLg6CbC8a/nfwpk+mVZKFDzKnW4pcu5UMQ4iIu35Uy5iNpuxZMkSlJSUID09XfXxiLRiqqx0uu2N619WMRIiIu35Qy5y5MgRNGjQAM2aNcOoUaNw6tQp1cYi8gvClaWz7lEtDKK6jAUSZ5l2WE8ftSEA5YylHRF5h76dC42PqRYGEZFf8INcZO/evYiKikJoaCjGjBmDZcuWoU2bNqqNR6S1jvWaaB0CEZH/0DgX6d69OxYvXoyVK1diwYIFOH78OHr37o2ioiJVxiPyCwY+jESkNhZInKWc9W47Iqpd1D+cb6t7W704iIj8gR/kIi1btkRmZia2bt2KsWPHYvTo0Thw4IBq4xFpbVRab6fbZkRxo2AiquM0zkWGDBmCkSNHon379sjIyMB3332H/Px8fPbZZ6qMR+QPpIi/utA6QbU4iOoy7kHiLDnJu+2IqFayvikUZ9sm9VI1FiIizflBLmIwGNC8eXMAQOfOnbF9+3a8/fbbWLhwoWpjEmkpMSzG6bYv33CvipEQEfkBP8hFrhQXF4cWLVrg6NGjPhmPSAuSHGN3UTt7ZONmVWMhqqs4g8RZhi6AbATgaBNoCZDrW9oRkddIKc48mdxN9TiIiDTnh7mIoigoL3d+vyiiQLQl45Va28TB4INIiIg05me5SHFxMX7//XfUr1/fJ+MRaUVKOax1CER1GgskTpIkHaSYZy+/uvpdy//GPANJ0qkyfnFxMTIzM5GZmQkAOH78ODIzM7khGdV5khQC2fhbDS16QDb+12fxEBFpRetcZOrUqdi4cSNOnDiBvXv3YurUqVi/fj1GjRqlynhE/kKWZGwbPNPh+8kIx+rB030XEBGRRrTORR5//HFs2LABJ06cwC+//ILbbrsNOp0Od911lyrjEfkLSZJquS9iqOV9IqoJl9hygRSWAcS9A1E4w3pjMtloSQLCMlQbe8eOHejXr1/V68mTJwMARo8ejcWLF6s2LpG/uPxhr2S/DGAzED4Xcuw12gZFRORjWuYiubm5uPfee3HmzBnExsaiffv2WLVqFQYOHKjamET+5HKRZP7O5Vhzdj9e7jIKbRJTNY6KiMi3tMxFTp8+jbvuugvnzp1DUlISbrjhBmzZsgVJSVzqnIJD9X2RhQCWAvqZkBO4ogaRp1ggcZEUlgGEDgBMOywbj8lJgKGLak9IXNa3b18I4eyqg0R1l2x8XusQiIg0pVUu8uGHH6raP1GgGNf5ZozDzVqHQUSkGa1ykSVLlqjaP1GgkI2PAnhU6zCI6gwWSNwgSTogtLvWYRAREVGQYi5CREREWmIuQkREdQX3ICEiIiIiIiIiIiIioqDDAgkREREREREREREREQUdFkiIiIiIiIiIiIiIiCjosEBCRERERERERERERERBJygKJIqiaB2C5oQQWodAREQUtJiLMBchIiLSEnMRC14HIiK6WojWAajJYDBAlmVkZWUhKSkJBoMBkiRpHZbPCSFw9uxZSJIEvV6vdThERERBg7mIBXMRIiIibTAXsRBCwGQy4ezZs5BlGQaDQeuQiIjIT9TpAoksy0hLS8OZM2eQlZWldTiakiQJqamp0Ol0WodCREQUNJiLVGMuQkRE5HvMRaxFRESgcePGkOWgWFCFiIicUKcLJIDlaYnGjRujsrISZrNZ63A0o9freUOCiIhIA8xFLJiLEBERaYO5iIVOp0NISEhQzqAhIiLH6nyBBEDVcg5c0oGIiIi0wFyEiIiItMRchIiIyD7OKSQiIiIiIiIiIiIioqDDAgkREREREREREREREQUdFkiIiIiIiIiIiIiIiCjoBPweJEIIAEBhYaHGkRAREfmPy5+Llz8nST3MRYiIiGwxF/Ed5iJERES2nM1FAr5AUlRUBABo1KiRxpEQERH5n6KiIsTGxmodRp3GXISIiMgx5iLqYy5CRETkWG25iCQC/HEORVGQlZWF6OhoSJKkdTg+U1hYiEaNGuGPP/5ATEyM1uHUGbyu6uB1VQevqzrqynUVQqCoqAgNGjSALHNFTTUxFwnsfyv+htdVHbyu6uB1VUddua7MRXwnWHMRoO78e/E3vK7ex2uqDl5XddSV6+psLhLwM0hkWUZqaqrWYWgmJiYmoL9R/RWvqzp4XdXB66qOunBd+bSmbzAXCfx/K/6I11UdvK7q4HVVR124rsxFfCPYcxGgbvx78Ue8rt7Ha6oOXld11IXr6kwuwsc4iIiIiIiIiIiIiIgo6LBAQkREREREREREREREQUc3ffr06VoHQe7R6XTo27cvQkICfqU0v8Lrqg5eV3XwuqqD15XIOfy3og5eV3XwuqqD11UdvK5EzuO/F3Xwunofr6k6eF3VEUzXNeA3aSciIiIiIiIiIiIiInIVl9giIiIiIiIiIiIiIqKgwwIJEREREREREREREREFHRZIiIiIiIiIiIiIiIgo6LBAQkREREREREREREREQYcFkgBz4sQJPPjgg0hLS0N4eDiuueYavPDCCzCZTFbtfv31V/Tu3RthYWFo1KgRZs+erVHEgWPGjBno2bMnIiIiEBcXZ7fNqVOnMHToUERERCA5ORlPPPEEKisrfRxp4Jk3bx6aNm2KsLAwdO/eHdu2bdM6pICyceNG3HLLLWjQoAEkScJXX31l9b4QAtOmTUP9+vURHh6OAQMG4MiRIxpFGzhmzZqFrl27Ijo6GsnJyRg+fDgOHz5s1aasrAzjx49HQkICoqKicPvttyMnJ0ejiIn8A3MR9TAXUQ9zEc8wF1EHcxEi9zAXUQ9zEfUwF/EMcxF1MBexYIEkwBw6dAiKomDhwoXYv38/3nrrLbz33nt45plnqtoUFhZi0KBBaNKkCXbu3InXX38d06dPx/vvv69h5P7PZDJh5MiRGDt2rN33zWYzhg4dCpPJhF9++QUfffQRFi9ejGnTpvk40sDyv//9D5MnT8YLL7yAXbt2oUOHDsjIyEBubq7WoQWMkpISdOjQAfPmzbP7/uzZs/HOO+/gvffew9atWxEZGYmMjAyUlZX5ONLAsmHDBowfPx5btmzBDz/8gIqKCgwaNAglJSVVbSZNmoRvv/0WS5cuxYYNG5CVlYURI0ZoGDWR9piLqIe5iDqYi3iOuYg6mIsQuYe5iHqYi6iDuYjnmIuog7nIJYIC3uzZs0VaWlrV6/nz54v4+HhRXl5edeypp54SLVu21CK8gLNo0SIRGxtrc/y7774TsiyL7OzsqmMLFiwQMTExVtearHXr1k2MHz++6rXZD6QjlwAABk9JREFUbBYNGjQQs2bN0jCqwAVALFu2rOq1oijCaDSK119/vepYfn6+CA0NFZ9++qkWIQas3NxcAUBs2LBBCGG5jnq9XixdurSqzcGDBwUAsXnzZq3CJPJLzEW8i7mIdzEX8S7mIuphLkLkPuYi3sVcxLuYi3gXcxH1BGsuwhkkdUBBQQHq1atX9Xrz5s3o06cPDAZD1bGMjAwcPnwYFy5c0CLEOmHz5s247rrrkJKSUnUsIyMDhYWF2L9/v4aR+S+TyYSdO3diwIABVcdkWcaAAQOwefNmDSOrO44fP47s7GyraxwbG4vu3bvzGruooKAAAKp+nu7cuRMVFRVW17ZVq1Zo3Lgxry3RVZiL+AZzEdcxF1EfcxHvYS5C5D7mIr7BXMR1zEXUx1zEe4I1F2GBJMAdPXoUc+fOxaOPPlp1LDs72+rDCkDV6+zsbJ/GV5fwurouLy8PZrPZ7nXjNfOOy9eR19gziqJg4sSJ6NWrF9q1awfAcm0NBoPN2ru8tkTWmIv4Dq+r65iLqI+5iHcwFyFyH3MR3+F1dR1zEfUxF/GOYM5FWCDxE08//TQkSarx69ChQ1bn/Pnnnxg8eDBGjhyJhx9+WKPI/Zs715WIgs/48eOxb98+LFmyROtQiDTDXEQdzEWIyBnMRYiYi6iFuQgROSOYc5EQrQMgiylTpuC+++6rsU2zZs2q/pyVlYV+/fqhZ8+eNpuMGY1G5OTkWB27/NpoNHon4ADh6nWtidFoxLZt26yOBet1dVZiYiJ0Op3d70deM++4fB1zcnJQv379quM5OTno2LGjVmEFlAkTJmD58uXYuHEjUlNTq44bjUaYTCbk5+dbPS3B71+qq5iLqIO5iLaYi6iPuYjnmIsQWTAXUQdzEW0xF1EfcxHPBXsuwgKJn0hKSkJSUpJTbf/880/069cPnTt3xqJFiyDL1hOB0tPT8eyzz6KiogJ6vR4A8MMPP6Bly5aIj4/3euz+zJXrWpv09HTMmDEDubm5SE5OBmC5rjExMWjTpo1XxqhrDAYDOnfujDVr1mD48OEALFP21qxZgwkTJmgcXd2QlpYGo9GINWvWVH3wFxYWYuvWrRg7dqzG0fk3IQQee+wxLFu2DOvXr0daWprV+507d4Zer8eaNWtw++23AwAOHz6MU6dOIT09XYuQiVTFXEQdzEW0xVxEfcxF3MdchMgacxF1MBfRFnMR9TEXcR9zkUs03iSeXHT69GnRvHlz0b9/f3H69Glx5syZqq/L8vPzRUpKirjnnnvEvn37xJIlS0RERIRYuHChhpH7v5MnT4rdu3eLF198UURFRYndu3eL3bt3i6KiIiGEEJWVlaJdu3Zi0KBBIjMzU6xcuVIkJSWJqVOnahy5f1uyZIkIDQ0VixcvFgcOHBCPPPKIiIuLE9nZ2VqHFjCKioqqvh8BiDfffFPs3r1bnDx5UgghxKuvviri4uLE119/LX799VcxbNgwkZaWJkpLSzWO3L+NHTtWxMbGivXr11v9LL148WJVmzFjxojGjRuLtWvXih07doj09HSRnp6uYdRE2mMuoh7mIupgLuI55iLqYC5C5B7mIuphLqIO5iKeYy6iDuYiFiyQBJhFixYJAHa/rrRnzx5xww03iNDQUNGwYUPx6quvahRx4Bg9erTd67pu3bqqNidOnBBDhgwR4eHhIjExUUyZMkVUVFRoF3SAmDt3rmjcuLEwGAyiW7duYsuWLVqHFFDWrVtn93tz9OjRQgghFEURzz//vEhJSRGhoaGif//+4vDhw9oGHQAc/SxdtGhRVZvS0lIxbtw4ER8fLyIiIsRtt91m9YsXUTBiLqIe5iLqYS7iGeYi6mAuQuQe5iLqYS6iHuYinmEuog7mIhaSEEJ4NAWFiIiIiIiIiIiIiIgowMi1NyEiIiIiIiIiIiIiIqpbWCAhIiIiIiIiIiIiIqKgwwIJEREREREREREREREFHRZIiIiIiIiIiIiIiIgo6LBAQkREREREREREREREQYcFEiIiIiIiIiIiIiIiCjoskBARERERERERERERUdBhgYSIiIiIiIiIiIiIiIIOCyRERERERERERERERBR0WCAhIiIiIiIiIiIiIqKgwwIJEREREREREREREREFHRZIiIiIiIiIiIiIiIgo6Px/GcMTYaGDXL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9" y="3813986"/>
            <a:ext cx="5695175" cy="21471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32" y="3813555"/>
            <a:ext cx="5987410" cy="21471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502" y="1447821"/>
            <a:ext cx="6083729" cy="170224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690F931-2BDE-46A8-B282-B368AF8ED88A}"/>
              </a:ext>
            </a:extLst>
          </p:cNvPr>
          <p:cNvSpPr txBox="1"/>
          <p:nvPr/>
        </p:nvSpPr>
        <p:spPr>
          <a:xfrm>
            <a:off x="783823" y="6309203"/>
            <a:ext cx="11095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 стандартизированном наборе данных удалось получить более четкие границы кластеров.</a:t>
            </a:r>
          </a:p>
        </p:txBody>
      </p:sp>
      <p:sp>
        <p:nvSpPr>
          <p:cNvPr id="23" name="Блок-схема: альтернативный процесс 22">
            <a:extLst>
              <a:ext uri="{FF2B5EF4-FFF2-40B4-BE49-F238E27FC236}">
                <a16:creationId xmlns:a16="http://schemas.microsoft.com/office/drawing/2014/main" id="{F8B3FA10-16C4-49DA-B4DB-2A842CCF4152}"/>
              </a:ext>
            </a:extLst>
          </p:cNvPr>
          <p:cNvSpPr/>
          <p:nvPr/>
        </p:nvSpPr>
        <p:spPr>
          <a:xfrm>
            <a:off x="9521620" y="5979456"/>
            <a:ext cx="2536304" cy="624863"/>
          </a:xfrm>
          <a:prstGeom prst="flowChartAlternateProcess">
            <a:avLst/>
          </a:prstGeom>
          <a:noFill/>
          <a:ln>
            <a:solidFill>
              <a:srgbClr val="D55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tx1"/>
                </a:solidFill>
              </a:rPr>
              <a:t>Результаты </a:t>
            </a:r>
            <a:r>
              <a:rPr lang="en-US" sz="1100" dirty="0">
                <a:solidFill>
                  <a:schemeClr val="tx1"/>
                </a:solidFill>
              </a:rPr>
              <a:t>minibatch </a:t>
            </a:r>
            <a:r>
              <a:rPr lang="ru-RU" sz="1100" dirty="0">
                <a:solidFill>
                  <a:schemeClr val="tx1"/>
                </a:solidFill>
              </a:rPr>
              <a:t>кластеризации хуже , не вошли в презентацию, </a:t>
            </a:r>
            <a:r>
              <a:rPr lang="ru-RU" sz="1050" dirty="0">
                <a:solidFill>
                  <a:schemeClr val="tx1"/>
                </a:solidFill>
              </a:rPr>
              <a:t>доступны</a:t>
            </a:r>
            <a:r>
              <a:rPr lang="ru-RU" sz="1100" dirty="0">
                <a:solidFill>
                  <a:schemeClr val="tx1"/>
                </a:solidFill>
              </a:rPr>
              <a:t> по </a:t>
            </a:r>
            <a:r>
              <a:rPr lang="ru-RU" sz="1100" b="1" dirty="0">
                <a:solidFill>
                  <a:schemeClr val="tx1"/>
                </a:solidFill>
                <a:hlinkClick r:id="rId6"/>
              </a:rPr>
              <a:t>ссылке</a:t>
            </a:r>
            <a:endParaRPr lang="ru-RU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92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osnet</a:t>
            </a:r>
            <a:r>
              <a:rPr lang="ru-RU" sz="3200" dirty="0"/>
              <a:t> </a:t>
            </a:r>
            <a:r>
              <a:rPr lang="en-US" sz="3200" dirty="0"/>
              <a:t>K-means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487C27D-AF9F-49DF-B1F1-85F85B8E5661}"/>
              </a:ext>
            </a:extLst>
          </p:cNvPr>
          <p:cNvSpPr/>
          <p:nvPr/>
        </p:nvSpPr>
        <p:spPr>
          <a:xfrm>
            <a:off x="1577470" y="631191"/>
            <a:ext cx="3432680" cy="50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0000"/>
                </a:solidFill>
              </a:rPr>
              <a:t>Стандартизированные</a:t>
            </a:r>
            <a:r>
              <a:rPr lang="ru-RU" sz="1600" b="1" dirty="0">
                <a:solidFill>
                  <a:schemeClr val="tx1"/>
                </a:solidFill>
              </a:rPr>
              <a:t> данные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E8EF24-D60F-4F8F-B9FF-9B947A98A791}"/>
              </a:ext>
            </a:extLst>
          </p:cNvPr>
          <p:cNvSpPr/>
          <p:nvPr/>
        </p:nvSpPr>
        <p:spPr>
          <a:xfrm>
            <a:off x="1320759" y="1043298"/>
            <a:ext cx="9243460" cy="39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РАКУРС: вид спереди/вид сзади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B57DFF1-1CB9-4648-BDEE-C435C3127F09}"/>
              </a:ext>
            </a:extLst>
          </p:cNvPr>
          <p:cNvSpPr/>
          <p:nvPr/>
        </p:nvSpPr>
        <p:spPr>
          <a:xfrm>
            <a:off x="5942489" y="718010"/>
            <a:ext cx="5737176" cy="33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Стандартизированные </a:t>
            </a:r>
            <a:r>
              <a:rPr lang="ru-RU" b="1" dirty="0">
                <a:solidFill>
                  <a:schemeClr val="tx1"/>
                </a:solidFill>
              </a:rPr>
              <a:t>+ </a:t>
            </a:r>
            <a:r>
              <a:rPr lang="ru-RU" b="1" dirty="0">
                <a:solidFill>
                  <a:srgbClr val="0070C0"/>
                </a:solidFill>
              </a:rPr>
              <a:t>нормированные</a:t>
            </a:r>
            <a:r>
              <a:rPr lang="ru-RU" b="1" dirty="0">
                <a:solidFill>
                  <a:schemeClr val="tx1"/>
                </a:solidFill>
              </a:rPr>
              <a:t> данные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E287629-4F31-4449-8588-35975A4996EE}"/>
              </a:ext>
            </a:extLst>
          </p:cNvPr>
          <p:cNvSpPr/>
          <p:nvPr/>
        </p:nvSpPr>
        <p:spPr>
          <a:xfrm>
            <a:off x="1320759" y="6142094"/>
            <a:ext cx="9833887" cy="71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u="sng" dirty="0">
                <a:solidFill>
                  <a:schemeClr val="tx1"/>
                </a:solidFill>
              </a:rPr>
              <a:t>Г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ипотеза подтвердилась: действительно, кластеры образуются вокруг нескольких признаков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4" y="1455375"/>
            <a:ext cx="5260845" cy="19504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86" y="1615275"/>
            <a:ext cx="5488879" cy="17290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59" y="3746085"/>
            <a:ext cx="5260845" cy="253437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4E8EF24-D60F-4F8F-B9FF-9B947A98A791}"/>
              </a:ext>
            </a:extLst>
          </p:cNvPr>
          <p:cNvSpPr/>
          <p:nvPr/>
        </p:nvSpPr>
        <p:spPr>
          <a:xfrm>
            <a:off x="1659930" y="3419293"/>
            <a:ext cx="9243460" cy="26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ЦВЕТ:</a:t>
            </a:r>
            <a:r>
              <a:rPr lang="ru-RU" b="1" dirty="0">
                <a:solidFill>
                  <a:srgbClr val="0070C0"/>
                </a:solidFill>
              </a:rPr>
              <a:t> светлые/</a:t>
            </a:r>
            <a:r>
              <a:rPr lang="ru-RU" b="1" dirty="0">
                <a:solidFill>
                  <a:srgbClr val="002060"/>
                </a:solidFill>
              </a:rPr>
              <a:t>тёмные</a:t>
            </a:r>
            <a:r>
              <a:rPr lang="ru-RU" b="1" dirty="0">
                <a:solidFill>
                  <a:srgbClr val="0070C0"/>
                </a:solidFill>
              </a:rPr>
              <a:t>/</a:t>
            </a:r>
            <a:r>
              <a:rPr lang="ru-RU" b="1" dirty="0">
                <a:solidFill>
                  <a:srgbClr val="00B050"/>
                </a:solidFill>
              </a:rPr>
              <a:t>цве</a:t>
            </a:r>
            <a:r>
              <a:rPr lang="ru-RU" b="1" dirty="0">
                <a:solidFill>
                  <a:srgbClr val="FF0000"/>
                </a:solidFill>
              </a:rPr>
              <a:t>тн</a:t>
            </a:r>
            <a:r>
              <a:rPr lang="ru-RU" b="1" dirty="0">
                <a:solidFill>
                  <a:srgbClr val="FFC000"/>
                </a:solidFill>
              </a:rPr>
              <a:t>ой</a:t>
            </a:r>
            <a:endParaRPr lang="ru-RU" b="1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302" y="3746085"/>
            <a:ext cx="5212363" cy="24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3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osnet</a:t>
            </a:r>
            <a:r>
              <a:rPr lang="ru-RU" sz="3200" dirty="0"/>
              <a:t> </a:t>
            </a:r>
            <a:r>
              <a:rPr lang="en-US" sz="3200" dirty="0"/>
              <a:t>K-means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E287629-4F31-4449-8588-35975A4996EE}"/>
              </a:ext>
            </a:extLst>
          </p:cNvPr>
          <p:cNvSpPr/>
          <p:nvPr/>
        </p:nvSpPr>
        <p:spPr>
          <a:xfrm>
            <a:off x="6801536" y="831168"/>
            <a:ext cx="5246994" cy="7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0070C0"/>
                </a:solidFill>
              </a:rPr>
              <a:t>Увеличение количества кластеров </a:t>
            </a:r>
            <a:r>
              <a:rPr lang="ru-RU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ru-RU" b="1" dirty="0">
                <a:solidFill>
                  <a:srgbClr val="0070C0"/>
                </a:solidFill>
              </a:rPr>
              <a:t>модель делит выборку одновременно по цвету автомобиля и ракурсу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2" y="590550"/>
            <a:ext cx="5924682" cy="620076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E287629-4F31-4449-8588-35975A4996EE}"/>
              </a:ext>
            </a:extLst>
          </p:cNvPr>
          <p:cNvSpPr/>
          <p:nvPr/>
        </p:nvSpPr>
        <p:spPr>
          <a:xfrm>
            <a:off x="6715126" y="3490459"/>
            <a:ext cx="5476874" cy="134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Особый интерес - способность модели выделять нестандартные кластеры</a:t>
            </a: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br>
              <a:rPr lang="ru-RU" sz="16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600" dirty="0">
                <a:solidFill>
                  <a:schemeClr val="accent2">
                    <a:lumMod val="75000"/>
                  </a:schemeClr>
                </a:solidFill>
              </a:rPr>
              <a:t>К примеру, нам кажется, что тут модель выделила в отдельный кластер</a:t>
            </a: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объекты с бликами или пятнами</a:t>
            </a:r>
            <a:endParaRPr lang="ru-RU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808" y="4924299"/>
            <a:ext cx="5648192" cy="1679883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E287629-4F31-4449-8588-35975A4996EE}"/>
              </a:ext>
            </a:extLst>
          </p:cNvPr>
          <p:cNvSpPr/>
          <p:nvPr/>
        </p:nvSpPr>
        <p:spPr>
          <a:xfrm>
            <a:off x="6724741" y="1969921"/>
            <a:ext cx="5323789" cy="149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00B050"/>
                </a:solidFill>
              </a:rPr>
              <a:t>Модель не разделила ТС на отдельные кластеры в зависимости от типа ТС: седан/джип/грузовик/автобус</a:t>
            </a:r>
            <a:br>
              <a:rPr lang="ru-RU" b="1" dirty="0">
                <a:solidFill>
                  <a:srgbClr val="00B050"/>
                </a:solidFill>
              </a:rPr>
            </a:br>
            <a:r>
              <a:rPr lang="ru-RU" sz="1600" dirty="0">
                <a:solidFill>
                  <a:schemeClr val="tx1"/>
                </a:solidFill>
              </a:rPr>
              <a:t>Можно предположить, что другие параметры и алгоритмы кластеризации позволят улучшить качество такого разбиения</a:t>
            </a:r>
          </a:p>
        </p:txBody>
      </p:sp>
    </p:spTree>
    <p:extLst>
      <p:ext uri="{BB962C8B-B14F-4D97-AF65-F5344CB8AC3E}">
        <p14:creationId xmlns:p14="http://schemas.microsoft.com/office/powerpoint/2010/main" val="170938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21">
            <a:extLst>
              <a:ext uri="{FF2B5EF4-FFF2-40B4-BE49-F238E27FC236}">
                <a16:creationId xmlns:a16="http://schemas.microsoft.com/office/drawing/2014/main" id="{46CC32B7-EBE9-4F6E-BF15-CCAA645A9AB4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type_model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3" name="Google Shape;253;p21">
            <a:extLst>
              <a:ext uri="{FF2B5EF4-FFF2-40B4-BE49-F238E27FC236}">
                <a16:creationId xmlns:a16="http://schemas.microsoft.com/office/drawing/2014/main" id="{01FDFCB7-06E9-4451-AF20-AF8DD4F14DB6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4BAF09-74C3-4FA7-80D9-CD2BAA8F4BB7}"/>
              </a:ext>
            </a:extLst>
          </p:cNvPr>
          <p:cNvSpPr txBox="1"/>
          <p:nvPr/>
        </p:nvSpPr>
        <p:spPr>
          <a:xfrm>
            <a:off x="395602" y="901821"/>
            <a:ext cx="1086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Гипотеза</a:t>
            </a:r>
            <a:r>
              <a:rPr lang="ru-RU" dirty="0"/>
              <a:t>: на нормированных по длине вектора данных К-</a:t>
            </a:r>
            <a:r>
              <a:rPr lang="en-US" dirty="0"/>
              <a:t>means </a:t>
            </a:r>
            <a:r>
              <a:rPr lang="ru-RU" dirty="0"/>
              <a:t>покажет лучшие результаты кластеризации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318503-D4BE-4F0B-99B9-625D84B696AB}"/>
              </a:ext>
            </a:extLst>
          </p:cNvPr>
          <p:cNvSpPr/>
          <p:nvPr/>
        </p:nvSpPr>
        <p:spPr>
          <a:xfrm>
            <a:off x="4871802" y="1792773"/>
            <a:ext cx="1956816" cy="26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Kmeans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E77F3F-4E8F-46D7-9C0A-B50E3620300A}"/>
              </a:ext>
            </a:extLst>
          </p:cNvPr>
          <p:cNvSpPr/>
          <p:nvPr/>
        </p:nvSpPr>
        <p:spPr>
          <a:xfrm>
            <a:off x="5910567" y="2465509"/>
            <a:ext cx="2536304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Данные нормированные по длине</a:t>
            </a:r>
          </a:p>
        </p:txBody>
      </p:sp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07F73404-C26C-4870-85D4-86451FE13898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5400000">
            <a:off x="5014297" y="1629596"/>
            <a:ext cx="403674" cy="12681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8AA39C0B-DFE2-43E5-8D44-2A91D385F61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301825" y="1610220"/>
            <a:ext cx="405914" cy="13091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CEDA840-81F5-45E5-B99E-3C1C8B66DD83}"/>
              </a:ext>
            </a:extLst>
          </p:cNvPr>
          <p:cNvSpPr/>
          <p:nvPr/>
        </p:nvSpPr>
        <p:spPr>
          <a:xfrm>
            <a:off x="2578773" y="1366519"/>
            <a:ext cx="6517554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Эксперименты проводили на 2х вариантах предобработки данных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FCD7188-9DAA-4DA9-87F4-725FAE323A84}"/>
              </a:ext>
            </a:extLst>
          </p:cNvPr>
          <p:cNvSpPr/>
          <p:nvPr/>
        </p:nvSpPr>
        <p:spPr>
          <a:xfrm>
            <a:off x="453011" y="1329858"/>
            <a:ext cx="11285977" cy="1744934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D90238-32A5-454E-9B38-0209411CFCC0}"/>
              </a:ext>
            </a:extLst>
          </p:cNvPr>
          <p:cNvSpPr/>
          <p:nvPr/>
        </p:nvSpPr>
        <p:spPr>
          <a:xfrm>
            <a:off x="3790651" y="3471975"/>
            <a:ext cx="4239832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Результаты по метрикам качества</a:t>
            </a:r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6B4AAFB3-2145-4C77-B00D-81976D8D2076}"/>
              </a:ext>
            </a:extLst>
          </p:cNvPr>
          <p:cNvSpPr/>
          <p:nvPr/>
        </p:nvSpPr>
        <p:spPr>
          <a:xfrm rot="10800000">
            <a:off x="4389506" y="3148493"/>
            <a:ext cx="3042123" cy="2387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645781-B9B0-4164-BC0C-DAA2BE87CA1B}"/>
              </a:ext>
            </a:extLst>
          </p:cNvPr>
          <p:cNvSpPr/>
          <p:nvPr/>
        </p:nvSpPr>
        <p:spPr>
          <a:xfrm>
            <a:off x="3313905" y="2465509"/>
            <a:ext cx="2536304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B6C1882-7916-4181-85AA-98FE02966732}"/>
              </a:ext>
            </a:extLst>
          </p:cNvPr>
          <p:cNvGrpSpPr/>
          <p:nvPr/>
        </p:nvGrpSpPr>
        <p:grpSpPr>
          <a:xfrm>
            <a:off x="409026" y="3829571"/>
            <a:ext cx="11538243" cy="2751011"/>
            <a:chOff x="409027" y="3829572"/>
            <a:chExt cx="6298678" cy="14429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C3EA00-5959-41C8-BB49-2A23027BC1DE}"/>
                </a:ext>
              </a:extLst>
            </p:cNvPr>
            <p:cNvSpPr txBox="1"/>
            <p:nvPr/>
          </p:nvSpPr>
          <p:spPr>
            <a:xfrm>
              <a:off x="409027" y="4901229"/>
              <a:ext cx="6217333" cy="37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По метрикам лучшие варианты для количества кластеров </a:t>
              </a:r>
              <a:r>
                <a:rPr lang="en-US" dirty="0"/>
                <a:t>- </a:t>
              </a:r>
              <a:r>
                <a:rPr lang="en-US" sz="4000" dirty="0"/>
                <a:t>6</a:t>
              </a:r>
              <a:endParaRPr lang="ru-RU" sz="4000" dirty="0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5D80BD8-9143-4F02-84A7-F4AFFF2CB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580" y="3898229"/>
              <a:ext cx="3778541" cy="1039232"/>
            </a:xfrm>
            <a:prstGeom prst="rect">
              <a:avLst/>
            </a:prstGeom>
          </p:spPr>
        </p:pic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B9FC64CF-7911-4602-8148-DBF326EB0520}"/>
                </a:ext>
              </a:extLst>
            </p:cNvPr>
            <p:cNvSpPr/>
            <p:nvPr/>
          </p:nvSpPr>
          <p:spPr>
            <a:xfrm>
              <a:off x="1042201" y="4034568"/>
              <a:ext cx="629764" cy="16055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BE615DE1-5A68-41D7-8B13-EC0FE4A2B590}"/>
                </a:ext>
              </a:extLst>
            </p:cNvPr>
            <p:cNvSpPr/>
            <p:nvPr/>
          </p:nvSpPr>
          <p:spPr>
            <a:xfrm>
              <a:off x="1865308" y="4452400"/>
              <a:ext cx="629764" cy="16055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CB5A3B8-ABA1-4BF1-90FA-983CBE0D1143}"/>
                </a:ext>
              </a:extLst>
            </p:cNvPr>
            <p:cNvSpPr/>
            <p:nvPr/>
          </p:nvSpPr>
          <p:spPr>
            <a:xfrm>
              <a:off x="2648661" y="4019343"/>
              <a:ext cx="629764" cy="16055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06C3FF2-ABD4-4C27-A63B-CA5D6BF4E74E}"/>
                </a:ext>
              </a:extLst>
            </p:cNvPr>
            <p:cNvSpPr/>
            <p:nvPr/>
          </p:nvSpPr>
          <p:spPr>
            <a:xfrm>
              <a:off x="3625357" y="4041273"/>
              <a:ext cx="629764" cy="16055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738F375-C4B7-4C77-A5B1-2886AA1CF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897" y="3829572"/>
              <a:ext cx="2388808" cy="99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600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21">
            <a:extLst>
              <a:ext uri="{FF2B5EF4-FFF2-40B4-BE49-F238E27FC236}">
                <a16:creationId xmlns:a16="http://schemas.microsoft.com/office/drawing/2014/main" id="{6AD980E1-D626-4B6F-B785-7AE5DA5D457A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type_model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3" name="Google Shape;253;p21">
            <a:extLst>
              <a:ext uri="{FF2B5EF4-FFF2-40B4-BE49-F238E27FC236}">
                <a16:creationId xmlns:a16="http://schemas.microsoft.com/office/drawing/2014/main" id="{CDD98234-01E3-45E9-83C3-76A0E34F3429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F66387-F77A-40D6-8989-E8FD7CEDFC9A}"/>
              </a:ext>
            </a:extLst>
          </p:cNvPr>
          <p:cNvSpPr/>
          <p:nvPr/>
        </p:nvSpPr>
        <p:spPr>
          <a:xfrm>
            <a:off x="936222" y="740424"/>
            <a:ext cx="4973511" cy="2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TSNE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стандартизированных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FF87EFF-A3E5-44A2-B4A4-D64773C25A14}"/>
              </a:ext>
            </a:extLst>
          </p:cNvPr>
          <p:cNvSpPr/>
          <p:nvPr/>
        </p:nvSpPr>
        <p:spPr>
          <a:xfrm>
            <a:off x="936222" y="3451363"/>
            <a:ext cx="5032778" cy="212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TSNE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нормированных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9A9E651-986F-4804-9395-53138FBE1EF2}"/>
              </a:ext>
            </a:extLst>
          </p:cNvPr>
          <p:cNvSpPr/>
          <p:nvPr/>
        </p:nvSpPr>
        <p:spPr>
          <a:xfrm>
            <a:off x="6646333" y="753939"/>
            <a:ext cx="5144469" cy="242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PCA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стандартизированных данных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65D0F4-6D18-4899-8BC1-218CC8600726}"/>
              </a:ext>
            </a:extLst>
          </p:cNvPr>
          <p:cNvSpPr/>
          <p:nvPr/>
        </p:nvSpPr>
        <p:spPr>
          <a:xfrm>
            <a:off x="7117074" y="3456120"/>
            <a:ext cx="4150672" cy="213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PCA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нормированных данных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265B33D-AFBE-47FF-8B03-E5728902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65" y="1071117"/>
            <a:ext cx="5121268" cy="22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CFFE744-8C13-49D2-A174-21688D4F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68" y="3881258"/>
            <a:ext cx="5121265" cy="22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EEA10DA9-A507-4C79-9071-7146ABEED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44" y="1071117"/>
            <a:ext cx="5121267" cy="22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F4CE16-DB56-4E07-8912-5B1DCD2F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19" y="3877326"/>
            <a:ext cx="5009716" cy="21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9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E767F07E-F2E6-4DFE-A6B5-7AB10CC3B0E3}"/>
              </a:ext>
            </a:extLst>
          </p:cNvPr>
          <p:cNvSpPr/>
          <p:nvPr/>
        </p:nvSpPr>
        <p:spPr>
          <a:xfrm flipH="1">
            <a:off x="6062008" y="1243617"/>
            <a:ext cx="1276716" cy="1590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214;p21">
            <a:extLst>
              <a:ext uri="{FF2B5EF4-FFF2-40B4-BE49-F238E27FC236}">
                <a16:creationId xmlns:a16="http://schemas.microsoft.com/office/drawing/2014/main" id="{1914EF62-6F53-4688-9DE6-40546455EECF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type_model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4" name="Google Shape;253;p21">
            <a:extLst>
              <a:ext uri="{FF2B5EF4-FFF2-40B4-BE49-F238E27FC236}">
                <a16:creationId xmlns:a16="http://schemas.microsoft.com/office/drawing/2014/main" id="{0DFE8DA2-CCA3-44B6-8DF5-E3FE9726ED26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2EE307-6D2C-4949-B154-83AF6BE5FA47}"/>
              </a:ext>
            </a:extLst>
          </p:cNvPr>
          <p:cNvSpPr/>
          <p:nvPr/>
        </p:nvSpPr>
        <p:spPr>
          <a:xfrm>
            <a:off x="7259415" y="1123343"/>
            <a:ext cx="2587561" cy="21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A0CA58-7A48-414D-9BC7-E37D71D6E63F}"/>
              </a:ext>
            </a:extLst>
          </p:cNvPr>
          <p:cNvSpPr/>
          <p:nvPr/>
        </p:nvSpPr>
        <p:spPr>
          <a:xfrm>
            <a:off x="7414865" y="1644122"/>
            <a:ext cx="2566778" cy="815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Cluster 0 – </a:t>
            </a:r>
            <a:r>
              <a:rPr lang="ru-RU" sz="1200" dirty="0">
                <a:solidFill>
                  <a:schemeClr val="tx1"/>
                </a:solidFill>
              </a:rPr>
              <a:t>смесь авто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Cluster 1 – </a:t>
            </a:r>
            <a:r>
              <a:rPr lang="ru-RU" sz="1200" dirty="0">
                <a:solidFill>
                  <a:schemeClr val="tx1"/>
                </a:solidFill>
              </a:rPr>
              <a:t>преимущественно передняя часть авто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Cluster 2 – </a:t>
            </a:r>
            <a:r>
              <a:rPr lang="ru-RU" sz="1200" dirty="0">
                <a:solidFill>
                  <a:schemeClr val="tx1"/>
                </a:solidFill>
              </a:rPr>
              <a:t>седаны, небольшие авто</a:t>
            </a:r>
          </a:p>
          <a:p>
            <a:pPr algn="ctr"/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D22FD3-639F-4C5D-9943-CDD70F6F7AEC}"/>
              </a:ext>
            </a:extLst>
          </p:cNvPr>
          <p:cNvSpPr/>
          <p:nvPr/>
        </p:nvSpPr>
        <p:spPr>
          <a:xfrm>
            <a:off x="1142295" y="3948155"/>
            <a:ext cx="2599605" cy="24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Нормированные данные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6494CA3-0B78-4D6A-AE76-3D0753C25C95}"/>
              </a:ext>
            </a:extLst>
          </p:cNvPr>
          <p:cNvGrpSpPr/>
          <p:nvPr/>
        </p:nvGrpSpPr>
        <p:grpSpPr>
          <a:xfrm>
            <a:off x="5674177" y="3126108"/>
            <a:ext cx="6364730" cy="3470684"/>
            <a:chOff x="6292116" y="4119321"/>
            <a:chExt cx="4533417" cy="247207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800E225-F4D0-4EA9-A5E6-F4C60BF3B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2116" y="4912192"/>
              <a:ext cx="4533416" cy="79651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31E852D-9782-414A-B3D4-5A827EA04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2116" y="5750215"/>
              <a:ext cx="4533417" cy="84117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0B5ECE9F-5240-4B6F-8532-CFBB7668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2116" y="4119321"/>
              <a:ext cx="4533413" cy="763013"/>
            </a:xfrm>
            <a:prstGeom prst="rect">
              <a:avLst/>
            </a:prstGeom>
          </p:spPr>
        </p:pic>
      </p:grp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6B91A925-0143-4B1D-83F6-D41E2C19AB32}"/>
              </a:ext>
            </a:extLst>
          </p:cNvPr>
          <p:cNvSpPr/>
          <p:nvPr/>
        </p:nvSpPr>
        <p:spPr>
          <a:xfrm>
            <a:off x="4018022" y="3847131"/>
            <a:ext cx="1255350" cy="1568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ACF65A-C7F9-4850-AC72-02AB5EC89F74}"/>
              </a:ext>
            </a:extLst>
          </p:cNvPr>
          <p:cNvSpPr/>
          <p:nvPr/>
        </p:nvSpPr>
        <p:spPr>
          <a:xfrm>
            <a:off x="1017611" y="4345825"/>
            <a:ext cx="2724289" cy="928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Cluster 0 – </a:t>
            </a:r>
            <a:r>
              <a:rPr lang="ru-RU" sz="1100" dirty="0">
                <a:solidFill>
                  <a:schemeClr val="tx1"/>
                </a:solidFill>
              </a:rPr>
              <a:t>седаны(небольшие авто)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Cluster 1 – </a:t>
            </a:r>
            <a:r>
              <a:rPr lang="ru-RU" sz="1100" dirty="0">
                <a:solidFill>
                  <a:schemeClr val="tx1"/>
                </a:solidFill>
              </a:rPr>
              <a:t>кроссоверы (джипы)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Cluster 2 – </a:t>
            </a:r>
            <a:r>
              <a:rPr lang="ru-RU" sz="1100" dirty="0">
                <a:solidFill>
                  <a:schemeClr val="tx1"/>
                </a:solidFill>
              </a:rPr>
              <a:t>микроавтобусы, автобусы (крупные авто)</a:t>
            </a:r>
          </a:p>
          <a:p>
            <a:pPr algn="ctr"/>
            <a:endParaRPr lang="ru-RU" sz="1100" b="1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AA046F4-DB06-4E85-99E5-4C20093A7CC4}"/>
              </a:ext>
            </a:extLst>
          </p:cNvPr>
          <p:cNvSpPr/>
          <p:nvPr/>
        </p:nvSpPr>
        <p:spPr>
          <a:xfrm>
            <a:off x="9881525" y="914270"/>
            <a:ext cx="2262640" cy="593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solidFill>
                  <a:schemeClr val="tx1"/>
                </a:solidFill>
              </a:rPr>
              <a:t>3</a:t>
            </a:r>
            <a:r>
              <a:rPr lang="ru-RU" sz="3600" b="1" dirty="0">
                <a:solidFill>
                  <a:schemeClr val="tx1"/>
                </a:solidFill>
              </a:rPr>
              <a:t> кластера</a:t>
            </a:r>
          </a:p>
          <a:p>
            <a:pPr algn="ctr"/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358C8-9F1C-49B1-9EAF-DBFCA8060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62" y="678347"/>
            <a:ext cx="5609391" cy="10039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F47F61D-5542-4C0E-BF39-E098EB1C1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99" y="2639528"/>
            <a:ext cx="5609392" cy="9671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FFC4ABE-A952-4947-89D9-C37C85C7D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99" y="1644122"/>
            <a:ext cx="5714242" cy="10039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F4F8F-302D-43B3-BB95-768151D8B8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596"/>
          <a:stretch/>
        </p:blipFill>
        <p:spPr>
          <a:xfrm>
            <a:off x="153093" y="5161785"/>
            <a:ext cx="1689056" cy="14350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D42A21-2A4D-447B-B9CA-914C1A90A012}"/>
              </a:ext>
            </a:extLst>
          </p:cNvPr>
          <p:cNvSpPr txBox="1"/>
          <p:nvPr/>
        </p:nvSpPr>
        <p:spPr>
          <a:xfrm>
            <a:off x="1697386" y="5275183"/>
            <a:ext cx="43651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C00000"/>
                </a:solidFill>
              </a:rPr>
              <a:t>Несмотря на довольно четкое разделение, значимой кластеризации добиться не удалось. Нормированные данные дают некоторое разделение по размеру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ru-RU" sz="1800" b="1" dirty="0">
                <a:solidFill>
                  <a:srgbClr val="C00000"/>
                </a:solidFill>
              </a:rPr>
              <a:t>автомобилей</a:t>
            </a:r>
          </a:p>
        </p:txBody>
      </p:sp>
    </p:spTree>
    <p:extLst>
      <p:ext uri="{BB962C8B-B14F-4D97-AF65-F5344CB8AC3E}">
        <p14:creationId xmlns:p14="http://schemas.microsoft.com/office/powerpoint/2010/main" val="24878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F67A7E2B-8250-43FB-8D0D-33222770D1C4}"/>
              </a:ext>
            </a:extLst>
          </p:cNvPr>
          <p:cNvSpPr/>
          <p:nvPr/>
        </p:nvSpPr>
        <p:spPr>
          <a:xfrm flipH="1">
            <a:off x="4999180" y="1072718"/>
            <a:ext cx="1908878" cy="156577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214;p21">
            <a:extLst>
              <a:ext uri="{FF2B5EF4-FFF2-40B4-BE49-F238E27FC236}">
                <a16:creationId xmlns:a16="http://schemas.microsoft.com/office/drawing/2014/main" id="{2AA36191-40E9-4A83-8931-AEB079A62508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type_model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4" name="Google Shape;253;p21">
            <a:extLst>
              <a:ext uri="{FF2B5EF4-FFF2-40B4-BE49-F238E27FC236}">
                <a16:creationId xmlns:a16="http://schemas.microsoft.com/office/drawing/2014/main" id="{8FA919D5-8428-480A-BDC9-588BEDB43C81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ED9822-EF0C-4C2B-A89C-A6A72807A3F2}"/>
              </a:ext>
            </a:extLst>
          </p:cNvPr>
          <p:cNvSpPr/>
          <p:nvPr/>
        </p:nvSpPr>
        <p:spPr>
          <a:xfrm>
            <a:off x="1537423" y="620653"/>
            <a:ext cx="2587561" cy="21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65BDAD-5868-4EFF-95B1-7C7303A64B51}"/>
              </a:ext>
            </a:extLst>
          </p:cNvPr>
          <p:cNvSpPr/>
          <p:nvPr/>
        </p:nvSpPr>
        <p:spPr>
          <a:xfrm>
            <a:off x="6973174" y="558408"/>
            <a:ext cx="4788824" cy="24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Нормированные данные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09C5915-2201-41D0-8B93-90672A1CDC97}"/>
              </a:ext>
            </a:extLst>
          </p:cNvPr>
          <p:cNvSpPr/>
          <p:nvPr/>
        </p:nvSpPr>
        <p:spPr>
          <a:xfrm>
            <a:off x="385084" y="5828985"/>
            <a:ext cx="11200032" cy="816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</a:rPr>
              <a:t>Ожидаемой кластеризации по типу кузовов получить не удалось, имеются кластеры седанов по виду спереди и сзади (</a:t>
            </a:r>
            <a:r>
              <a:rPr lang="en-US" sz="1600" b="1" dirty="0">
                <a:solidFill>
                  <a:schemeClr val="tx1"/>
                </a:solidFill>
              </a:rPr>
              <a:t>0, 3 normed, 5 std</a:t>
            </a:r>
            <a:r>
              <a:rPr lang="ru-RU" sz="1600" b="1" dirty="0">
                <a:solidFill>
                  <a:schemeClr val="tx1"/>
                </a:solidFill>
              </a:rPr>
              <a:t>), выделяются группа грузовиков-пикапов-минивэнов (2,4</a:t>
            </a:r>
            <a:r>
              <a:rPr lang="en-US" sz="1600" b="1" dirty="0">
                <a:solidFill>
                  <a:schemeClr val="tx1"/>
                </a:solidFill>
              </a:rPr>
              <a:t> std</a:t>
            </a:r>
            <a:r>
              <a:rPr lang="ru-RU" sz="1600" b="1" dirty="0">
                <a:solidFill>
                  <a:schemeClr val="tx1"/>
                </a:solidFill>
              </a:rPr>
              <a:t>), при этом хэтчбеки, джипы в остальных кластерах различаются слабо. Автобусы появляются в 7 кластерах в группе с грузовиками-</a:t>
            </a:r>
            <a:r>
              <a:rPr lang="ru-RU" sz="1600" b="1" dirty="0" err="1">
                <a:solidFill>
                  <a:schemeClr val="tx1"/>
                </a:solidFill>
              </a:rPr>
              <a:t>мнивэнами</a:t>
            </a:r>
            <a:r>
              <a:rPr lang="ru-RU" sz="1600" b="1" dirty="0">
                <a:solidFill>
                  <a:schemeClr val="tx1"/>
                </a:solidFill>
              </a:rPr>
              <a:t> с зашумлением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ru-RU" sz="1600" b="1" dirty="0">
                <a:solidFill>
                  <a:schemeClr val="tx1"/>
                </a:solidFill>
              </a:rPr>
              <a:t>предыдущей кластеризации. Возможное решение – разбиение отдельных кластеров на </a:t>
            </a:r>
            <a:r>
              <a:rPr lang="ru-RU" sz="1600" b="1" dirty="0" err="1">
                <a:solidFill>
                  <a:schemeClr val="tx1"/>
                </a:solidFill>
              </a:rPr>
              <a:t>подкластеры</a:t>
            </a:r>
            <a:r>
              <a:rPr lang="ru-RU" sz="1600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E9F329D-F3D8-4B0C-A80E-3F93AF89DE82}"/>
              </a:ext>
            </a:extLst>
          </p:cNvPr>
          <p:cNvSpPr/>
          <p:nvPr/>
        </p:nvSpPr>
        <p:spPr>
          <a:xfrm>
            <a:off x="4802219" y="697123"/>
            <a:ext cx="2587561" cy="15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</a:rPr>
              <a:t>6 кластеров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EE9CDF-1943-4EFE-A9D8-271322B3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95" y="827942"/>
            <a:ext cx="4788825" cy="8217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37B772-418B-4AD8-95DB-E1EC1F0B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99" y="1590626"/>
            <a:ext cx="4852521" cy="816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AC4F55-5A11-471C-8A8D-E19640DD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99" y="2390775"/>
            <a:ext cx="4844925" cy="8671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DE694A-F62A-4CBF-98EC-6199823ED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451" y="3174743"/>
            <a:ext cx="4803769" cy="8242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28C356-FBCC-4E28-A675-3EAED331A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95" y="3949581"/>
            <a:ext cx="4871068" cy="9438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74497C1-682B-4D59-B7F4-5CFDA95C6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843" y="4804146"/>
            <a:ext cx="4871068" cy="8358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54727A-F9E7-4000-9F27-F3DD1F15A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47" y="3938232"/>
            <a:ext cx="4611596" cy="79131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766279-3F49-4BD6-8510-D43BEB585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492" y="4683202"/>
            <a:ext cx="4641767" cy="7698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33374E-648D-4E13-A749-10AC6AFEF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780" y="3186379"/>
            <a:ext cx="4623199" cy="800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44137A-C522-4644-BA25-B620684DE884}"/>
              </a:ext>
            </a:extLst>
          </p:cNvPr>
          <p:cNvSpPr txBox="1"/>
          <p:nvPr/>
        </p:nvSpPr>
        <p:spPr>
          <a:xfrm>
            <a:off x="4984019" y="1147094"/>
            <a:ext cx="2155513" cy="1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Минивэны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Джипы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Грузовики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Седаны (вид спереди)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Джипы, </a:t>
            </a:r>
            <a:r>
              <a:rPr lang="ru-RU" sz="1400" dirty="0"/>
              <a:t>хэтчбеки</a:t>
            </a:r>
            <a:endParaRPr lang="ru-RU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Седаны (вид сзади)</a:t>
            </a:r>
            <a:endParaRPr lang="ru-RU" sz="1400" dirty="0">
              <a:solidFill>
                <a:schemeClr val="tx1"/>
              </a:solidFill>
            </a:endParaRPr>
          </a:p>
          <a:p>
            <a:endParaRPr lang="ru-RU" sz="1800" b="1" dirty="0">
              <a:solidFill>
                <a:schemeClr val="tx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C1C443-3F49-4642-A2F9-213E8D636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780" y="2409227"/>
            <a:ext cx="4631704" cy="80237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0688D2D-A5EE-4CCC-A7D5-25D4332D87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607" y="1616031"/>
            <a:ext cx="4640209" cy="8152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FF9A28D-EA86-466A-B8A1-821218664A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911" y="805337"/>
            <a:ext cx="4619573" cy="8306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520175-72CE-4487-A309-C29B2B60E092}"/>
              </a:ext>
            </a:extLst>
          </p:cNvPr>
          <p:cNvSpPr txBox="1"/>
          <p:nvPr/>
        </p:nvSpPr>
        <p:spPr>
          <a:xfrm>
            <a:off x="4957816" y="2941397"/>
            <a:ext cx="2531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Седаны (вид спереди)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Джипы, хэтчбеки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Минивэны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Седаны (вид сзади)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Грузовики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Хэтчбеки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ECDDA0-0F7E-40B6-8435-D452D5157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34243" y="2580207"/>
            <a:ext cx="1805079" cy="17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4;p21">
            <a:extLst>
              <a:ext uri="{FF2B5EF4-FFF2-40B4-BE49-F238E27FC236}">
                <a16:creationId xmlns:a16="http://schemas.microsoft.com/office/drawing/2014/main" id="{6394337B-C592-4A67-AFC4-641307B66058}"/>
              </a:ext>
            </a:extLst>
          </p:cNvPr>
          <p:cNvSpPr txBox="1">
            <a:spLocks/>
          </p:cNvSpPr>
          <p:nvPr/>
        </p:nvSpPr>
        <p:spPr>
          <a:xfrm>
            <a:off x="430002" y="63181"/>
            <a:ext cx="11360800" cy="5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/>
              <a:t>type</a:t>
            </a:r>
            <a:r>
              <a:rPr lang="ru-RU" sz="3200" dirty="0"/>
              <a:t> </a:t>
            </a:r>
            <a:r>
              <a:rPr lang="en-US" sz="3200" dirty="0"/>
              <a:t>K-means</a:t>
            </a:r>
            <a:endParaRPr lang="ru-RU" sz="3200" dirty="0"/>
          </a:p>
        </p:txBody>
      </p:sp>
      <p:cxnSp>
        <p:nvCxnSpPr>
          <p:cNvPr id="3" name="Google Shape;253;p21">
            <a:extLst>
              <a:ext uri="{FF2B5EF4-FFF2-40B4-BE49-F238E27FC236}">
                <a16:creationId xmlns:a16="http://schemas.microsoft.com/office/drawing/2014/main" id="{AB0035F4-FECC-47A5-8703-43507F21B8EB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2" descr="data:image/png;base64,iVBORw0KGgoAAAANSUhEUgAABkgAAAIQCAYAAADKGuK3AAAABHNCSVQICAgIfAhkiAAAAAlwSFlzAAAPYQAAD2EBqD+naQAAADh0RVh0U29mdHdhcmUAbWF0cGxvdGxpYiB2ZXJzaW9uMy4yLjIsIGh0dHA6Ly9tYXRwbG90bGliLm9yZy+WH4yJAAAgAElEQVR4nOzdd1gUV9sG8Ht2gaWDqIgFFcHeYuwaS2KNPfZUe/lebLElxhRrjJpiisYYjRoTjV1jr9hrEnsXC0alKL0tuzvn+wMhIizsLluAvX/X5RV25sw5zw6EfZhn5hxJCCFARERERERERERERERkRxS2DoCIiIiIiIiIiIiIiMjaWCAhIiIiIiIiIiIiIiK7wwIJERERERERERERERHZHRZIiIiIiIiIiIiIiIjI7rBAQkREREREREREREREdocFEiIiIiIiIiIiIiIisjsskBARERERERERERERkd1hgYSIiIiIiIiIiIiIiOwOCyRERERERERERERERGR3WCAh0qN169Zo3bq1rcMwWWGP39oGDhyIihUr2joMIiKiTIX9s7ywx29tPF9ERFTQFPbPpsIev7XxfJG9YoGEiozQ0FCMGDEClSpVgrOzMzw9PdG8eXN8++23SElJsXV4+fLo0SNMmzYN58+fN3vfn3/+ObZs2WL2fs1p06ZN6NevHypVqgRXV1dUrVoVEyZMQGxsrK1DM9iiRYuwYsUKW4dBREQWxFzENIUhF3lRu3btIEkSRo0aZetQDFYYzzMRERmHuYhpCtNn5Nq1a9G0aVO4ubnB29sbzZo1w8GDB20dlkEK03km+8ICCRUJO3bsQO3atbFu3Tp07doV33//PebMmYPy5ctj0qRJGDt2rK1DzJdHjx5h+vTpdpsIDB8+HNeuXcM777yD7777Dh07dsQPP/yApk2bFpokjwUSIqKijbmI6QpDLvK8TZs24eTJk7YOw2iF7TwTEZFxmIuYrrB8Rk6bNg1vvvkm/P398fXXX2PWrFmoU6cOHj58aOvQDFJYzjPZHwdbB0CUX3fv3kX//v1RoUIFHDx4EKVLl87cFxwcjNu3b2PHjh02jBDQarWQZRlOTk42jaOw2rBhQ7bHPOvXr48BAwbg999/x9ChQ20TmI3x54qIqGBgLmI/UlNTMWHCBHzwwQf49NNPbR2OzaWmpsLJyQkKBe+7IyKyJeYiRd+pU6cwY8YMfPXVV3j//fdtHU6BwVyEzIE/PVTozZs3D4mJiVi2bFmWJCBDUFBQljsltFotZs6cicDAQKhUKlSsWBEfffQR1Gp1nmNFRkZiyJAhKFWqFJydnVG3bl2sXLkyS5t79+5BkiR8+eWXWLBgQeY4V69e1dvvvn378Morr8Db2xvu7u6oWrUqPvroIwDAoUOH0LBhQwDAoEGDIEkSJEnK8jTCkiVLEBgYCBcXFzRq1AhHjx7N870AgCRJSEpKwsqVKzP7HThwIAAgISEB48aNQ8WKFaFSqeDr64t27drhn3/+yTy+devWqFWrFq5evYpXX30Vrq6uKFu2LObNm5dtLLVajc8++wxBQUFQqVTw9/fH5MmTDTrvOc2B+cYbbwAArl27ZtB73bVrF1q1agUPDw94enqiYcOGWL16td72hw4dgiRJOHToUJbtGd/f589/eHg4Bg0ahHLlykGlUqF06dLo3r077t27BwCoWLEirly5gsOHD2ee5+ffU2xsLMaNGwd/f3+oVCoEBQVh7ty5kGU527j6fq6+//571KxZE66urihWrBgaNGiQ6/sjIiLzYS5S9HORDPPmzYMsy5g4caLBx2T47bff0KhRo8zP6pYtW2Lv3r16269YsQKSJGXmExlyylFu3bqFXr16wc/PD87OzihXrhz69++PuLg4ALmfZwB4+PAhBg8ejFKlSkGlUqFmzZr45Zdfchz3jz/+wMcff4yyZcvC1dUV8fHx0Gg0mD59OipXrgxnZ2cUL14cr7zyCvbt22f0eSIiIuMxFyn6uciCBQvg5+eHsWPHQgiBxMREg97f85iLEOWMT5BQobdt2zZUqlQJzZo1M6j90KFDsXLlSvTu3RsTJkzA6dOnMWfOHFy7dg2bN2/We1xKSgpat26N27dvY9SoUQgICMD69esxcOBAxMbGZntcdfny5UhNTcXw4cOhUqng4+OTY79XrlxBly5dUKdOHcyYMQMqlQq3b9/G8ePHAQDVq1fHjBkz8Omnn2L48OFo0aIFAGS+32XLlmHEiBFo1qwZxo0bhzt37qBbt27w8fGBv79/rudi1apVGDp0KBo1aoThw4cDAAIDAwEAI0eOxIYNGzBq1CjUqFEDT58+xbFjx3Dt2jW8/PLLmX3ExMSgY8eO6NmzJ/r27YsNGzbggw8+QO3atfH6668DAGRZRrdu3XDs2DEMHz4c1atXx6VLl/DNN9/g5s2bJj1iGR4eDgAoUaJEnm1XrFiBwYMHo2bNmpgyZQq8vb1x7tw57N69G2+99ZbRY7+oV69euHLlCkaPHo2KFSsiMjIS+/btQ1hYGCpWrIgFCxZg9OjRcHd3x9SpUwEApUqVAgAkJyejVatWePjwIUaMGIHy5cvjxIkTmDJlCh4/fowFCxZkGSunn6uff/4ZY8aMQe/evTF27Fikpqbi4sWLOH36tFneHxER5Y65iH3kImFhYfjiiy/wyy+/wMXFJc/2z5s+fTqmTZuGZs2aYcaMGXBycsLp06dx8OBBtG/f3qi+XpSWloYOHTpArVZj9OjR8PPzw8OHD7F9+3bExsbCy8sr1/McERGBJk2aZK6pUrJkSezatQtDhgxBfHw8xo0bl2W8mTNnwsnJCRMnToRarYaTkxOmTZuGOXPmZI4RHx+Pv/76C//88w/atWuXr/dHRER5Yy5S9HORAwcOoFmzZvjuu+8wa9YsPH36FH5+fpg6dapBa6IxFyHKhSAqxOLi4gQA0b17d4Panz9/XgAQQ4cOzbJ94sSJAoA4ePBg5rZWrVqJVq1aZb5esGCBACB+++23zG1paWmiadOmwt3dXcTHxwshhLh7964AIDw9PUVkZGSeMX3zzTcCgIiKitLb5uzZswKAWL58eZbtaWlpwtfXV7z00ktCrVZnbl+yZIkAkCV+fdzc3MSAAQOybffy8hLBwcG5HtuqVSsBQPz666+Z29RqtfDz8xO9evXK3LZq1SqhUCjE0aNHsxy/ePFiAUAcP348zzhfNGTIEKFUKsXNmzdzbRcbGys8PDxE48aNRUpKSpZ9sixnfj1gwABRoUKFzNchISECgAgJCclyTMb3N+N7ERMTIwCI+fPn5xpHzZo1c/x+zJw5U7i5uWV7Hx9++KFQKpUiLCwsy7g5/Vx1795d1KxZM9fxiYjIMpiL2E8u0rt3b9GsWbPM1wDyjE8IIW7duiUUCoV44403hE6ny7Lv+Vzkxe/38uXLBQBx9+7dLMe8mKOcO3dOABDr16/PNQ5953nIkCGidOnS4smTJ1m29+/fX3h5eYnk5OQs41aqVClzW4a6deuKzp075zo+ERFZBnORop+LREdHCwCiePHiwt3dXcyfP1+sXbtWdOzYUQAQixcvzjVG5iJEueMUW1SoxcfHAwA8PDwMar9z504AwPjx47NsnzBhAgDkOifnzp074efnhzfffDNzm6OjI8aMGYPExEQcPnw4S/tevXqhZMmSecbk7e0NANi6dWuWKZUM8ddffyEyMhIjR47MMo/nwIED4eXlZVRfOcV1+vRpPHr0KNd27u7ueOeddzJfOzk5oVGjRrhz507mtvXr16N69eqoVq0anjx5kvnvtddeAwCEhIQYFdvq1auxbNkyTJgwAZUrV8617b59+5CQkIAPP/wQzs7OWfZJkmTUuDlxcXGBk5MTDh06hJiYGKOPX79+PVq0aIFixYplOTdt27aFTqfDkSNHsrTP6efK29sb//77L86ePZuv90JERMZjLmIfuUhISAg2btyY7clOQ2zZsgWyLOPTTz/NNj+2OXKRjPO8Z88eJCcnG3WsEAIbN25E165dIYTIcm46dOiAuLi4LNOIAMCAAQOyPUHj7e2NK1eu4NatW/l7M0REZDTmIkU/F8mYTuvp06dYunQpJk6ciL59+2LHjh2oUaMGZs2alWt8zEWIcscCCRVqnp6eANLnhTTE/fv3oVAoEBQUlGW7n58fvL29cf/+/VyPrVy5crYPk+rVq2fuf15AQIBBMfXr1w/NmzfH0KFDUapUKfTv3x/r1q0zKCnIGPPFIoGjoyMqVapk0Pj6zJs3D5cvX4a/vz8aNWqEadOmZflwz1CuXLlsH6jFihXLUiy4desWrly5gpIlS2b5V6VKFQDpc5ga6ujRoxgyZAg6dOiA2bNn59k+NDQUAFCrVi2DxzCGSqXC3LlzsWvXLpQqVQotW7bEvHnzMqcAy8utW7ewe/fubOembdu2ALKfm5x+rj744AO4u7ujUaNGqFy5MoKDgzMfRSYiIstiLlL0cxGtVosxY8bg3XffzZz/3BihoaFQKBSoUaOG0ccaIiAgAOPHj8fSpUtRokQJdOjQAQsXLsyc8zs3UVFRiI2NxZIlS7Kdm0GDBgEwLBeZMWMGYmNjUaVKFdSuXRuTJk3CxYsXzfMGiYgoV8xFin4uklEMcHR0RO/evTO3KxQK9OvXD//++y/CwsL0Hs9chCh3XIOECjVPT0+UKVMGly9fNuo4c1TI82Lo3NQuLi44cuQIQkJCsGPHDuzevRtr167Fa6+9hr1790KpVFo40pz17dsXLVq0wObNm7F3717Mnz8fc+fOxaZNmzLn0ASgNz4hRObXsiyjdu3a+Prrr3Nsm9ecoBkuXLiAbt26oVatWtiwYQMcHCz3K0zfz4hOp8u2bdy4cejatSu2bNmCPXv24JNPPsGcOXNw8OBB1KtXL9dxZFlGu3btMHny5Bz3ZyRLGXL6uapevTpu3LiB7du3Y/fu3di4cSMWLVqETz/9FNOnT891fCIiyh/mIpZTUHKRX3/9FTdu3MBPP/2UbZHShIQE3Lt3D76+vnB1dTXi3eXNmFzkq6++wsCBA7F161bs3bsXY8aMwZw5c3Dq1CmUK1dO7xgZF57eeecdDBgwIMc2derUyfI6p5+rli1bIjQ0NHP8pUuX4ptvvsHixYsxdOhQveMTEVH+MRexnIKSi/j4+MDZ2Rne3t7ZxvL19QWQvg5K+fLlDX5vhmAuQvaCT5BQodelSxeEhobi5MmTebatUKECZFnO9shdREQEYmNjUaFChVyPvXXrVrY7GK5fv56531QKhQJt2rTB119/jatXr2L27Nk4ePBg5iOW+j6UMsZ88f1oNBrcvXvXoLFzS4pKly6N//3vf9iyZQvu3r2L4sWLG/TUxosCAwMRHR2NNm3aoG3bttn+Va1aNc8+QkND0bFjR/j6+mLnzp1wd3c3eGwARieLxYoVAwDExsZm2a7vbprAwEBMmDABe/fuxeXLl5GWloavvvoqc7++8xwYGIjExMQcz0vbtm0NTnDc3NzQr18/LF++HGFhYejcuTNmz56N1NRUg44nIiLTMRcp2rlIWFgYNBoNmjdvjoCAgMx/QHrxJCAgAHv37s11bFmWcfXqVaNiNjYXqV27Nj7++GMcOXIER48excOHD7F48eLM/Tmd55IlS8LDwwM6nU5vLpJx4SUvPj4+GDRoENasWYMHDx6gTp06mDZtmoHvloiI8oO5SNHORRQKBV566SVERUUhLS0ty76M6b9ym8qMuQhR7lggoUJv8uTJcHNzw9ChQxEREZFtf2hoKL799lsAQKdOnQAg2/zRGRX8zp076x2nU6dOCA8Px9q1azO3abVafP/993B3d0erVq1Mij86OjrbtpdeegkAoFarAaRf/Aayfyg1aNAAJUuWxOLFi7N8SK5YsSJbW33c3NyytdXpdNkehfT19UWZMmUyYzJG37598fDhQ/z888/Z9qWkpCApKSnX48PDw9G+fXsoFArs2bPHoDlMM7Rv3x4eHh6YM2dOtmLB83dzvKhChQpQKpXZ1gBZtGhRltfJycnZ+g0MDISHh0eWc5XTeQbSz83JkyexZ8+ebPtiY2Oh1Wr1v7lnnj59muW1k5MTatSoASEENBpNnscTEVH+MBcp2rlI//79sXnz5mz/gPTvyebNm9G4cWO9x/fo0QMKhQIzZszIdkEpt1wk4yaP53MRnU6HJUuWZGkXHx+fLV+oXbs2FApFnrmIUqlEr169sHHjxhxvJomKitIb3/NezEXc3d0RFBRk0veKiIiMx1ykaOciQPo0ZDqdDitXrszclpqait9//x01atRAmTJl9B7LXIQod5xiiwq9wMBArF69Gv369UP16tXx3nvvoVatWkhLS8OJEyewfv16DBw4EABQt25dDBgwAEuWLEFsbCxatWqFM2fOYOXKlejRowdeffVVveMMHz4cP/30EwYOHIi///4bFStWxIYNG3D8+HEsWLDA4AXRXjRjxgwcOXIEnTt3RoUKFRAZGYlFixahXLlyeOWVVzLfo7e3NxYvXgwPDw+4ubmhcePGCAgIwKxZszBixAi89tpr6NevH+7evYvly5cbPNdm/fr1sX//fnz99dcoU6YMAgICULVqVZQrVw69e/dG3bp14e7ujv379+Ps2bNZnoow1Lvvvot169Zh5MiRCAkJQfPmzaHT6XD9+nWsW7cOe/bsQYMGDfQe37FjR9y5cweTJ0/GsWPHcOzYscx9pUqVQrt27fQe6+npiW+++QZDhw5Fw4YN8dZbb6FYsWK4cOECkpOTsyQXz/Py8kKfPn3w/fffQ5IkBAYGYvv27dnmvrx58ybatGmDvn37okaNGnBwcMDmzZsRERGB/v37Z7arX78+fvzxR8yaNQtBQUHw9fXFa6+9hkmTJuHPP/9Ely5dMHDgQNSvXx9JSUm4dOkSNmzYgHv37qFEiRK5nt/27dvDz88PzZs3R6lSpXDt2jX88MMP6Ny5s8k/l0REZDjmIkU7F6lWrRqqVauW476AgAD06NEj17GDgoIwdepUzJw5Ey1atEDPnj2hUqlw9uxZlClTBnPmzMnxuJo1a6JJkyaYMmUKoqOj4ePjgz/++CPbBYiDBw9i1KhR6NOnD6pUqQKtVotVq1ZlXnDIkNN5bty4Mb744guEhISgcePGGDZsGGrUqIHo6Gj8888/2L9/f44XrV5Uo0YNtG7dGvXr14ePjw/++usvbNiwAaNGjcrzWCIiyj/mIkU7FwGAESNGYOnSpQgODsbNmzdRvnx5rFq1Cvfv38e2bdtyHZu5CFEeBFERcfPmTTFs2DBRsWJF4eTkJDw8PETz5s3F999/L1JTUzPbaTQaMX36dBEQECAcHR2Fv7+/mDJlSpY2QgjRqlUr0apVqyzbIiIixKBBg0SJEiWEk5OTqF27tli+fHmWNnfv3hUAxPz58w2K+8CBA6J79+6iTJkywsnJSZQpU0a8+eab4ubNm1nabd26VdSoUUM4ODgIAFnGXbRokQgICBAqlUo0aNBAHDlyJMf4c3L9+nXRsmVL4eLiIgCIAQMGCLVaLSZNmiTq1q0rPDw8hJubm6hbt65YtGhRtnNUs2bNbH0OGDBAVKhQIcu2tLQ0MXfuXFGzZk2hUqlEsWLFRP369cX06dNFXFxcrjEC0PvPkPcohBB//vmnaNasmXBxcRGenp6iUaNGYs2aNbnGHBUVJXr16iVcXV1FsWLFxIgRI8Tly5eznP8nT56I4OBgUa1aNeHm5ia8vLxE48aNxbp167L0FR4eLjp37iw8PDyyxZ2QkCCmTJkigoKChJOTkyhRooRo1qyZ+PLLL0VaWpoQIvefq59++km0bNlSFC9eXKhUKhEYGCgmTZqU53klIiLzYi5SdHORnAAQwcHBBrf/5ZdfRL169TLHbtWqldi3b1+W9/Li+QoNDRVt27YVKpVKlCpVSnz00Udi3759AoAICQkRQghx584dMXjwYBEYGCicnZ2Fj4+PePXVV8X+/fuz9JXTec4QEREhgoODhb+/v3B0dBR+fn6iTZs2YsmSJZltQkJCBACxfv36bO9t1qxZolGjRsLb21u4uLiIatWqidmzZ2fmMUREZB3MRYp2LhIRESEGDBggfHx8hEqlEo0bNxa7d+/O87gMzEWIciYJkcuzVEREREREREREREREREUQ1yAhIiIiIiIiIiIiIiK7wwIJERERERERERERERHZHRZIiIiIiIiIiIiIiIjI7rBAQkREREREREREREREdocFEiIiIiIiIiIiIiIisjsskBARERERERERERERkd1xsHUA+SXLMh49egQPDw9IkmTrcIiIiAoEIQQSEhJQpkwZKBS8H8KSmIsQERFlx1zEepiLEBERZWdoLlLoCySPHj2Cv7+/rcMgIiIqkB48eIBy5crZOowijbkIERGRfsxFLI+5CBERkX555SKFvkDi4eEBIP2Nenp62jgaIiKigiE+Ph7+/v6Zn5NkOcxFiIiIsmMuYj3MRYiIiLIzNBcp9AWSjMdHPT09mQgQERG9gNMsWB5zESIiIv2Yi1gecxEiIiL98spFOBEoERERERERERERERHZHRZIiIiIiIiIiIiIiIjI7rBAQkREREREREREREREdocFEiIiIiIiIiIiIiIisjsskBARERERERERERERkd1hgYSIiIiIiIiIiIiIiOwOCyRERERERERERERERGR3WCAhIiIiIiIiIiIiIiK7wwIJERERERERERERERHZHRZIiIiIiIiIiIiIiIjI7rBAQkREREREREREREREdocFEiIiIiIiIiIiIiIisjsskBARERERERERERERkd1xsHUARFSwbFq5Az8OWpFlW+uhDTF1yWTbBERERER2RQ4/B6DfC1vrQOG3wRbhEBERkZ25du0aulzclGWbO4AL/abaJiAisigWSIgoUztFnxy3H1p6FoeW9sE+eb2VIyIiIiJ7IodX0bPnIuTwKlD43bRqPERERGRfAtfOznF74rN9oSySEBU5LJAQEQD9xZEX2xT2Iok6RY2T2/7Cnwv34PqZW1AoFGjQ4SX0Ht8FPqWLYceS/bh76T6c3VRo3qMxWvRuAieVo63DJiIiKvL0F0eytinsRRIh0iDUR4Dk34C0vwBIgFMTSG6DAIeKEMnrAM1lQFJBUr0GuHSCJLnYOmwiIqIir5Oe4sjzikKRJE2nw4mIu1h1+y+cjLwPIQQalPDH4KqNUaNYKay7cx7nnz6Cg6RAq9KV0K1CLbg7qmwdNpHFsEBCREWeEAJ7Vx7C77M34HFoZLb9x7ecwfEtZwAACqUCsk6GpJBwdONprPj0D8zb/ylKB5SydthERERURAghgNQdEAk/AvKt7A3SDkOkHX72QgFABiBBqPcBid8APishOQRaMWIiIiL7c8PWAVjY3n9v4IcrR3ElNiLbvhOR93Ai8h4AQAEJMgQkAPsf3cTXlw5jZeu3ULOYn3UDJrISLtJOREhJTLF1CBYjhMBXQ3/El4MX5VgceZGsk9OPkwUAIPLBE3z0+mzodDqLxklERGTPhNDYOgSLEvFfQMSNz7k4ko2ccdSzl08hogdCCLWlwiMiIrJ7QgiD2166csWCkVjG95eP4P+Ob8ixOPIi+VkOknFG4jSpGHBoNRI0zEWoaOITJESEqH+jbR2CWdy78gAXDl2BrJOh0+pw4PejuHs5DDqN6cUNWSvj35uPcWbnOTTt2sCM0RIREVEmOcbWEZiF0N4D0o5DyFoAAkjdDmivAchPAUgHyBFA6m7Apbt5AiUiIqIsUnVag9uueXoTtVHTgtGY7kFiLI6Gh0Kt00EhATvCruFSzGOkyfm4LiIEYtNSsOXeJbxbmddFqOhhgYSI4OrhbOsQ8iU6PAaz3/oWFw9Z5i4OSSHhzM5/WCAhIiKyFMnV1hHki5BjIWInAmlHLDSCBKE+DIkFEiIiIotwUigNbvt5yzcsGIlpEjVqTD6zDXv+tcxEYQJAyKPbLJBQkcQCCRGhRNnitg7BJPHRCfio02zcOBNq0XGELPDwdrhFxyAiIrJnksIdhk9sUXDIchIQPRLQnrbwSALQ3LPwGERERPZLqSicqxCkarUYfXwDDoZb9roIANxNeGrxMYhsoXD+309EZudgwBrkJat6Wj4QAzy8E46uXu+iV4nBFi+OZDh34BJunb9jlbGIiIjsU2dbB2AwWRMBObwhEFnPCsWRZ3SXIaecsM5YREREdujTgOa2DsFgMalJaLplAWpunGuV4ggAhCXFYvv9q1YZi8iaWCAhIgDArsfr82yz+toyK0SiX+iFe+hXdhgGBo1GakKq1ccf23QqUpO5KBkREZElKPy+MaDNTStEop/Q3oYc/irwtAWAOOsHEDcEQo63/rhERER2YECj1qgJt1zbhPabaqVocnYvIRodd/yEBlsXIFKdZPXxx57ajKiURKuPS2RJLJAQUaZ98nqsj1yabftuzR/YJ+ddQHmREOaZLEMIgYVjf8HIepMQ/TjWLH2aQqPWYvabeV+8ISIiItMo/G4CJf7OvsP3iknFEXPmInLCNxBPOgF4aJY+TaODeDLShuMTEREVbX/2G4fLPSdl23655ySTiiPmykUA4KdrJ9Fm54+4lfjEbH2aYsDB3206PpG5ScKc/6faQHx8PLy8vBAXFwdPz4Ix/Q+RPXt0/zEGBIzJcd/SK1+jQnV/o/vc8PU2/DTx1/yGZj4SsPCvuahSr5KtIyHSi5+P1sNzTVSwyCnxQJyeBUR9tkDhVMPoPkXyeoh4294xmo33r1A4N7F1FER68fPReniuiQoWtUaDGpvm5bhvw2sDUK9kOaP73PXgGkad2JTf0MxqUbNe6OBfzdZhEOll6OcjnyAhIrO5c/2+3uIIAAytOR4T20wz6g6Ks7vP4ecPVpkjPPMRQHD9DxAdGWPrSIiIiOg5cmKU/uIIAET3gBzZFULIhvepPgsRP8MM0ZlZ7HuQNWG2joKIiIiek6JW6y2OAEDvgyvx6raF0MmG5yIXnz7Ch2e2myM8s/rfiY24Eh1u6zCI8o0FEiIyC1mWMaLGxDzbXQi5gjnvfmdQnzuXHsBHnT6HrCuYD7r97+XJ0Gl1tg6DiIiI8GwKi0QDFleVb2jygQ0AACAASURBVEBEDzGsz5QdQMzbAAroGmRP34AQabaOgoiIiJ6pteXLPNuEJcfijX2/GNRfyKNb6L1/BRK1BfPzvu+BFVDrtLYOgyhfWCAhKkS0Gi2ObjqNpR/+huUfr8Glo9fMOp9lfswbstDgtiGrj0Gj0eTaJurfp/j2/5bkNyyLevooFp1c38LBNcdsHQoREZFVCKGDSD0IOeFLyAlfQ6hPFJhcRMQbsU6Y5jhkXe4LjAo5FiLug3xGZWkJEBG1ISevs3UgREREViELgSOPQ/HlxRDMvxiCQ49vQy4gucgvN04b3PZKbAQikhNybZOi1WDcyS3QoWC8v5ykyjrU2DAXy2+cLjA5IZGxHGwdABEZ5vqZW/jsjfmIfhwDpaMSEMDqzzehcv1KmLH1A5Qo42Oz2NLUGhxYecSoY74duQQTlwXnuC82Kg5fDloIWWf4I6e2ImtlzHn7W0iShFf7G3DXKhERUSElNNchYkYC8iNk/BkhkhYDyiCg2E+QHIxfZ8xssQkdkPKzcQfFjgGK53z3ppDjIOI+AlAw79bMSgDxH0NAhuTa39bBEBERWczdhKcYdnQd7iZEw0FKv+d78bUTKO/mjZ9b9kOQZwmbxSaEwPdXjhp1zNAja7Gt49Ac9yVo1Pjsr90F9smRF806vx8aIWN4taa2DoXIaCyQEBUC966GYXTTj5Bx04BO89+0TqEX7mFym+lYfP5LOKkcLR5L9JNo9Cs1AhDA4G/6482xvXAh5LLR/exfdRTjfhqJw2tPYPN3O3H7/F04OChRuUEgbpy5BY26cD2iOW/gD2jRuzEcHPhrlYiIih457SEQ/QaAjBzkuc9p3V2I6HeBEtshKdwtH4s6CYh5GemJ0SAo/KZAaK8/F5uBNMchy2pIaYcgklYAmgsAFIBjLUBzDUCKuUO3KBE/DULVDQqlq61DISIiMrtodRI67VqCtGfriGmfW0/sYXIc3jq4CrtfHwEfleU/B9M0GtTdNA9pAHoVD8K8tv0QnpyAeI1xU3JejYtAokaNs1FhWHbjDP568gASgJrF/HAzLgpJhaQ4kmHuhYPoXaEOfFzcbB0KkVEkUciffzJ0NXqiwkgIgY7O/SBr8v7ftHqTytBpdPDy9ULbt1ugRe8mcHQyX8EkJSUF3dzeM1t/AFCvbW2c238JCoUEWS7Uv4oAAF4lPLDq7iKkJqZi36+H8fDWY7h5uaJVv+ao2iDQ1uGRneHno/XwXFNRJoSAiHgJBhULHGoDEIDCC5JzV8ClEyTJ2WyxyBoN8LSm2foDADi1ANKOIn3m4YL/5GqeJDdIJQ8D0AEpWyG0oYDkCsm5A+BYD5Ik2TpCsiP8fLQenmsq6upv+BKxuryLD7WK+UGSJHg4qPC6f3V0r1ALbo5OZo0lcO1ss/b3aukghDy+DaUkQVe4L9ECAJwUShzrOhqOCiW23L+EG7FRcFY6oF25qmhcsjxzEbIqQz8fWSAhKqCSEpPRw3OAyceXq1IaLXo3RdSDJ0iKT4G7tyuqvFwJ7d5rBTcv46r5Qgi0V/Y1ORZ7Uq5qaTwOjYAsCygU6Y/86rQ6NOr0Mj5e+z5c3Mx3oYgoN/x8tB6eayqqZJ0aiKptegfKsoCqKyBHAnIcIHkAjtUgufaEpPA2Pp7wKqbHYlfKAohE+lM+SqQ/aaMDHBtBKrYIkoK/p8g6+PloPTzXVFRpdTpU3fCFycf7OrujZ8XaeKpORnRqMjydnBHkVQK9A+qihLPxTzmYuzhSVJVUuSFeq0aaTgvls6nQtEJGHZ/SWNqiH4qbcO6JTMECCZEZXDl+Hb9MXYMHNx7BUeWA5j0aodf7XVCqQkmLjht64S5G1ptskb4lhYQxC4eiy4j2Bh/TTtHHIrHYE4VCgWY9GuKzDRNtHQrZCX4+Wg/PNVmSrLkMJHwFaG8CUAKq1pDchkByqGDhce8CTztYbgD3SVC4DzM8HhZHzEAJODWCwmelrQMhO8HPR+vhuSZLunclDD9P/g23z9+DQiGhfru66DOpGypUL2fRcR8lxaHF9h8s1v//VWuGiXVfNbg9iyP5p5Qk1PD2w6Z2g6DgkyRkBYZ+PiqsGBNRoaHT6dCv/HCMa/EJLh65ipiIWESGPcHm73bivcBgnNh61mLjLhz7i8WKIwAgZIFv/+9nHFp33GJjUHayLOPYptMIu/7Q1qEQEVEhIISAHP468LQnkHYckKMAORxI+QPiSXvIyVstNK4MOe5byxZHACBxPuTE3yw7Br1AB6SdhNBctHUgRERUSIxt8RGG1Z6AM7vOIfpxDJ48jMaeFSEYWvN9bPtxr0XGlIXAsuunLFocAYAfr5/A95eNW1Sd8kcnBC7FPMbJiHu2DoUoC64mTJSDjo799e6TZYHpvedj+fXvUCbQL99jJcUnY9WM9di+eC/UydZbgOvzN79FherlEFA79ztQIx88sVJERZ9CqcCJLWdQ/sM3bB0KEREVcCKiam57gfjJEI5VITlWy/9YcjJE4hIgeQWA5Hz3Z7DEGZCdakPhVDfXZkKOs1JA9kAJkboXkmMdWwdCREQFXF4zSXwX/DMC6pRHreb5z0XUOi2WXT+Nn66fQKIVFyZfcOUIGpT0R9NSFXNtp9ZprROQHXCQFNjz73U09wuwdShEmfgECdELDJlOStYJbP1hd77GWTJ5Fdop+qCH9wBs/Hq7VYsjQPqdqeNafJJnASQmwviLEuVrlDU1rKJNAlKT8l5YjoiI7Jth00kJiMTl+RvnyVLI4VUgIl8CkhfBqsWRDNFvQ2jv5t5GjjG+XyX/6NZLpNg6AiIiKuDaqQybZnvtvC35Gmf9rXMIXDsbNTbMxVeXD1m1OJJhwKHVuBoTnmubBI3xf8f7uxm/3po9kIWMZJ3G1mEQZcECCZGJTmw9Y9JxD+88RjtFH6z/8k8zR2S85IQUbFqwI9c2MeHGX5TQaXT47e4itHuvFbx9veDi7gwfPy9TwywyZK2MclXL2DoMIiIqKtQHTDpMTotKL8Jo55k5IFOkQST+nGsLIccb361IglTyCODSD5BKAHADJMuuIVc46AClZdevISKiIsDA69d/7TlvUvfxaakIXDsbH/6z06TjzUkHgR+u5j4FebLG+MJNXFoKTncfh4GVG8LX2R1uDk4oqeLi5DKA8m7FbB0GURYskBA9x5jFyBNiEo3uPzkxBQODxhh9nMUIYN+qw7k2ObXtb6O7VSiVKFWhJCavGIX14UvxZ/wqfLJugqlRFik7l+6HJo13SxARUc7k8LZGtDb+SQAh0oDo5kYfZ1Gp2yCE0L9fbcpTu0pISj8ovGZCUeoEFH7nAJ+lALggKFI2QPApEiIi0mPZZ6sMbqtN0xndvywE6m3+yujjLGnfvzeQotX/d/r2B1eN7lMBCSWc3fDJy+1xsvtYXOw1CX+0eQ9KLk6OzfcumvRUDpGlsEBCZKKkuBT8MGYZdDrDE4Lu3u9ZMCLTJMXlPp1G+P0oo/ts9Ho9AEDohXv4cvBC9PIdjPdbfWpSfEXNpaPXsGPJfluHQUREBVaYEW01kGM/TC96GEhEFLDiCABADSCX96B7aHyXTo0BAEJ7G3LcZ5AjmgBPewDIpRBjL7Q3gKQVto6CiIgKqD9mGjfbxaz+X0OdYvjF7i7bfzQ2JIuTIZCk1f8e/k2KNfoWi5dKpE89fj8xBjP+2YsmWxag7c4focvtphA78SApFj9cOWbrMIgycZF2onzY+sNuqFycMGzuu4YdIFs2HlP4+pfIdb93SU8olArIOsODb9G7Mab3/hLHNp2GpABEAXzfNiOAJZN+xcObj9F5RDv4VyuDYxtPY9viPQi7/giuHi547c1X0GVkO/j48bFTIiLKQ+omCMkRktdMAw8ogAueK3wAOOWyvxgAJQAj7lJ17gc5ZgKg3v5sAy9G/EdAJH4HoX0Eye1NwKE6oN4Pkbw6vXgiuQLOr0NyfRuS0s/WwRIRUQF3eN1JQAAfrx1vUPsbySasLWZhLkpHeDm56N3vo3KFQlJAZ8TFjcFVGuGDM9uw+e4lyBDMRJ4jAPxy4zRi1El4K6g+6vqUweHwUPx2629cjgmHSumADuWq4t2gBvB351ouZHmSyPV59oIvPj4eXl5eiIuLg6enp63DoUIsNTUVXV0NLHS8YMgXb6PryPZw83TV2+bRnXAMCBptangWISkkDPviHfSZ2E1vmzO7zmFq58+tGJV9cVQ5QqPO+iivJElw83bF14emI6A25wkn0/Dz0Xp4rsmcDFugPQdu/4PkNgiSQv+aX0KOhohsYmJklqIA3EZC4TFObwuR9g9EdH8rxmRvVEh/iud5EgBXSD4rIDnVtUFMVBTw89F6eK7JnIyZevx5vcZ1Rv8pb8C7pP5cJEmThjqb5psamkUoJQlvB9XHZy930NvmRmwkOu3Jfc00Mp1KoYRaznojjAKAo0KJX1q9iSa+vC5CpjH089GiU2zNmTMHDRs2hIeHB3x9fdGjRw/cuHEjS5vU1FQEBwejePHicHd3R69evRAREWHJsIhyNKDyKJOPXfbh7xhcbSzCruufAuK3mRtM7t8SFEoFKtUujy7/1z7Xdg061EXtFtWhUHJGPkt4sTgCAEIIJMYkYUyzqYgIM36KMyL6D3MRKkzk8KmmH5y0CCKqHYRG/xzZImml6f1bhBJQlofkNjj3Zo71AKfW4OzAlpLTlCICQBJE9FuQtXesHRBRkcJchAqTY9tOmXzsxgU78F7QaFw+fl1vm3V3zpncvyUoJQm+Lh4IrpH7FKRVvX3RrXxNSFzLzCJeLI4A6ROwqGUd3g35DZeiH1s/KLIrFv0r4/DhwwgODsapU6ewb98+aDQatG/fHklJSZlt3n//fWzbtg3r16/H4cOH8ejRI/Ts2dOSYRHlKPph/qaciI2Kx5SOs6DVaHPc//BmwfmF7ujsiNeHtMFXh6bDxc0517YKhQIzt32IZt0bcl1TK0tNUmNwtbGIfPDE1qEQFVrMRahwWZ+/w0U8RMxg/Qtwa27nr3+zcgCcu0Eq/gckRe53O0uSBKnYt4BzNzAZsTYN8KQLhPaerQMhKrSYi1BhMr17/hZPT01KxdTOnyM+OiHH/bfiC87ftkpJwuvlqmNj24Eo4eyeZ/u5jbrizcB6UHCRdauSAfTctxzXY1k0Jsux6hRbUVFR8PX1xeHDh9GyZUvExcWhZMmSWL16NXr37g0AuH79OqpXr46TJ0+iSZO8pwDgo6RkLqY+Rvqij9eOR6s+TbNt/6T7Fzi17W+zjGGsgFr+mLQyGEIGtGlaVKhRDm5ebkb3cz7kMqa8PhvatJyLQGQZDioH7EpZY+swqJDh52POmItQQWby9FovkDxnQXLtm73/2E+B1D/MMobRlAGA5xxICmdAqAGHAEgK4+eUltMuANHvAkg1f4yUK4XfTVuHQIUMPx9zxlyECjJzXBeRJAnD5r2LPhO6Ztu34NJhfH/VNotz+7t6Y1aD11Hc2Q0pOg0qevjAR6V/mnR9bsVFoff+FUjUplkgSsrN7b4fQWKBioxQIKbYelFcXPod+j4+PgCAv//+GxqNBm3bts1sU61aNZQvXx4nT560Zmhk50Kv3jVLP0oHJc7tv5jjvp5jO5tlDGMEvhSAVXcWYsnFr1G5XiCq1A9EjaZVTSqOAMDhdScgZK64bm1atRYfdjJ08V0iyg1zESqoZE28mXpSQKSdyHmXax5TWVmCFAAU3wNFyT1QqF6G5FgDklM9k4ojAAD1XgDZp6cky5PDO9k6BKIigbkIFVQ6XfZpjkwhhMA/+y7kuO/toPpmGcMYZVw8sbPjMBzqGoxXSldC9WKl8HKJciYVRwBg/8ObSNYyF7GFxhvy94QTkT4O1hpIlmWMGzcOzZs3R61atQAA4eHhcHJygrd31j+QSpUqhfDw8Bz7UavVUKv/myc3Pt5cf0ySPfu4o/kWIddpc04q6raumT4rhJWe2QqsVxELT8+B0kGZ4/4nj6Kx79fDOLjmKOKfJECj1qJYaW+UC/LDq2+2QNOu9aFyUWU55uCaY9BpWSCxhb93X4RWo4WDo9V+bRMVOcxFqEB7+qGZOhKAyDkXUThVhAwF0icrsALJH5Lvn5AkVY67he4pRPKfQOoWQBcFQAtIxQEHf8C1MyRVO0iKFy5epPwJwDwXcMhYtyHk5OzfEyIyGHMRKsg2Ldhptr60eq6LlHRxh5NCibQc1pywhJJOrtj9+gi4OTrluD9WnYI/713GxnsXEJGciDToUNzJBeXciqFLhRpoX64aPByz5jFb71+GbK0LO5TFU1mN6NQk+DibdtMvkT5Wu9IWHByMy5cv49ix/D1KN2fOHEyfPt1MURGle/JvrFn60Wl1qN60ao77FAoFugxvh+0/7TPLWHkZv2RkluKIVqPF3pWHsfGbbQi7lvNi8gnRiQi78i9ObP0LANC4y8uYtnFS5kX5lEROZ2FLq2ZuwKAZ/W0dBlGhxVyECrb9ZutJcnpJ/063YUDST2YbK1feM7MUR4TQAal/QiQuB3R6FnAVsYAmFIg7BAFAODQCfJZBoXjWj0i0fNykl4j5BFJx3r1JZCrmIlSQ/fZ5PtdCe0ZSSKjZLOfrIgAwvlZrfHHxgFnGystnDTpmKY4IIbDjwTUsu34KF2NyXic2Li0VdxJjcCTiDiaf2Y66xUpj1avvZPYTr1HneBxZx7Cja7GxnQ2eiqYizSpTbI0aNQrbt29HSEgIypUrl7ndz88PaWlpiI3NenE6IiICfn5+OfY1ZcoUxMXFZf578OCBRWMnMoakkPDaW6/o3e9WzDp33CkdlSgb9N//Q2lqDT7uMgffDF+stziSk9Pb/8EbxQdmLjzvF+Br9ljJcJu+3WFQu6S4JBz4/Sg2f7cTp7b/rfepJiJ7wlyE7IcAXHrlst/LSnFIkByCMl8JoYWIHQsR94H+4khOtGeAyJchy88WnldWBBdqtyHNLoOaCTkJImU75MSVEKn7IATnaSdiLkIFXXJMiln6EbJAp2Ft9e73csr5yVJLqO5dKvNrWQh8cGY7xp7crLc4kpMLMY/x0qb5iEtLPz+VPIpzoXYbOh9t2PcuVavBzgfXsOLGGex6cA1qHdfSJf0s+gSJEAKjR4/G5s2bcejQIQQEBGTZX79+fTg6OuLAgQPo1Sv9D7kbN24gLCwMTZtmX+QaAFQqFVQq6/0yJTKGkAXuXQ5DtUaVs+37fsxS/PnDHqvE8XLbOlnWGfl12lr8vS/ntVHykpqoxrgWH+OHU1+g2/91wJJJqyAEHye1hdSEVDy48RCyLFA6wBdOzv/dCZMYm4TdvxzEH3O3IC4q+yP2tVpWw7y9n8LRydGaIRPZHHMRskdCfR6SS+ts2+WE74CkH6wThENdSMr/bqwQSb88Wz/EFBrgSTfAdx8k17cg4qeaJ0YygRay5jYkCYCyHCTJOXOPkBMhkjcDiT8BiPxve+Z/q0MqtTbLMUT2gLkI2aNzBy6iw8DXsm1fcfMMZp6zzqwagR4lUNHDJ/P12tBz2HjPtOsiMoA22xbhr14T8HbQyzgZec88QZJJrsdEQqmQUNbNC64O/10XSdFqsPX+Zfx45Tj+TYnLdlxFV2/82XGY3inXyH5ZtEASHByM1atXY+vWrfDw8MicP9PLywsuLi7w8vLCkCFDMH78ePj4+MDT0xOjR49G06ZN0aRJE0uGRmQxKz75A1/s+STLtrN7zlmtOAIAPUZ1zDL22rlb89XfjTOhSIhNRNf/a4/D607g+pnb+Q2RTDS4+jgAgKunK7qObId3P+uDvSsPY+GYZbmuD3P5yHV0cn4LO1JWw0nFIgnZD+YiZJeSvgNeKJCItAvWK44AgNvbmV/KKReAxC/z1598H3LaI0guPYDUbUDaqXwGSCZ72im96CG5Qrj0geQ+FlAfgIibCiC3J0WuQUTUAXzPcx0TsivMRcgerZmzOVuB5GZclNWKIwDwVlC9zK/vxD/Bx38b9hSkPjHaVFyJDkf7slXRtkwV7H90M78hkok67/0ZAKBSOqBXxTqYULs1Tkfdx4STW5Ei639S5F5yLOpsmo+/u78Pb2fmIvQfSVjwVnBJzyNny5cvx8CBAwEAqampmDBhAtasWQO1Wo0OHTpg0aJFeh8lfVF8fDy8vLwQFxcHT09Pc4VOdqadoo/Z+lK5qrA98TeL9Z8XzxIeWPtwCRwcHXBmzzlMfd08C9AX8/PCukdLEREWhfcqBUOW+RSJrSkUEspWLo0HNx4ZfpAE7NOZZ25ZKtj4+ZiOuQgVFnJ4FTP25gCF31UL9p8XF0ilTkGSXCCnXgZie5qpX2co/C5ClmOAyFcAaMzUL5lOASjLAjrjpvdR+PGikj3g52M65iJUWJjzuoUkSdirW5dlW5W1s2GtyZ8dJAVOdx8Hb5UL7sc/xWu7FpulXwWAW/2mIkmbhsZbFiBFx1zE1pSSBF9nDzxOyT6TRm5C+/GJZHtg6OejxafYyouzszMWLlyIhQsXWjIUIr3MXSPUqLN+QEY+iDJr/3l5a0pPODg6YMsPO7FwzHKz9RsTHocLR64iNiKOxZECQpaFccURABDAg1uP4F+5jGWCIipgmIuQfcp6+UHWGvcHY765DUkvjiRvB+LHm7HjVMjJ+yApXSBYHCkgZKOLIwAgJ5+EwjXnqYOIihrmImSPXvy51+p0ViuOSADeCaoPb5ULjj0OxYAjf5itbxnAutBzqOLty+JIAaETwujiCACsvvk33qpS3wIRUWFklUXaiQqyiDDzFjAcVVnrjoOqjTVr/zmRFOl3JfWZ0BU9x3XGhaNXzVocyTC102ykJJpn4TayneF1J9g6BCIieo6sM/cC1sqsL590MXP/OXl2h7RLP0juwZBTb5q5OPJM/FgIOfuc0lTIxA+wdQRERGRBGdcoMry1f5XFx8y4wNm1fE18+FIbhCfFmbU4kuGjv3YiKiXR7P2SdX1ybretQ6ACxKJPkBAVBpeOXc27kRGqN806hUVaimXvKihXpTSa92iEDoNehX/VstiycBcWjv7FImOpk9MQ/TjGIn2T9WhTtYiPToCnj4etQyEiIgCQn5i3P4fKL2wIN2//L1KUA5zbQ3LpCcmxCuSkzUDCBxYaTAtoQpFekOETrYWZ0EVAUpaydRhERARApzPv8x2lypfM8vrv2Idm7T/beC4eeL1cNbxRsTZq+ZTGngfX8b8TGy0ylgDwz9N/4SApoBX61wGlgu9+QjQqePjYOgwqAPgECdm9+zcem7W/MQuHZn795OFTs/b9oha9m2DZ1QUY+sU78K9aFn/M3Wyx4kiGNXM2I6BOBSgd+OujMOtbZhiun71t6zCIiAgAtGZ+OtNjZuaXQrbw9FqOzSCV3AuF54fPiiNrLVgceSb5J8ChLrI9KUOFiohqAVl9xtZhEBERAK1W/8LWphj747DMr1O1lr1ptLa3H0I6/w+fvNwetXxKY0fYVYsVRzIsu34aDUr6Q6lnjSEqHF7b+SMOPw61dRhUAPAKJ9m9k1tPmq2vln2bwr9K2czXH/f8wmx95+STteOhUKT/b5ySmIJlU1ZbdDwASE1S4+7F+1C5qKBQ8ldIYaVL02F04yn4dfq6vBsTEZFlJZnx89uhGRSqOpkvRfR88/WdA8nnF0hS+kPpspwGJHxi0fHSaQDteUByBf+cKeRi3oEcNzPvdkREZFFndp43W19VGlRC/fZ1M1+vDTVf3zn59dW3oVJm5CIyxp/aYtHxAEAHgVOR9+HuqIICLJIUZoOP/IHxJy3/M0MFG/+iILsXdtUMT5BIQOfh7fDRb1nXGwk9ey//feuhcFBAena3QkpSKvr7D7fYWDlJTkjBq2++Ao9ibgAAzxIe6P9BD7z2VgurxkH5s2r6erRT9MGRzadtHQoRkf3SXjRPP87dIBVf8kLfa83Ttx6SlP7nhBBqILKVRcfKRiQAzp0B6dnUCJIn4DoQcH7TunFQ/qSsghxeBXKCZe/2JSIi/e5fCTNLP817NMRXh2ZkXqsAgBnn95qlb33cHJwAAGk6Hdru+BFaYb0pOOPSUvG6f3WUdHYHALg7OOHdoPoYXq2J1WKg/NsadgWBa2dj+bVTtg6FbIRrkBDlY6rNN8Z0QlC9ADTpUh+exa27noPQCaSlpuHe5QcIbvyh1afhVjooIEnApqcrIMty5pMsG7/ZjpA1xyCsmJRQ/s3s9SUAYMWtb1E2sIyNoyEisjdJph/q3AeS08uAqhUkZQnzhWQgISdA6KKAp52Rr6TKJEpAJEFR6hSEkP8r1iRvgEhdY+VYKN+SpkBOmgIU2wiFqratoyEisiuuxVxNPrZ1/+Z4uU1tNOz4EkqULW7GqAwTrU6GVpbRZuciqGXr5iISgMiUBJzqPhayEFA8KwztfnDdqnGQecy6eACzLh7AyhZv4pUylWwdDlkRnyAhyoegegFoP6C11YsjACCEwN3LYRjbfKpN1ijVaWVcOHQFADKLIwDQ5p0WWe4WocJlYOWxiI9OsHUYRER2JtL0Qx0qQXLtZZPiCAAIzTXgaQ9YvziC9DHTzgL470kWAIBzRwBONoiHzCKmF+S0B7aOgojIrjx9bPr6qaUqlMTrQ9rYpDgCAJdjHqPzniVWL44A/y3YLp4rjgDAq2WC4O6gsno8ZB4Djq7BlSfmXa+YCjYWSIgK8XNU6+f/Ca3GFhck0uVUCHl4K5xPjxRyvUoOtnUIRER2pkI+jpXNFoVJkjYDSLVtDC8Q2gcAzLvYLFlZdBtbR0BEZFcq1Chv8rE6re2uSQDAkUehiNOobRhB9usi4SkJUOssuzg9WVa3A7/YOgSyokJ8aZjIPGbv/AhT239u0rFNutQ3czSGc3ZX4fB68y0wb4o6rWpkeZ2SmIJPun3BAklhJ4DN3+/AG6M756ubu9fvY3iNiTnu6zCsBSb+NCZf/RMRFRmei4H45qYdq2pv3liM4gikPmikaAAAIABJREFU2XjdCMcGWV4KkQbEDofNC0eUb3LsPCi8J+evj+RwIL6lnr31ofDjVGxERADQtn9LzH9noUnHtuxtu/U2lJKEX0P/ttn4AFCveNksN49qZRmDD/8BjWAuUtiNO74JC5r3zFcfiWo16m75Msd9pRVuONZnXL76J/PgEyRk9xq1rWfSca6eLjaZWitDaqIt75BId2bnOfx767/HDucPWoiE6EQbRkTmsmjsCnzc+XPc+ueOSQWv8wcv6C2OAMCen4/is37z8hMiEVGRoXAtaeKRKigc8/P0SX4VgKc00s5CaG5kvhRxswA5woYBkdmkLoX89F3IaedNykXk5NBciiMA8DfkcFsWGImICo7np802htJBgeqNq5g5GiMUgJszL0U/xvmnDzNff3P5MO4lRtswIjKXbf9eQ899y3E2MgyyCT9rT5MT9BZHAOCxnISX1s7OT4hkJiyQEAFo1quh0cd0HtHOApEULolxSZjeaz6EEAi/F4mjG0/bOiQyo9O7zuF/DT5AR6d+GP/aZ0hJSjH42EltZ+XZ5sT6s/kJj4ioaHE0YXpD567mj8Motr8oAaRAxIyEEDoI3VMgdZ2tAyJz0pwGovtCRFSHHNkbsjbe8GPjXzeg0T1TIyMiKnKCfxho9DFNujbIu5EF2XZyr3QaWYdhR9dBrdMiUaPGiptnbB0SmdGF6EfoH7IKldd9jq67fkZ0apLBxzba9l2ebbgCbMHAAgkRgE/XTECZoFIGt3dwckCfCd3ybOdW3CU/Yenl7FYwFvuStTLuXX6Ay8eu4+yuc7YOhyxE1glcOnQV3Tzew5Ca7+d5F+fRbYYnhOu+25zf8IiIigTJZzIg1THiCAUk9/8Z0K6aqSHloZiF+jWWDpAfAuojEOoT4NRaRZUMyBeBJw0gh7eEyGPaEll90/Cew9/Mb3BEREVC9//rhIad6hp+gAQMmN4vz2btfQPzEZV+JRydLdKvsWQIRKuTsevBNZyNeoBUXQF4wpYs4mp8JBpuXYAGG7+EVpd7ee5psuGlj5fWzslvaJRPLJAQAVA6KLHsygK8N70vXD31FzUUSgWUDkp8sm48ivl65dlvix5NzRlmptSk/2fvvsOjqNYADv9mdje9h5LQe0ekiKioWBAEkaKIlWtXbNgVC/aGFRTLVfHaRUQpSlVRFASVLkjvJQnpPVtm7h+BQMgm23c2yfc+z33Mzpw557tLsnN2vlOMX17rKNWk8uuMP/jfE9ONDkUEwd5/9zMy+doay3xw36du1/f+3V/4GJEQQtQNiqKiNJqOEvsgKDX1MUyAihL/Moq5meuKo873V4gnCKXxbmb0sh+hQJZurB/S0NNPqnnARt5LHtRn7Nr1QggRKhRF4bm5j3L75OtJaHxCX+S4fchVkwoKjH/7Zlp3c725e/9m7Wou4OUyWWUhtMeHWVFZemgHz6xeZHQoIghy7GV0/ubFGpfdmrbF/YGjBTLAx3CySbsQR5gtZq55fDRXPDyStN2HUVWFnRv2MvftBWz5eweWMAunX9yHEXcNcasTAHDO5Wew4MOfAxy5sXRdZ94HP2IrtRkdigiSotxixvV+gGe/f4Tk1KojiFVVcXJVNSRNL4QQFRTFBNE3QtR14Chfy1q374biz8C2GjBB+ACU6LEolq7uVRp5IRS/FYBoQ+kDXIeSuUCp0YGIoLGiZwyEBp+gmJo4OR9Kv59CCFF7KIrCiDsv5OLbB5G++zCappG+5zBz3l7I+l82gQK9Bp7EqPFD6dLPvb1HBjfvzMS/FhC+uZCyrrHlCZGjm5of/7OHzHh3XSDous7ig1sptstzkfpCA06d+SozBl1Pq9ikKufNnjwXEYZTdG92vAsh+fn5xMfHk5eXR1xcnNHhCFGJw+FgsOVyv9ebmJpAzqFcv9frLdWkojkk413fRMVG8ubKF2jRqWml42t/3cAD5zztVh1fpL9Nw4bebk4saiL3x+CR91qEMl3X0dM7+r9ipS3oO/xfr9dUZHmt+igMJflrFEuXSkc1617Idnf21LuoKef6PzQh98cgkvdahLqe144n6dODpD3altIuMc6TIh4mS3olNWF19kE/RukbhdDYnU0ElwmFL869hj4Nm1c6nl9WRs8aNmg/3uWpnXnurFGBCK/ec/f+KDNIRAUtbRMw4oSjp6KmuL9czlG6fS9omaA2RDE3d32Bj3au30Pargxik2KIaxDLVy9+x8blWzCbTZxzZX8uvXcYkdHBX5/SYQvMlmGNmieHRIJENSnoOpIcqaeKC0p4ZMhzfLpjKspxHdmTz+7udh2SHBFCHG/37t3c1OaBSseadGrEx5umelxXxt7DHN6fTXzDOJq1T/VXiNXa8+9+Dmw9RHR8FElNEpjxylzW/bIRRVU489J+jHlgODHx0QGPo6pA3aNDZYS+6ch/Q2GbVhF8VvTs66DR8vIZWEeoYS3c/s2X5IgQ4nglJSVcHD220rHYRrF8mzbN47oyD2SRvieT2KQYmndsUuk7UyDs33aIvf/uJyI6gpTWDZn5+vesWrQe0Ok3rA9XTBhFfHJsQGNwRtd14hdkYm8cRmnXGtr38P3JKCn0MTL/MCkKCgr2EFrySwSPA53rl37FXyPuIdx07DF7XLj7ewdLcsR4MoNEAKCluZga2Wgzqur6i7CW/w0UP+L8ZMxXKNE9/dop+P27lUy57X1y0vNclj1tWB+unngpdpuDhIZxpLZpHPAOyj/L/uWeMycGtA0jNWmXwsHtaUaHIQz2+m/P0O2MypsA7/53Lzd1va/G6+YUfUJkZPV7/gjfyP0xeOS99o+B6ugazy+wfYXJZKqxDMDvc//iqeHO96J4YfGj9DrnJLf6NO76e+EaXr3xXTIPZLss2/Pcbtz40tXYrXbikmNp2j414H0Rzb4HMgcGtA1Dqanlg3KQJS3qtYT3UCPOqXRIKzsMOWe4uHAJakpTF2WEt+T+GDzyXvvH4IgxOKzVP+SeV/YlFovrccbrft/I/Wc96fTcU7Mf5NQhvdzq07hrw++beWnsFNJ3H3ZZtkPfNox/6yZsNgexiTE065Dq136RM0X5RYxIuJacSxqTMyoF/Lj0UCjM2kgOj8KmaeTbZKnP+uzVU4czolW3SscKrWX0+K7mWSRTTx7G4I4nBTK0ek1mkAi3aWlXui6U0QlSttZcz+FnwfFJ9QUKL0cvBJ0EiHsZVAVFjQFzK1ASAMWjhwRTbn+fue+4vwHWH3P/5o+5f1c61uGUtpx2UW/yswpRTSq9zj+JPoN6+K2DUFwQuBtkfIM48jLzA1a/K41aNeS9ta9wVatx5GeG0katItj+Xri2SoKkVecWzMj6kNHJNzi9ZrE2IxihCSFqiS8nu/5MGGy53OVnx4zXZ/Pf+z6r9vyEgc8BEBkXycOf3klYuIWI6AiatkshvmEciuJZX2Tao1/w5QvfuV1+zc//cPspDwFgsmj07F/EdY/F0a7P2aCX39OVsL4Qfk6l0fA+0Uv8U49TCYCRM1oTUBr8gH54OOj7DIxDGK5sCZyQIFHDG6Ilr4Wsk51eorr4biOEqF+2bNlSY3IEYEj4FS77Ij/PWM4LY16v9vwTRwZxhEeF8cBHtxMVF0lEdASpbRqTlJLgcV9k+qTZfPBw9X2fE239cye3951Q6VjzTk04Z0x/CvOKQIcup3fkjBGnYHYjGeQOu7V8lqcj1uz3bEa02UKhgft+hKsmfhwyjrG/fM6GHBk8Wp/9dGBLlQRJTFg4my95iE4zX3J6zT8X3yuDRkOEJEgE8LfrIoBm3Yoa5nymia7rNSdHKsmF/JvKr6t0PAw9YghK9E0olvY11jBr6nyPkiPV2frXDrb+tQMUMJlNzHz9e5p1bMJz30+gSdsUt+vZv+0Q8/67mG2rdxEWaeG0Yadw3lX9adezlc8xVsfI5AjAmAeGo2saBTmSHKnvbGV2p8cTEuMkESKEcMu0e752q9yan9fT89zqR1jVlBw5Xkl+ScUDiuOZw8z0H9WXy+4fTvtebWqs46fPf/MoOXJM+UMPh83E30vi+HuJTv+h3/Hoe/tQVRN68f/A1BQS30cxt3O7Vt2+H71kOtjWAWEo4WdB5EgUc8sAjqw0eLnPyMtAsYDuesSsqON05w/HVEuUy0FeQggBcEfnx9wqt/CTnxk0tvql+WpKjhyvrNjKs07Kmswm+g3rzWUPDHe5CfrKeas9So5UZ9/mg3zyVHlfTDWrfDv5B5JSE3lmzkN06N3W7XoO789i3vs/snH5FkwmlV4DezDo2gHEJEZT0iYSU5YVf++rbmRyBOD8Ju2JNFs4UGj8EujCWLZqllizmM3sGPNokKMRnpIltoTr5bUqtEVNme9jHa6YABNK4gco4f0AcNgdLJ/zN5uWb0FVFQryCpn//s9+as9JBGaVpNREPtz4OpExrjO5s96az9Tx01DV8o3KFUVBRyepcQKTfnqCO/s9QklBYEZvKqqCrhnzJzwzcxrXdbyL/KzQWPdTGGfy8udcdt5F8Mn9MXjkvfadq+W1jgqPsfB9/hdOzw1NuBxrvu/7UKgmFUVReGLm/Zw2rA8ADoeDvxesZd0vG9F1sFutzHproc9tHaPTrnshUxfuPPLaBGo8SoP5KGqi66uLv0XPf4Typw4OKp4+KPEoSR+hZ90CZPgx3uOZAeeJ8oBLXgnZF4Oebkz7InQkvI0a4e6m7CJY5P4YPPJe+87dvghUPxv+lj73sXP1Xp9jUU0quq7z8Kd3ce4V/QHQNI01P21g9eL1OBwaigLfvPa9z23VFENkTAQf/PMaDZomuyz/28wVPH/lG2iaXrFHqaIqRERH8PwPE3jx1c848MtO9k7tCib/ZkkiVTMlmjF9kd8uuoOrl3zGniJJkNR3z/S+kCvb9TI6DHECWWJLBIDz6YJa6SY/tuEAHOg5N6M3WsnO9Wk8fvFLZO7PQjWraPbAb3rlsGsc3p/FT5//zkW31Lxm96rF65h6V/lmbUc7AUdzjrmH83n4gmd49oeHue+sJwIS693v3MTrt/w3IHXXpEXnptx79kRJjggSGsdLckQIETRlhc5HCR4+mOWX5Agcu58/fekrfHXgPfIyC3l82Asc3JGOalIrzvuXwvYNMcyalsSI67MBB2g5UPwNxNxU45W6dS16/gQqz8s98rOeX76BdcKHkHtJAOIG4h6D/CcDU3dNlMaQf6skRwQoMZIcEUIYrjC/yC/JETjWF3npmil0Oa38u9ZjF73Ank37MZlNOOz+6fO4iqGksJQ5by/k+udqXpZ914Y9PHfF6zgcWqXuiK7plBaV8siQ53nll6cYEz+ZxBmHyLm8Cei6x5uyV+fek87hubWL/VKXJ+LMYUxcNV+SI4Jw1cTlbZwv6Slqh8DuxCTqmGqWnModEYC2SrEfOpOHzn+E7EM5AEFJjhyloPDr18tdlvv65dmoJud/RppDI/NANpl7s4hMiPB3iAAoqkq7Xq0DUndNklIT2bNxf9DbFSFGgWfnPGx0FEKIeiShsfNRP1c2u9XvbdltDq5ucwd39H2YtCObngYmOXKUwjuPNSM/5+jDAh299AeXV+lF06i+S6+BnoeibaDafpyvHICpd2Dqrom5FdjWBL9dEXoSphodgRCiPqnmljsy4Vq/N6VpOjd0uZtxvR5g35aDAEFJjlS079BY8tUyl+W+e/PISiNOFrfQNZ3S4jJWL1pHt6hGFJyTRNSfuWDz30oYmqZxTmP3lwLzl04JjVlyaEfQ2xWh57XTRvhtL2NhDPnXE+5LfKbKIc1WFLDmzKZ8hly1H82hkZxaht9386qBrusUu1gWy+FwsOanDTU+LFFNKn8tXBuwTZdeu+ldtq/eFZC6a7L253+C3qYILQ2bJ/P+ulfpeIr76+MLIYSvbp98fZVjDkfgHhSUFpZSUlga4MTI8RQmjDnuC77uxkzNsl8pz1JUTy9bCqYo30KrTtGT4FgVmLprYlsZ/DZFaFGSIekb1PDTjI5ECFGP3Prqf6ocC+TK9dZSG4W5xUHsi1RWUljqssyKuX/jqGFAq67prPhhFYlrizHvLKa4bwKE+e9x5Avrf2JJevATFX9m7gt6myK0xFsi+PKcqxncrJPRoQgfSYJEoDTe4lY5NbxP1YNZff0czTG6Dpfcksmzn2zFblXx+25eNVAUhdbdmtdYRnNouOoH6bqO3eYI6igPIYLhyW/up1W3FkaHIYSoI6pby/tEAy47o8qxy1vc7O9wDLX9nyjKcz4KmN1ZwtBVH0M/soG19EVEHRP3PGrYSUZHIYSoI9zti4y6a2iVY3f2q7uz6lt1rfm5CFBjcuQou9WO5nDQZMpeEqYfxOXDFCFqgQe6D6Bvo5ZGhyH8QBIkAkVRgLk1F2pYdcaAVrYfcL4WuD8oCsQmOkhuonPH8wd49L3dTJ63hbcXb+HOF/ZjMgduBIWu6wy95YIay1jCLLTq1vzI+1ddRdCxT1u6ndEJk1n+3ETdcfupE4wOQQhRxyxyfF3j+dkFn1Y5lns4j9xD+YEKySAKmYcsgI4SVfOa3wBYulNzl14Fy0lg6Q2Y/BOiEKEg7xajIxBC1DGu+iIzs6ZV+f5flF/Mlr92BjIsQw0bN8hlmS6ndajxeYdqVulyWke6nt4J1aySNCsD82bZz1TUfo+tXmB0CMJP5ImtAEBN6YiashV457ijkZA8BzVlK6oprOpFORcGJbZWnUo586I8zhqWR6eTS2nbtZR+g3Jx2AM3o6RD77Z0PrW9y3Kjxg+tdjqtooAlwsIF1w5gxJ0XujWqQgghhKivFEVhsTaD5357oOKYGq4yZcVzLNZmEBVddT+vW066L5ghBo21TAFTawirOmPmREr0f4Ca+hgKStQYlOirkVkkQgghRPWO9kW+zf7o2EETvPLzEyzWZhCXGFvlmnv6PxbECIOrQbMkzrzkVJflXD3v0B06w8ZdwEW3DkTXyp+fNH5rj8wiEXVCIJfYE8EjCRJRiZpyXnlCJGUraso6VIvzdfQ0616gLODxKAqoavl/j7fmt1gCueTWiPHuJX8GXXcO5111JgCqeiwek1lFNZl47Kt7iEuK5eRzujH2ycsAUNTgLRUmRCBlpWUbHYIQog7qe0ZfFmszWKzNYGHJdDr3db7MVH5OIdnpeUGOLhh0omLsbPznmppnqR4VPggirzry4viuvQlQUeJfRjGloFi6ocQ+ctw5IWo/zbrN6BCEEHVQbEJMRV9ksW0GPQZ0c1qurNTKrn/q7j4Upw8/xa2Np3sP7MEVE0YC5fuwHmUyq6DA+HduonnHpjTv2JR73rsFFIjK14K5zawQAbN4v3vbFojQpui1PNWVn59PfHw8eXl5xMXFGR1OvaBpDsjobGgMP36TwMt3BW6dvybtU/h4y5tuldU0jV+mL+e7KfPYsXYXlnALZ446lUvuuYjW3SvHuPrH9Xw7+QdW/rA6EGELEXQXjbuAu9660b2HeCKo5P4YPPJeB5+u6wyyjKkYhVjXNGpWRpm1Ad+kTXOrvK7rULYIvfBjsK8HzBBxHkr0tSiW7pXLWv9CL/oYyhYFIHIhDGAZipL0mvRFQpDcH4NH3mtjDIm6Alup3egwAiYsKowfCj93u/zKeauZ+fpc/lm2BdWkcMqgnlx67zC6nt6xUrnNf25j5hvfMz1mH0XnJfs7bCGCbkDjNrx/9uWo0hcJOe7eHyVBIjymHb4MHGsNjSEr3cyVPbsQyFkkMw9PIy656hTaE+3eso+bOt9b5XiDFkmcf8VZFGQXktKmMQPHnk1yaiIA21bv5LY+D/k9ZiGM8m3u/4iNizY6DHEcuT8Gj7zXwffkJS+z7Ls/jQ4jgHRA4bNdb9O4ZUOXpTVrBmT3d3ImAaKvAC0bxZQKkSNQTE2OXLMdsof4N2whjJS0DDXM9d+LCB65PwaPvNfB99b4D5n9Zt3ff+C/61+ldbcWLssV5hcxMuHaKscjYiMYfc8wsg/lkJSayMCxZ5PapjEAh3al03/FB7K2jagzFg26kbYJjY0OQxxHEiQiIDStCDJ6Gh0GACM7dqW4wByw+t9c+TydTql+HxK7zc74AY+y9Y+aN2QzWUzoDg0Uheufv5Lc9Dy+eW2uv8MVwnCPzLyLc0ae6dW1DoeDgzvSWLdkI5rdQbvebeh8agcZDeoDuT8Gj7zXwWW32bkw/AqjwwiKJ769n/4jql/7W9cd6OnjAVezQUyUJ110iL4NUKDoLf8FKkTIuBc15VavrtR1Dd2+H2wrQCsDSyeUsD7SF/GB3B+DR97r4NI0jUHmMUaHERS3vXEtI+8aWu15XdeZfNsH/PBezX0R1ayCXv7ejbprKA2bJfPfhz5FUxV2vdcZIs1V11YXohYa2bADr5w72qtrdV1nf1Euf2bso8heRvv4hpzaqKXMTPGBJEhEQGjZt4L1Z6PDoLRY5aYBHcjYH0agZpG06dmc91a95vSctdTK6JQbKM4vDUjbQtRWcwo/JTKq6kbK1dE0jZlv/MBHj33hcnq6alaxRJhRFIXY+Cguvmsow2+9gMiYSF/DrpPk/hg88l4H1zv3fMS3k+cZHUZQxCZG8W3Wx07P6bodPX0AkBHUmIQIeYm/oYa7P3pT13Uo+QI9fxJQ4qK0CoQd+W8MRIxBifsPiiqf/c7I/TF45L0OrllvzWfqXe4tg1nrKbDYMcPpKU3TuLHbPezbfNDnZsoamjnwfEeIlkSJqP1mnXst3Rs2dbu8ruvM3LWeZ9csosBurbGsCQULCiZFJcJs4ZJW3bm56xkkhkf5GnadJAkSERBaWkdCYSeteZ8nMfmBZgRyiS2AxZrzjsB1Xcez/1/fOwFC1EXV/d2cSNd1Xhr7Jj99/ptvDaowr/gLLGEW3+qpY+T+GDzyXgfX4PAxOGya0WEETXWfqVrGGNDWBDkaIWoHNWWr22W1vGeg5FOf21Qar0dR3B8kUh/I/TF45L0OrqExV2EtrvkhZl1SXV/kiVGTWD7rL7+2VXhqPBl3tSp/1COJElGL7RjzqNtlX9vwC1M3LfO5zbWj7ifWEu5zPXWJu/dHWelPuE0v/opQSI4A/DIrweW9UlF8j7WstGqnZ83PGwKaHGnYXDYpE/XDnLcX+Z4cAdBgSMSVaFr9eWAqRH31y/Rl9So5ApCdllPlmGbdFMDkiAqK+yPehKjNtOIFfkmOAOjpJ6HrdXezZiFEuZXzVter5AjAtrU7qhw7uDPN78kRgJiVebR4fDtt8iThLOqHP9J3+yU5AnDyt69Q5pC+iDckQSLcomlW9PznjQ6jQniEhq4HfjTBF89/W+XYg+c/HbD2VJPKyLuGMuq+6tf4FKIu2LRiC2/d+YFf67yu611+rU8IEVo0TWPybe8bHUbQvXHrf6sezB4RwBZViBoOYU8EsA0hjKdZd0K+f/sOevopfq1PCBFadF3n9VveMzqMoHvh6jerHPtPuzsD1l7EvlJGbEzindMuCVgbQgSaw40BnBlFeVz9y+d+bbfLNy/5tb76QhIkwj35zwOhs9/Gw2/vJaV5WbXnFUXHH4vHffPanIqfHQ4HA1XvNlpyl+bQaNezFeNevpbhdwwOaFtCGGXpzBWMP/0xv9d7cEs6v37tn5EXQojQ8+nTMyjMKTI6jKD7Y87fFT/ruo6W1jnALdpRLF1Qk66CqHsC3JYQxtDKVkB2IPraRWiFnwWgXiFEKJj7ziKyDmQbHUbQ7dt0oOJnXdcZ2fg/AW3PbnPQrldrLmjRiWd7DgpoW0IEisPFQ8l/sg9x2vdvBaTt19ctCUi9dZkkSIRLmmaD0i+MDqOSqGiNq+5Nr/a8v2aXWIttFT8PS7jaL3VWRzWpNGmXwsnndAPgjik38MHG12nUSpbcErVL+p7D1Z7bu2U/z4x+NWBtP3v5GwGrWwhhHF3X+dLJrM76pnxTdkcAW1BBbQjh55a/ihsHDX4EWgewTSH8T7fvqfacVpYBOWMD13jh09TybT6FENV474FPjA7BcHf2m0Dh4eKA1a+oCtHxUZx92ekAXNGhD8uG3UmnuIYBa1OIQNhbVHWZ3KMKykoZvnhawNp+a/NybFogvzPUPZIgEa5lDDA6gioUFc67JIfwSAcn7otybO8R/y3BdXOve7EV+Wcdv4bNklBNVf/0NIfGwe1pPHXZyxXHWnZuxuc73/VLu0IEyzVtb2fGK3OqHB93ygPc0Dnwo5G/nPRdwNsQQgTXjd3uwWGvX3uPnEhLuwldP+SfytRmOP8aoIF2GD39+mNFzS1QUxYCSf5pW4gg0DMHohVMrpKo0DKuhZz+gW8/J3BL8gohjHHPgIlYS+rX3iMnmnzXe2z5q+p+JN5o0i4FRa36zEbXdIryirnnvGMrDqRExfHDhTfTM6axX9oWIhgGzX+P59YsrtIXGf/7TE6eFbhBo0fdunRGwNuoSyRBImqk5T4BVD8a3EgmM9z+3AEapB6b5RGXaGfQlVl+a8NiMTO66fXsWrvPb3WePqIvVz4yisTG8U7PL5v5FwPV0RXLee3fFrgN4YUIBF3T+e+Dn/LrjD8AOLQznYHqaLav2h2U9qc9/AWlxdUvwSeEqF0+eWI6e/894LpgXaXCgnfHUlr8K34bCBZ2CkrMeFCre9CwAi2tA1paBwA0RyZQ/5YUEbVc0VQoKX84oDvSyn+fteXBadv6ObpWEJy2hBABN/ut+fyz9F+jwzDUI8Of5fu3fvRbfW1OasFNL15N41bOZ4ZsX7m70nORIpuVNYXVryIiRCiatvVPPtyyEoCs0iLaT3+O7w9sDkrbv6TvIKMoPyht1QWKXsvn/+bn5xMfH09eXh5xcXFGh1On6FohekYvo8NwyeGAtD1hOBwKTVqVUZBr5oqTuwRlE3dv9Dq/Oy8tmgjg1p4mnc/oyL/LtgQ6LCH8SlEUWnVrzlOzHmRs2zuC3r5qVlho/Tro7YYSuT8Gj7zXgWMtszEPIIEQAAAgAElEQVQ08kqjwzCUyWIlNh6sZeXjmhIaOLhgTDajbjpMeKSX3XhzV9QG5bPtjiZBamQZCrYfvGtLCMMoYGoCiV9C5lmGRKCmbDWk3VAh98fgkfc6cBwOB4MtlxsdRp2T2qYxn2wv33/Bneci562+hfePPGgWojZJDI9k/qCb6TdnsiHt7xjzqCHthgp3748yg0RUqzYkRwBMJmjaxkqL9mWYLZDY0E6/C/JACc3cX3hUOOBeJwBg97rq11B25uaXr/E4JiH8Tdd1dm3Yy+19Hzakfc2uk3lQRjsLUduNaXaj0SEYzmGzkJsZRnGBmeICMwd3hfHxpMaUlfrQjVciATeTIwC2dZ7VH/ekZ+WFCAgdHAcg8yrDItBs9TtBIkRdMK7X/UaHUCeFR4UB7j8XWZvl2coaL/cd5nFMQgRCTlkJ1//6lWHt/3Zou2Ft1yaSIBFOaWm1O8N408RDxMZX3Z8kFJw+vK9H5UsKSz0qv2zWnx6VFyKQCrIKDWv7hatkw3YharPZ78ynMCtwm4DWHifOiFVQVYXoWO/X21IiLvDwiv2eFS/9BX/uBSeEb/y3VK7Hsm4xrm0hhM/+/nktuzZ4eA8Ubjnzkn4eld89cK5H5X9P3yU9EREyNuUZtzzc7cu+Nazt2kQSJKIatXszn6atrUz+YRttupQQSkmSiJgIBow5PWD1j500mo2yHJcIEWGRYYa2v/lP/2wgKIQwxlu3TzM6hJDlsMOCL73dND0MIkf5NZ7KzgXrr4RS/0vUZxaD25e9BIWozSac/5zRIdRJJrPK0JsHenRNlAdlk1FZfGCL9ERESFANTtUVOWyuCwlJkIiqtLSJRofgF01bW+l9diEmc+jcFp+YeT8RUeEUFwZmROxFYwcFpF4hqqOozm/2qkml86ntgxxNZSazjBkSoraa/5H/NgGtmxS+mtIIh92LS+MnoahxaH7b8b0ypfEUJDkigqu6r7QmCOsd1EiEEHXHv6tkibxAufOtG0lOTfToGhPuz039c8wErI7A9HOEcMakOP/tNCkKfRo2D3I0whuSIBFOGLc2nr9FxTlCZrP2jn3b0WdgDwBeuGqKR9dO2+x6qaDF2gxiEqMJjzF21L6oPxq2aIDJbMJkrnwrUVSFdie3Yugtno0K8rfThp1iaPtCCO+9dsN7RocQ8jIOhKHroHuSi1BboUYOKf85/3XPGmzwq+syjTZTPmLf29ktQnhIaQCEUf7o7HgqmFpD1HUGBHUcpYex7QshvHbXKbV72fFQlZiSUDF75Ofpv3t07Z/D73ZZZtvoCei6TpPIWK/iE8JTseYwIkyWKkkSk6KQGhXPHV3OMCiycqnhMYa2X1tIgkTUWboO/YfkoTlCI0Fy+5RjX9BWzF3l9nWDbzqH5h2astA+nWufvazK+W9zP2KxNoP1v29kSPgVlBVaa6zPEm5m0k9PuB+4ENU4vDeT2964jrMuPQ2TpfzBRHLTJK59+nJe/fVpThvWx9D4bpt8vaHtCyFEoK1bVv6F52ii5GiypNqkScxxDxZKP/GgpS6o5lSUxlsg4rGqpyN+Rk3ZCmXb0NM7Atku6lMhcboH7QtRDT0TYu+DiOGUJ0oANRmix6Ekf40S3t/Q8Eh62dj2hRAixIy+79jm6e8/+Jnb11miVJIiotkx5lEm9Rla5fxXvUexY8yjHCjKo93Xz7O3OM9lnTPP+4/b7QtRnQK7lXGdT+eyNicTYTIDkBAWyc2dTmPWwOs4rXFrQ+N75bThhrZfW5iNDkB4Ttc1dF1DVeWfz5Xv3m+AqmpomvG5wNbdWnp13fipNwOgqipXPTKaqx4ZXaXMygWreGzIi27V16BpMmbLiaPshPCcyWzi4PY0Hvnibh7WNOw2B2Hhldf6HnbbBcx9e5Eh8cUny6ghIQJF0zQ0TcdslvuJUdr3KKbnWYWcOKNf16ly7Cgl/PjEdan7jSV/UH69oqAkjAXGVimiFW2EgpHu1ac2qD5IITxiBvtW1IQX0fUXABuKUnk2tR51BxS/ZUh0qsW7/r8QwjVN09AcGmaLPBepTU4demzpw8x9WW5f9/KPT1X8fEnbk7mk7clVyuzJy+bcBe+4VV9iWCSKUr47hCwMKnyhorApN503Tx/FM70vxKo5CFNNKMf1dZ/oNYinVi80JL6+jaQv4g7jnxoLt+i6jpZ2OlpaB/T0TpDRBS2tQ/n/SpYaHV5IUhTIzzGhG7whEkBscgwRUeFeXbt68YYaz69fvtHt5AjAoV3pPH3pq8QkRnsVjxAVFLDbyhfAV1W1SnIE4M43bwx2VACcenEvQ9oVoq4b2+l2BqqjGWQew4VhlzNQHc1AdTRLZ/5hdGj1jM5dLxxAddKTVxTQNJzsTxIOakPvmrMuqfG0Vrzd/eQIgJYBOTeA0ti7eISooINe/suuKEqV5AiAEnsnxowL7GhAm0LUfbf3fehYXyT8ioq+yMKPfjY6NOGCYlJo2i7Fq2vXuHgucrik0O3kCECOtYSrlnxG69hkr+IR4igNHduRvf0URSHcZK6UHAEY274PcWrwl8NvEBaFKoOS3CIJklpA0+xHlivIdF4g70a0tJPRCmeh2zag65rXbekeLWQd+q6fkEZ8sp3L7kjn+S928PyXO7hifDqJDW1BjWPIDedV/FyQW+jRtUu/cf7QafOf25gw5Dnu6/+kZ8HokJ9VQGyirEMonOvQpy3Pz3+ExJSEGss5bA469a15I3ZFUWjXM/hTSid86np9WiGE+3RdZ6A6mkNbM5yef2b0a1wYeTnzPvyRf1duwyEbYwaQzinn5dPupJJqS6gqmE58Hhx+XsWXNY/7e6WLnUdi+xct6w7IH+JZfQB6MSiRnl8n6gdzB4h/G0yuRj1qKGEn1VhCURSwGLAvWYMPg9+mEHXcQHU0W//e6fTcKze8wwVhlzFr6nw2/bGlYiCXCB3d+3fB5OXs4+XVLFO+PT+Te/+YTb85kz2u06rZ69wzMOE/bWKTmXzaSLonptY47FpFoUdSE5f1ndW0nf+Cc9Nn514V9DZrK5mLWBtkdHGjUDEUPoheCJAI8Y+hRA5zdVGd17SNla/WbiqfM3nkE+3k/oVceXcar97dgl9mJwYljv88Pabi553r93h0bfqew1WOLflqGc9f6Xrj9upoDo3sQznIfNK6IzwmnLLCMp/ref23Z+h2RicARt45hI8e/xJdq/pLoqoKMYkxnHlpP5d19h95KtvX7PI5Nnd17d+R6Fh56CaEP11gqroH1onsZQ5ev6l8c/WohEhumfQfhtx4nourhOcU2nUrRXPgdAZJtWKervhRdxR71qS2t8ohvXQJeu4tntVTiQO0/T5cL0JPNFDkezUJ/0UJPxtFUdD1dPT8p3HeYVXKk2wRbqytHTkUbMGc6dYS1dwoiO0JUfcNVKsuNX0i3a4z9c5pAFiizNz0/DWMuPPCKqO5hTEe/N9tXl97eG/V5yIrMvZw1RL39zE5kUPX2V3oat80UZvEmMMotNe8L687Xj91OMNadkVRFByaxr0rZzstpwAmVWV0mx4u6xzeqivf79vkc2zuilPMtI+Xvoi7ZAZJiNPSOnhxVQ563n1oRdP8Hk9tpCigqEf+q4DJBGHh8PDbe3nm0500b+fBGtxeCI8KwxJ2bOkhxcOERGLj+Eqv/160zqfkyFFlpVZJjtQRZ13aj9k5H/Ps9xPoMaALisn7LwAJjY79vl1630X0uaD8Rq+olevUNJ2SolI+eeprSgqrH8UMcPHtg7yOxxsvzHeygbAQwmsXJVzt8TXFuSW8fvO7fPzEVwGISBzYGY656qqGlWiVJhSrqJa4Yy897YyoSZXrLt3gY3LkKBndW2dYzoBGqyDxYwg7E/B+fyLFlHzsYWbk5RA++MiZE7+66qDb0PNeQ9dqnqEd7IFjSqOZQW1PiLrumo6eP1i3Fdt5++6PeHu8PBcJFY1bev+wNiah8hLhu/KyfUqOHCWPROqOHomprBl5H9PPHcu5qe2weDSSqLLkyOiKvsjFLbsypk35njfqCXNJdADNwaS1P5NXVvNzkTNT2gb1Ifzii+8IYmu1nyRIQpiWv823CgpeRHPke3SJXrrVtzZrEUWBXmcXMOWHbbTsWPMHmS/6j+xb6XX7U9p6dP2ouy8CIOtQNtd2uosJg5/1T2DSE6gzln6zgsGWy5nxyhySUhPRHd7940bFRdKoRYOK16qq0rFvW1ST4nQWia3UxvQXZ3Fx3FgGqqN5a/w0NK3qEn+xiTGYLMG53fxQ/DmR0RFBaUuI+iA3J5+yfO9np332zEwy9lUd8VeTYhdJVwF/LIwjP9uEk49cAOx2sB+/mqilf6XziurhPmRRNwGgOXLQ0odD7iWeXS/qPtsyyOgE+a+B2gjwdpm9MDCdsDSnuRvlCx84+4W3Qdln6Bm9yvdmzHoITavatqJEAsGZXao0WouixrkuKIRwi91mJ22bZ32J4816awE7Nuz26BpZdsn/Ovb1bXmh0Q+WzxYszCvi+qff4PyZb4If/51kjlHtty7nEO1nvMBTfy+gcWQstuo6yi6oikLH+GP79ulAl4RGWBQVzcmDNBswc88Ges16jbbTn2Pc0q+xOVlu2KKaSAyL8iomT60deR8NImTfYU/IEluhrHio73Uc7g8p6z1o81vf26xFzGZQIjXueP4AD1wSmPUAf/r8d376/HcAFmsziIzy7OFtdHwkg8LGoNm931tG1A/rftno9bWqSeWimwdWbLSek57LlS1vxW51/wHH7DfnM/vN+by29Gm69+9c6VxUbCQF2X5YdqMaLbo358N1rwWsfiHqq9HJN/hcx1VtbmOxbYbb5Tcs/dfnNus6m1XltfuaMfGDPTgc5bNjj7LbwVamEBGlo+vlA0KwLa2YlaymbC1fusiTBtUOaGldKf8KKEQNHOvK/+cVE0SORFHL98nTtTz0jLMAD5Kmtu8g4zu0hP+iRgyofE5NAC2QCdgGqCnLA1i/EPXTheFX+FzHrT0eYLHmfl8k53Cez22Kyrb8ub1imTRP/i2O6je0FxfFXkVpkRUt2kQrm4YjwUL+ecnkn98APcr7mYsg40frkk35GWzKd75voismRWFQs040iCjvixTZrJw5903ybO6vPLPo0DY6ffMir556MSNada90Ljkiiiyrh0vdeiAKlQ1jJgSs/rpMZpCEKC2t5s0G3VeKVrDG/eK2FX5qt/YwmeGk04po0tr3/RtcGaiOZqA6GiXW/Wuu73S3JEdEQB3dSP3qiZcCoGkaV7Ya51Fy5Hj3njWRrWsqb57Y6dSaN3P3lSRHhPC/K1v7YwklwAGLP1vidvE/F632T7t13B8L43nosjZs+vvYSDS7DfbvCCciSoejyZETaGkdjiRLPBiwkXMOkhwRgaWAuTVK7P0VR/SMc/AoOXK83JvRSk/4XhN2qvfhuUGSI0L43z0DHvdbXdMe+9Ttsv/+scVv7Yqqjj4XiUh0f8z2mNSbKS0q31vCVORAteqYM6wkfXWIpo9tRc2XZTuFbxQgNSqeJ3pdUHHsvB/e9ig5crz7Vs5h/p7KA78GpAb2uYgkR7wnCZIQpJXsBvy4L0bRGNdlKng/dbW2a9Iy8AmSo/SCoDUlhEvJTRN59ZeniIwpX3rinXv/h73Mtw7m7b0f4o+5f1W8vnnSWJ/qc8XhZAqrEMJ7edl5HN7jv00rJ4192+2yW1fu8Fu7dZvC+j9iuX9ke644uTN3DG7H4YNmGjaxsXtLmBtrRQR2DzYhPBOHkvQ1ilq+F5pW8A5Q874iLuWORSs6blPV2Ht9q88FXQvcTFkh6iNrmZV/lm72W31fPj/H7aWzVszzYJCp8FppjmffORUqd28UyrdVM6eXkfDtIX+GJuqhCJOZWQOvq5g98uWO1Rwu8+3efseKb/lky7HnIuO6nO5Tfa5klvrYd6rHJEESivIucF3GQ9rhh9wr6MnUhjqmqKCmKZky4VLUXZn7s9m4rPzLh91mZ87bC/1S78Thk1i7ZAMArbo2p0Xnpn6p15l/lsmSPEL406UNbvR7nXe7OQo0NinG723XddkZYWxbH821p3VlVMdutOpodTp7RIjQlQfWPwDQdQ2K3/NPtQUPoBWV92tUUwqYe/mnXif0wsUBq1uI+mho5FV+r/Oa9u5t9h4bH5w9i4TvCnvGsu/VzmRf29zoUEQtV+Kw8+uhYwO1Jm9Y6pd6n1q7iOnby5OucWERDGwSuFkkn29eFbC66zpJkIQYrXheYCp2fOfeaInIEYFpP4TpOmQeMrNljbPNksrfM0WVBImo254YMYnstBy2rtrp1yXdHjjvafKzyqdMvfH7s0TFBWYD9fsHPBWQeoWojzatCMyyEhuXbnZrtteAMWcEpP36IjZelsIStZOeOx7dvhccO0H34/rcBXei2dMBUJI+BCXZf3Ufr/jBwNQrRD10cFdaQOpN35lJWanVZbne5/cISPvCv3QFYtYUELNK9owR/vHAyrlszk0nvaTA59kjx3tk1Tz2FeYCMPn0UTSLivdb3cebsuX3gNRbH0iCJNTk3x2wqvX04S7LKBF9AtZ+qFIU+N9LqWias6GWCoqio/q235cQIc9aZmPe+z+x/YS9Q/zh0ibXo+s6sYkxzEifxsi7LkQ1y9BmIULVfWc/EbC6Rza+zmWZtj1aBaz9+qBL32KZPSJqKR29+At02y7/V515JrquoajRKI2WQtStgPtr37tL02TpOiH84daeDwSs7ouiXc9MadqhScDaF/6jHBnHmvzZQSz7vNyzSojjKIrCx9v+5lCh/5NuA36YSpnDTrjJzM9Db+PebmcTrvj/YWNGiazp7w1JkIQQzbYnwC1sRiveX3MRSy8gMcBxhA5Ng49eaMzir5OOO1p+lx14WRZj7jzEgFHZRMfI/gaibtM1nb8WrOHN2z/0f902mP3uAgDCwi3c9sb1LLR+zeTlz/m1HZtVRk0L4avcw3nYbYG755Vkl7D29/U1lmlzUksat2oYsBjqut2bw3BziXUhQowDypZC3u0BqV3PfAUARbGgxt2LmrIJpYGfZ+9r9Xc/RyH8paSolJL8ACYbdZj7vwU1Fklp1Yh2PVsFLgbhV/YEM7bUcKPDEHWAQ9f47dAOLvn544DUf9/yWQCYVJXbu/Zn02UPs/ziu/zaxra8TL/WV19IgiSUZF0e+Dbyz0Urq366qqKYUBLqz1I1qgrXPpzOE9N2ccaFufQ+J49RN2fy3pLN3P/Gfi69JYsdG6LJz7EYHaoQAbfpj60Bq3vq7dOqHOt4SlsaNvPfMhdmi/9HggpR39x79sSAt/HAWc+wfX31I8QVRWH8OzcHPI66Kn2fsyVDhaglHNsDWPcHVY+Z2oKpnf/aUBv4ry4h6qnHLno+4G1Muf5Dln+/ssYyt0+5IeBxCP8oPCsJVJk+K/zjUABnYMw/WHUp48aRsfRM9t9+rS1j6s+gd3+SBEmI0BzpQFZwGss5q+bz4f7fJD6UKQqcPjifiR/u4fnPd3PLkwdp1bEMgBfGtWT/DhmJIIQ/2O32Sq9VVaVB06RqSntOkTVlhPBJQU4B+zYfDEpb405+EE2rfr+jUwadHJQ46iq7HZlFIoQTmr2w0mtFUcCU6rf6VVU2dhbCFyVFpaz/9d+gtPXExa9gtVa/H0m3MzqhmuSRWW1Q2i4K5KugqCV25VSd4dE02n97kjSLSfBbXfWJfNqHiqxbgtqcltahhrP2Gs7VH7v+jWD1b7FoDs/utPKQVgjnPnzky0qv1y75h39XbvNL3dGJ8kBCCF89d/kbQW1vkHlMjefloYT3hrXugaZJkkSIKrIr7/eo2/4B628GBSOEONGU294PantDI2rejyQsUlaS8FowH4tUP+ZGiJBzw29fVXq9qyCL7/duclJSx6TYCVetHN0KQASOfPMMAZo9EzRnfwwBbreakZuKEgakBDeYELTq11gUxfMPIV2eRgjh1JpFayu9nvfBj5jM/rkNzcr6xC/1CFFflZaUsWpxzXuDBEJZWfUjN1t0aRbESOoWXYMhzXvw1RuSJBGiEu2fSi/14hmAfzZIVVMCt1SpEPWBw+Hgx0+XBr3dzPTqV/Jo37NNECOpY4LY/4halx+8xoTw0YlLeH2zaz2mEwZaJ0fkEh9egkM3Y9XcT9TuGPOoX2KsjyRBEgpybzOm3YxOTg9r9hyg+n1K6gtrmeLzQwVzmJkGzf23hJAQtZkSVvkBxMHt6Tjsvg/3WWD7ynUhIUSNgj175KiLIp2P3CwqKGb3hr1Bjqbu+d/LPRje7mSyDjdnyXdhlJaUJ0wkaSLqrxO+/jr2AQ6fa1Ua/+O6kBCiRlNud7JPUBBckXqr0+PWMhv/LAvOcl91naIqNGrhnz2aju/C6Ec+0m2p4eVrpwtRC6gn/K7uK8w9rm+ucVrqVqxaOPll5atk6Cgcm5KlU132ceMlDwYi3HpDdrQ1mK5lg32t64JBous6ZA4wOoyQEBam4eu8ULvVjoKCqipomjyNEPXbqYN7Vnrtj+XoFmszfK5DiPqupLCEFXP/NjqMSsa2ud3oEOqMshKd+0Z2Jm13MvqRvoiiaHy5fgMJR8ZwyDMFUW9YzjjhgO8DNWTmiBC+s1ltzPvvj0aHUcn1ncejy9JNfqFrOmERlorvf76suqEAmlnBkWCmtEM0+YMaUtYh2k+RChF43RMbV3rt0Bxo6Kg4GN5+PQcLEyiwVreEuMKxJMmxDrzMHPGdJEgMphfONjqESvTiOUCJ0WGEhNRW1S/74YmsgzmSHBEC6NT32N5HX788my1/bfepPkmOCOEfv3270ugQKlm1eB35WYWuCwq3pe1KrzRrRNdVLu/eA9Dp2reQV7/bKUkSUT9Enl7xo178FViX+1SdJEeE8I+/FoTOoFGA7Wt2kr77sNFh1Cn7tx3y27Jbql2nJDWcw3e0lFEeota5oEWXip9n7/6HhQe2ABoDWmwjzKSxJz+JExMglSmYVQd2rXyFDkmO+IcssWW00u+NjqCygolGRxAyWrQv80s9msP1sJOmHVLoeV53v+3HIEQoOuXCkwHY8td23n/oM5/qkmW1hPCf5bP+NDqESiZd96bRIdQ51Q/UVNj4ZyyDm3bjyRv6s37VEPy1H4MQoUiJHAKAbt+Bnv+Eb5U1CP6+TULUVasWrTM6hEpevGaK0SHUPW4kRxo0S+LUi3q7VV30hkISvzp0pG4ZkCpqj9GtewBwqDifB/6cC+gkhRfSMKoIAKvDhKvVbMp/5XVWXHRnQGOtT2QGidG0Dca1Hf9XpZe6lo/MHjmmebsyup1ayMa/otE1Zx9OR2/Cvo9YOLA1jQNbZd8XUXfdP20cJlP5Q7fZby9AUbzvx/Ya3K2iLl/pus7WNTsYf9qjOGzHkpmd+rbl5Z+fJCIqwi/tCBHK/vjBuOW13lz9TKXXpcVlZB/MMyia+szEH/PzyU47xIVXxTL4ilwZkCnqnqh7UZRw4MjsEZ80QTX7r4+wc38GV730JWXH7c3WNjWBafddQWy09EVE3ffzl78Z1vZtb19b6bXdZmfPpgPGBFPPZe7PJnN/ttvlE+ZkEL6rmMwrm2BvFRXAyITwj2s7nEJsWPl9ffrONei6xtA2a9iV17Ci7x0XVkpOaRR6tXMadCLMdmy2MBpGx/kttqySdN7cdg82SiuOJSgNGddpEjGWeL+1E6okQWIgX9Zd9Ac1svIvuJ7xiEGRhK7xk/Zz97B2lBSZ0BzHnhSoJr3iAa/m+76OQhiuZddm7Nm4PyB1n3JhTwZde27F643Ltvg0yOelee6N+CzKLyZ992EiosNJbdOYrIPZLPzoF/ZvO0hpsZXfZ66o9trNf+5gWMw1fLHvXRo2TfY+WCFqAc1mXH+k08mdKr3++KnpBkUiQGHLmmgaNbVx1kV5RMfJaEwRZOZOYN8cmLrV7qhxx23EbF2NL2u9qCm/uFWuuNTK/sw8IsLMNG+YQHZBMXP/2MTOQ1lYrXYWrdlW7bU7DuVy9v3vMOPRq2nbrKHXsQpRGxTmFBvW9shbh1Z6Pf/DnwyKRHhKAaI2FNJiwlYcYQp7PjoJVBnhIbzXJaExm3LTA1J3i+gEHu95QcXrdVkHGdxmLTHhOt0aZlQcb5uYye78BjXWFWEqY/2op91q16qVkV2WhkkxkxyeSqmjiNU5S0gr3Y3m0FmX/2u11+bqh3nh3+u4odUztInr6lZ7tZUkSAyk2wycRtrwLycHFwU9jFDXon0Zby3YxmevNebX2QnYbSqqSaf/kFz6XZDPpDtbGhJX78E9aNe9FZkHs7GEW1jy1e+UFftnzxRRP32w4XUO7U5nbJs7/Fpvv2G9eGb2hErHMg9keV3frR9c5bJMTnouH074nJ+++B271Q5AYkoCuem5KKrq1rJ3R13Z/FbZ60TUafu2GDdC8vM971Q59s3Lcw2IRByj8Nv3CRTkmHn2851Ywmoq2wcie4N+CBQLlCwG8oMUp6iL1AZz0Ow5kHmqfys29URpcMKMEbsvg0IGuiyRV1TK1NnLmLtiI2W28tFUSbGR5BaWlm+t6sFIkdHPfcbqd+7xNlghQp4v3w189fbql6ocm3LbBwZEIrzRrk8bThnYg4x9magmlW8p5TD+WSpd1E9zLriBIlsZPb571a/1to1JZsGQWyodU9QdxIVXHXHdILKItgmH2ZF7NElyfNJPJzmykA6a66RymaOEH9O/4K/sH7Fp5X8XUaY4ShxF6Hg20vvD3Y/z3EnfenRNbSMJEiMVGbRBe/RdKGrlaViaLTAjx+uCJq2sPDhlH3e9eID8bBOxiQ4iozUcdvjfS6lk7Lfgj2W2nLl64qVExUbxw38XUVJYSrOOTRh83bk0aZdC45YNadAkCYDkJol8/uzMgMQg6r7zxp4JQGqrxiSmxJOT5p/lbVp1b14lOfL23dOwlti8qzACLrl+RI1FcjLyuPO0R3Ec6poAACAASURBVDi8PwvtuGUqctJyAdA9SI4c9fq4d7jnnXEeXydEbbDie2OW17rknqE0bFZ5dlZeljxcDw0Ka5fF8OM3SZx/aTaWuP+AuRWUfAJ6AagtIPISMLdFMaeimFIB0MydoOA5Y0MXtVhPAFRzIpraBrSdfqq3KWrDyjPTtIKpQI7XNaopU2s8X1BcynWvTGdfRg4O7VgiJLvA+6WMr3v5Sz564AqvrxcilK37dZMh7V5w3Tm069G60rGyEnm4HoouvOFcupzekRmvzqUgu5BGzZO58MbzaNmlOQ2aJpHSqhEAnfZs5J4VswyOVtRWKeExKIpCTFgEvZObsirLPwPJksIiWTT01krH/jj8A41iV1e8Pn5pW0WBPil7iQsvZXNWY0rs5SOWLKqdNgmZJNsP8umFNT//s2plfLhzIgdLdqFz7BlIscP771svrL+RCSfV3QSyJEiMVGZQgqRoCrpjF8S/hKIc+RUoeMGYWGqRiCiNiKhjHywmMzz9yU5uPbdTDVf55rOnv6n0OvtQLut/cd6BjIyLoCS/1Ok5IWrynyfGVPw8YMwZfDd5ns91xjeI5a0VlT9Xfp2xnO+mzPeqvp6DuzNp3kSX5T5/5psqyRFfzXvvZ8ZPvQVVrW4NUCFqr5mv/2BYuwe2p/H49HsJiyjv9H/5/HeGxCKcUZj6SFNSW5bR44yPKw8D0TKhoPwLnc6JixTFIbNIhDeU5OOWz4wcBkWT/VBrNDSaU+mIXvabD3W3Rk1Z6LLUJ4tXsTc9B82Pyymv25mG3aFhNklfRNQ9Rt3/F320hIw9h3l61oNExkQCsGDaEkNiETWb/+HPzP/w54rXOWm5bPlrR5VyOtBkYlcOdrYEMTpRV7zS7+KKny9q2dUvCZIIk5l5g2+udGxP0Wa+P/RhjavBKQp0TMqgfWIGhdZwNF0hxlJGpCmSJ09yPTh6ZeZ8DpbsRPdhOdETFZKNTbNiUWucYl5rSQ/LUIXGNV06F73w9WOvrSuNi6WW0nWIjne2rJUOaExe+WxQ45HkiPBGSptGOOwauzfuo6ykjJF3DvG5ztNH9OXL/e8RHhlecUzXdd6680Ov6jt5YFe3kiPWMhsLPlri1+TIUbecfJ/f6xQiFGQfmV1lhBXfr+Lte/5X8fr3b6Uv4m+Tfnvc62ttVoVHrmjDv397sumpJEeEN+LRiUa3bUXXilGixuDz7GxLP2i0HFWNrXRYz3vKywrbupUc0TSdb35b79fkyFEXPfa+3+sUIhQc2H7IsLbXLdnIaze9W/F6wUeSIPG3Z+ZNcF3ITxQg4umNtL5iLUmfySopwn0WoEl0PFtyMyi0lTGyZXdMim+PzHskpfLHxeNpGBlT6fgPB6YBlWeNVEdVIC68jPjwUmJMMTx50mdutb0ya4FfkyNHPb/xOr/XGSokQVKfFX2CrhWia7nIF1rPKQo0So1g5r8bePbzbdz23H6e/GgXc3dtYPb2LRzeMpcOfdoYFt8l9w51XUjUe9YSG9d1vIubut/L6MY3MnvqAi6fMNLr+lp3b8FT3z6AJazyqJ30PYfJzfDuc+blhU+6VS77YDZlxYGZFr/7n/2GLUUkRCB5sg6+/xuH+R/8RO7hPMpKykjfe9i4WGqxiJgIp8dVk8rCd3+hz6AeXtas4LDDZ6/5sDm05T/eXyvqDzUCsgaiZ12EntEPvegtiHnQh/pSUZI+RlUjKx3WtTzQ9npXZYp7M2ALSkrJKwrMoKWM3GLm/LExIHULYSRP9gf0N13X+WX6ctJ2Z+BwONj77z7DYqnNImLCnR5XTSoLP/iZAWNOD2o8CpDwQyatr1jLuAOtyke3ClGDBpGxnDvvHYYsfJ9TZr3O82t/4pneg72uL94SwTfnX0dcWOV+ukO3c6B0u8f1KQo8ftLHbpV1aHZybBmuC3rBqpewNKNuzvqXJbYMpXDiwgTBVQa2VaD68MW33ishJh5OOacYOLZJkuaw0u+s9/nk2c6U56KDb+ZrxiybImqX7LRja3CXFJby3ZR5tO/VuoYrajbu9WudHvclcXFx/DWce3l/Lrn3Ipp3bFrl/IrvV/H1K7PZsPRfr9twx6Rrp/Jt5kcBbUOIYDOZTThsnm3S50+aQ2PNT//Q6dR2xnaJarHSQucPYzWHxk+f/4ZS0/x9l1Sy0iyk7TeR0syL3xObe1/kRD2nHf8lvhSKp4PJ+76IEjcRxdmwTN3zPUB0Hfo9ewsW05uc37s915zfh/ZNG1Qpt/LfPfxv0d+s3OxdAsZdL3z5E8P6dXH+/0+IWsoSbgnYICd3/b1wHWeN7uf9Xon1XGmh838/zaGVzxBWQFEVdC24nT0FWHj/LFoC+z89CYdZxogL59JKCip+tmoOZu5ex/KM3V7XN7HXBahO7tV2zfvPmCfWj6FzfF/ObDiCplFtq5zfXbSJpRnfsbVgtZOr/WdR2uf0b3gxqmIKaDvBJp8OhkowOgDQraDEui4nPKKaQFF1xtxx0McHE0IE2Al9VM2hsXWVdxujTpxxHz3P7e70XKOWDb1eLaOkoJT5H/7EuF4PsuG3ykmQr178jscvfpGNy7Z4V7kHCrILyTyQFfB2hAim5FTj+yK2MhvRcZ4s4yQ84evDiOg4jUZNjEuiifrgxN9RBzi864so8S+hRJzn/KSaDLj/ZV7XYdTk4Tg0lVKbnXkr/+WqFz5n2cbdlcp9/es6xk35lr+3Bn7keZnNwa607IC3I0QwpbZtbHQI2MpsRERHuLXkjfCC7nt/xBcmoMU161F2F7gsK+qnKj0RXedQcZ5XdT3ZaxAjWjl/LhKmRmDGuz087Nj4J28572x/iH/y/qh0bk3OL7y/43G2FawJyNJax9PR2F/s+SyYUBfQBMnSpUsZNmwYTZo0QVEUZs2aVem8rutMnDiR1NRUIiMjOf/889m2bVsgQwoZum4DclyWCzhzZxRzczB3NjqSOsdshrOG5aGq0PM85x+OQoQibzqvp484hTMv6Vft+cjoCM4YcarXMWmajrXUylOXvILNWj7qYse63Xz4yBfl54M0Nb8o3/PRp8JY0hepnqZpZB4w/kFb+95tiEuOpceArkaHUmepJoVuZ3by+DpLmMbj7++VlSmEAby5r5+MEln9MqGKYoGIS92qSdfhmW+6sC+vybGIdLA7NB56/3uKS8v3Idx/OJeXppdvHOwI0sO/whJneyCKUCZ9kerpuk7aznSjw6B97zaEhVs4fXhfo0OpsxRVob2BS5ArQKsJO8Bm3JJuonZxeNEBbhEeyzXt+1R7XlEUzmg4zOuYdHR0NL7e+wZF9vIETqEtl2/3TaU8dRGc3+8yrdh1oVomoAmSoqIievTowdSpU52enzRpElOmTOHdd99l5cqVREdHM2jQIEpL6/5m03rJDKNDAMtZKOZmACgxdxscTN0UFq6jaw62/LWd5p2rLg0kRF1xy8tjXZa59/1bMFm8n4ap65CXmc+y7/4EYO47i1CDPE26YbPkoLYnfCd9keot++5PNIexT7479W1H624tABj75GWGxlKXaQ6dTcu30rV/R4+uO2NIHokN7Zjq1gx6UUcpyc+4LhP3EHBsrXybQ62SANR1eHNRb+ZsOttpHcVlNub/tRmAmb9vcLqERiA1axAf1PaE76QvUr0Nv/1LaZGxy2s169iErqeX3x+vfHSUobHUZbr2f/buOz6Kam3g+G9mW3oPCaGG3gVEuihIFRBREXyxXK/Yu6LCVa+9l4tdrIgdC2IHUUBEROlFOgECIb0nm20z7x9LEmLaJltmd3O+fviQ3Zk98xiSnbPnOec5Kvs3HmLIlIGaxSAB8a8f0ez6QvB7dmTj7yGjk2ZgkkIbPa8hDtXG5vxVAGwsWInqo8RIpXhja59ezxe8OrI0adIkHn30UaZPrz2TR1VVFixYwH333ce0adPo168fixcvJiMjo9aMiqBU8bPGAeiRYh6teiSFjAapl4bxBK+XftiPolh5ZNk9WociCF5x2+tXk9I5udHz8jIKOO/68W4lNXR6mb1/HQRg38YDKHbfdgTCIt3ryAi+J/oi9Vv31QZNry/LEvM/vLXqcb9RvRg0qb+GEQU3xaEwb/EtTXpNr0Fl2EU5diEQ6G9AMjSeADyaY2Phny9x9bsXMfqpKxn26LUMf+wa7v9yDAey4rDaYN5n41j8R/2zyGUJ/j7inPG+52i2z1aOVIoTJQkDjuiL1O+3pdr2RZDggc/nVu3r0+30zoz7V93JUcEzrnv2Ck2vH/V788omCUJjJid35/SEto2eV2IvYHjCFPRu7ld8zOwsc3XCfNjrZbX+KdoYfHtZa7ZJe1paGpmZmYwdO7bquejoaIYMGcL69euZNWtWna+zWCxYLNUzDIqLi70eq6epqgrWP7QNQm6FpPvHgGbsQ5A/Q5t4gliXvhUs2bYVq/wafYZFsnO9qHspBJfJ14xv8Li51MyTl73E78v+qvO4JIEky6iq2mh5L4dDYcP3mzlxKIv9m9OaHXNzKYqCLIvtu4JFS+6LAPz+dd2/k74SGhVaK7l66ytXc1mnGzWKKPi9//BntOmazPH9mS6drzhEMXYhMMgJDa+Gt9jsPPz+T1UrP6D6g73NoWPFrm6s2NUdFVAamXuhqvDXvnTmLvza65uy18Vmd2DQi2VdwaKl90V++eg3Ta8v6yQ69m5X47nrnr2Cnxat0Sii4Lf4oSWk9u1A2g4NV3LYFRAbtgse9uJZDZfxdKh2vjn+Jn/l/9TAWZV978YTHunl+/j48LPsLP7d9SA9xOIoJ0wfXPtZa/aOkJnp/GCWlFRzQ66kpKSqY3V54okniI6OrvrTrl27es/1V2rx44DG0/HkqNrP6UQJKG8xhSro7Uto0yENY4jY6FRoWR67ZAF/fLup3uPqyU37XNr7RIX0PcdZ99WfHozQdZtX7tDkuoJ3tOS+yMdPfYW5RNuSFhHR4bWeS2wnyth504pFq11OjgBs+S0CvXuT2wTBLzz8wU8s37i33uMORUJRGk+OgHPI4lhOEb9sPei5AJvg580tY2+KlqIl90WWL1pFUY62iZ3QiNqrw6PigmvQz9+s+nidpskRR6ROJEcETXyX8S5/5a9s5CwVV5IjAEW2XE2SIwBbCn7V5LreFHDvCvPnz6eoqKjqT3p6utYhNYmqOsC8WOswkEIm135OEjORvMlgUph5cw4Ou4yrb3iC4O9+UureT8litvDtwhXcOuJeNny3udFN1NUA2QFY05lOgt8I/L6IyvsPLtE6DEbPGlHrOZcSpYLP/PVzFBlpRux2rSMRhPrJyfvqfN5qs/P17zu55vnP+OHPPSiN9DUC5d1n77EcrUMQ/ECg90UAXrn1Xa1DYMyskVqHIPiQCli61p6gIwju2nfRvDqfd6h2tuav5d1DD7Eh7wcCp7fRsMwK31fz8DbNSmwlJztLKmRlZdG6dfXmLllZWfTvX3/9aZPJhMlkqve437OuQ/tfCAOE1S6lpVrFzOj66QD3Vn7o9dAm1crQcUWs+yHGM2EJgob+s6x674Dfv97AU5e9QnmJWcOIvC8qQcwoCyYttS+y+4992CzarmSVZInzbpxY6/ndf4iZ0fXRG/XYrb7NVCiKxH2XdeLpzw4Qn2QHyVkWURD8x81VX23YfZi73/yOErNVw3i8L1bsQRJUWmpf5Mjf6Zj94HPDBbdPqfXc3o3arA4LBIYQA7aKwN2cTAKKJgXf3gmCtkaHJqHTOSecHy3dzfuHn6RcCe7S+hH64BvT1CxBkpqaSnJyMj///HPVjb+4uJgNGzZw/fXXaxWW16n2umc4+ZQUDlJsjadUyzoovFqjgAKBZ5JadjsMHV8sEiRCwPvB+jF6vZ6C7CIu63QDlvLgHoyoNGzqIK1DEDyopfZFju7N0DoEDCYDcck174V/r9/L3WMf0igi/+ewa1Oi8/ghE1ef1YNzLsrnrGmF9BpUjk4sOhb8QeIOZJ2JkvIKptz3dtAnRipNOL2b1iEIHtRS+yIZB7O0DgGdXiahTVyN5w5uO8ydZ/1Xo4j8XyAnR1TA2iGUit4RWociBCyF6j1CnH9vPf9OIk0hWBxm/rf7JkqUAs2i86WBsaO1DsHjvJogKS0t5cCBA1WP09LS2Lp1K3FxcbRv357bbruNRx99lK5du5Kamsr9999PSkoK559/vjfD0pY9V+sIQC0ELECI86GqohbNR/uVLf7MhYLELpAkMJjE91kIUBKMmDaY+R/dil6vx2F3cHnnlpMcAVj31Z9MvHIMkphCHTBEX6S20oIyrUPAarZSlFtMXHL1hI3n5ryG3Sb26aqPluXHzGUy3yxKpEufCvoOKdcsDkEAwHgmRL+ArDOhqirn/fedFpMcAeceJDNH90cnB1y17BZL9EVqs9m0r93osCvkpOfSrnv1XqwvXP8Glhb0ftKS2JKNZN6dKpbCCs0yss0+2kZVrwpJDe/D/3W4izC9c1x1wd5bW0xyBGBn0e+MMk1HJ2m27sLjvPp/snHjRkaPrs4q3XHHHQBcccUVLFq0iLvvvpuysjKuueYaCgsLGTlyJD/++CMhISHeDEtb+k5aR3BS9T+9Wv4+KK5v2Ck0nyTBwZ21N4IThICgOhMEV3S5icUHX+aXj36joqxlfYB4fs7rbFu1i7vfuwlZDEwEBNEXqS21j39s5GoKNVZ9veqTdRzdfVzDaISGdOxRweV3ZTJ8orab6QoCANa1kDsGJXE1a3ecoKjMonVEPvXs52vYuO8YT10zGYNYzhUQRF+kto692jR+kg+YwqrLlG1euV2U+gxSjhCJzHs64Yg1aB2KEHBUEkJLaRNZs2RWWtlOnt59LXf3XEiO5TjF/jAZ3odWZn3ModKdXJ56LwbZ2PgLAoCkBsrOuPUoLi4mOjqaoqIioqKitA6nUYp1L+RP1TgKA3LyLuDk6pHsQaAGd308zwgDmj9rsvI37YqhPchKD9x6sUKAkECSJK/NOJ587VhWf/I7ZUUtcybx9f/7FxfcOlnrMBoUaPfHQBZo3+uCnCIuTpqjaQyyTma57dOqx7PaXkteRr6GEQWG0KgQzMUVPrteXJKVJz4+RNsuFvTBM0FM8CkZT63ErsU0gclP9yOrsNQ77fsxCbh2yjCumTxU61AaFGj3x0AWaN9ri9nClPBLtQ6DFY4lVSvDr+p9m5is4QJf90XcpUqQtrgf6MXktpZKRkJpVsUcFVlSmZC6m2hT3T/zncL7UGovJtty1L0gA5CExPCEKZybcqXWoTTI1fujeIfwMcnQUesQQE6p/tq2WSRHXObeQHDlSs5F6/fwzaFtTL5MrNoRPKtjn3Z8mvEGb/+9gP+bfwEde7dDlr2zhPiHt35usckRgC/+9y2K4qUBH0HwspgE7QdOohMiq75O23lUJEdc5OsBifwsIy/c047yYucsdbsNHNpXRRH8WhtIWIOUsBLCbwJ9L6rrdXuWalneIpMj4CyM/PGqLdg02ptIENxlCtV+wmBYVGhVciT7aI5IjrgokJIjANZ2Ia4nR1ScOf2AnkYuxMoGfjn3BtZOvZnb+5xF//iUxl9Ui0qrsGImddpVb3IE4FDZzhaZHAFQUfkzfwUWh1nrUDxCzAXzMUkyaf9eG3FH9deOE9rF0QJJkvOPMQRufjKLf83L4tox3cnP8szy6aiESEoLylAcYuC2pXnsu/kMnjQQgLjkWK589BJCI0J49/5P8EYPT3H45p0sPDrMLxMx2UdzyT9RQEKb+AbPGyfPqPP51/c/SefOnb0RmiA0yh/20LnioZlVX2cfbVlL0gPN33+FM3tQL0ZNKaTXGWU4HBJbfo1k558hhIYrDB5XzJXzMgmv2vM0BijGa6sGBP8V+Txy+JSqh1LkLai6BNTiXV65nPOdTMVbCZhKIQY9FX6wX8I/FZVVkJ5TSKfWDfdFBl7/vzqff37OWM4+va83QhOEgDDznuo9XrLT8zSMRPC0iNhwygrLnRVTTC4kR+wQtQOidsjorBKqrFLWSaWov4o95pTzvH/LEdz00IAJXNptUNXjm3qPpH1EDJvzmpYAHZx8mNSYfL/ZskYn6XGo/tcXsSkWsiqO0j68e4Pn3bv9gjqfH8klTOpX95iJr4kVJJrQ8tueiBQ6ruqRWiY+vGpFkiAqFj7avJdbnkpHktwfcC7OLRHJkRboje3PVSVHTnXWzOEB//Mw486p3Pn2DUTGRzR+sq810luqLzkCcF3Xefzw8XJPRyQILjOGaVcrNjw6jLGXjap6HBIRHHVrg5m1Qmbl53G8eE87XvlPW37/MZrifBNZ6aF8804rLujWj8vO6MFL81PYv90sVti1RLGfIYXVUXrSNAFvjiZJPkjETR/ZlyeuOpeE6HCvX8vT6kuOANzx1koeXbzMh9EIQk1RrbRb0WoKNTLtxonVscRHNnC2EGhKC8qo3E3AkGWFBib3yeWQ8oVMzGZncgRAUiTCD0q0/krGmH3yRJEc8XuLRl7M7K6n13p+dEpXDLLre3aFGyx+lRwB6BM9nEs7zCPGkKh1KE1WX3IE4Dc+5tntt/gwmvqJBIkWjJO0ua4Ui9TqeyTJuXBIyRwP9rnaxCJUkSQ499J85vw3XetQhAB1Tb87mRZzOQvvWoy1onrTdJ0u8N/ix/9rNBOvHM1DS+/WOpQaUjonEd86tt7jDSVHKj0/+y1PhiQITXL+Ledqct2wqFDe3ftiVWmNuZMeZO7ZD2kSi+A5c+7LYPGfe7j5iQy69rMgy9V7rwktRMEM1KwBKEUPoqrVpRZUdHhzNZHqg4+z00f0ZsKg7rxy83SvX6sp4iJDad+q/r5IQ8mRSl+uP+TJkAShSS7/70WaXNcYauDt3QsIjwoD4OU73uSqXrdpEovgfbpiO5Hfnai3YxK7QUJfCpJaczRcUiUkByT8IoMCcgWi9Jaf+9dvS+j7xdPcveEbSm2Wquf1SNgV10tSpkQUeSM8twyOm0DP6MFc1elhrUOpwSSH0jq0Y73Hn9t+U6NtFHDMgxE1X+CPngUgKfZJ31804nbkpA1IcjSqqqJkdgMO+z4OoV5TLy8gOt7a+ImCUIfyYjOfP/cNl3e9mYKsQgDeuPsDjaNyX2JbZ9mIDd9u8tp+Ks1x0Z3n1VumaMfa3S638+ELn3kqJEFokn8/Msvn15w173y+KniP2FbOvsg4eQbblnun9I7gO5IMS15Jwlrxj4EF/3nLFnymHMwfoWafjerIcD5V2vggfXOVVbg+G9QdnVMSAFi7I82vfq4vPed09PVMhtl/LMfldv792CLPBCQITXTe9RN9PiN/2k0T+abkA5LaO2dhj5NnsGzBCt8GIfhcwsfZmP4qqPW8bIbwQ1Kt5EglSZUwlEqEHIPWy2T0LXPbq4Bidtj54vB2Rnz9ImklztJ5r+9Zf0puyzlpQ0Ih3FBBqN7KPzNfstS8Ld29qbKE1b6SzRpHUtPQ+EkY5Lr3lCqwZpNPhkvt3Ltdm4T5qUSCRAOSZIKI+310NT0kbkSOuB4AJXMGalbDteEE35MkMIXC/W8e8Ur7xjCDV9oV/E/e8XweuuhZoGkD9f7OYrZWLZPW2ojzz2DKtePqPb7ghjdcbmvR7Us8EZIgNJlOp2P+h7f65mIyfHriTa56fDaSJPHARU8yXnexb64teJ2qSBQX6FmxJBZHg5PzRCm1FkMtQM2f47xvW9d7vHmHImFzwEu/DMMXo6uVEyIsNrvfzB4e2LUNl42rXUak0tNLVrvc1tZjtQcNBcEXJEni8R/+47PrLT7wEje9eBWyLPPibW+4tOJbCFwqoEaFoSbGoEaH0/qFdKJ21tzb0phVe+VIrXYklbBDEvpSiYhNXgxY8KhSu5XLV3+EQ1FYfeIAzp8IO2e13cOE1F1c2H0rU7vsYlrXHUzuvIuO0XlU3uQLLWH40dxMAKST/R276j+TqpNDOjAmaWa9x1dkNGXCrvblecUm7RqRIy5D0SVB0V2AudHzGxcL/LNzawR0kHMmCmI9YCDoM7icqDg7xfme/dW0ltsA5yxPkFAV8bMQzHat28v+LYcoL/a/zc2bSlVVJEmi82kd/aZcywNf3NXgJtcnDmT5MBpBaL4xl4wkOjGShy96lvLiCrfbi4gLo7SwvEb/1mAyoDPouLzzjVgtNtQGakALgUuSVPZtDWPqFfkNnFX5gU46+Uf7D0KCFzkOgPVPUAqb/NLK+31dt1qHIvH5xl4M7XyUH7Z1czNI15gtNkJNBrq1SfSbT1Ov3nwBOrn+uY57j7u+gkQQtHTG+AG8uP4x/jP5cUrzy9xuLzw2jLLicjglYa836tEbdFxz2lxsNjsOq+uldoTApMZGonRvB+Gh1U+aLcR+XU7kJomC8WBppWJ0pZKSCiFZzhtS9AEdIbkKmeerYjQ1AGSUF/PLif1IcjaJYSWMbLMfo652/yLCYGFoymEijRXsyGlDVlkkpVYjYQar3yRK8i1ZxIckkxzSUetQqlyZ+iB6uf7J2EfK9/owGveJFSQakkPHIydvg7hlEHIeUPeypJpiQO4BchswDIaoZ5CSdiInb0Bq9SfoOp1yrhVn8sWMSI4EBkmG1B7uD1LVR1XwqzJFgpdI8OINb1FRZmn8XD9Xucn8WTOHaxxJtYaSIwAGk+u95ZFXDHE3HEFwy+ljT2NZ4fu8tet/TLhyNKawxvsi4TFhdDk9laQOifQZ2YPb37iW78o/ZGnueywrWEyXgalV59osNipKK7CUW0VyJIhJclNKaoldTlsGCbXkeVCbniCRJFBUsDtq/pw4FIlDObG8+stgnvjmTMqsrnx2cp/V7hxMHXVap0bO9B2joeG+Roje9fJjYb6pVCYI9eo5pBtLcxfx7t4XmXrdeMIiQxt9TUi4ia6DOtGqQwK9hnXj5leu4uuS9/kq7z2+K/mQvmf2rDrXbrVTUWahoswikiMtgBobiTKgK4SF1DwQYoRWsehtMDHK8gAAIABJREFUMonfybR/T0/sXzrUk/81xFBSfT8yFcokfSeLIbYAIAG/Zn1Fu+htdIzKqDM5AtXP9U7IJNpkBiR+P94JpZHVRT51MpROEX2rVpNoLcIQ3eBxo843/TRPETlPPyAbe4LxWVT1EdSKX6D0NXDsw5m/UnD+Jqig74UUtwhJjqmzHTX/RnCIjfYCnc3m3Tc7h13M2Ax6KuzZsF/rKDxCd/IDfmh4SCNn+obO1PgowlkXD+eHt352qb0H3p3rbkiC4BEderZl7ts3cMsrc/jz+y18/ORS9m08iKyTUBxqVVekXY8Unv3lQeKS694Y+MnLXuTA5jTfBi9oTnFInDaipAmvEANUwU8F+5ZmvbLMouff70zniuFbGdfnIAadQl5pKF9s7M2H60+jzGpk45EOHo63fpGhzg/4Bl3gZBLOG9abd5b/5dK5v718u5ejEQTXtO3amltevZrrF/yLjcu38dmzy9ixdk91X+SkVh0SeH71wyR1SKyznRdveDOoSg0LrlMBpVs754N/joRLknOJ4sm/lZPDIg0NNquodR4PyZEwHQfZBroyCUeYirkD8M/bhP3kc/4xnt3i6CU7im4TUXqIMFgbncyjqtA5JofNWe0pqAhF8pcSFkC0wbk3qyzJjSb0/MWg2LH8kLnIpXMf6/eld4NxgUiQ+BFJCkUKnYwaMgksa1DNn4HjGMgJSKEXQMh4JKnu+s2K7SDYXesEC/7LXCaxf1vjM2YEoSXoP6ZP1ddpO49qGEk11a5y/MAJ2nRpXe85l95/kUsJkvjOUZ4MTRA8whhiZOQFQxgxfTCbftrOD2+t5Nj+E0QnRHHO7DM5e+ZwTKF1zwbKO5HP+q83+jhiwR9ExNg5c7IrdSoEoWH7MuOYvfAiVHT896uxPLhsDAadA4tdjxYjTJ1bx1Wtvj6RX+zz69dFAvYdy6Fb27oHhwFmjz3d5QSJIPgbg9HAsKmDGDrldLb/+jffvbGSo7uPERETzuhZIxgz+8x6J0+Vl5SzfNFq3wYs+I+IUOef+lSOkLu47LWh5EnSjzIS0skkioxDr5I7TqGijfN49CYoqn+rqLqpYMoEQ4GEqgdzOxVFDA81W5/EjKquQwNVKatIEsSFlBFpNDO+49/4y7yICDm2qpRVub0pE5K860jpHjpE9Kj3+Bnx4/gxczFqgJTVFQkSPyRJMoSMRgoZ7fqL8ny3uZngHaoKXyxMxGYVle8E90hycOwzE5NYnUDIPuIftbQVh8Jrdyzi0a/n13tOq3YJPPbdf7h38uP1nhPfN5pPtr3ljRAFwSMkSWLQ+NMYNP40l1+z8K7FXoxI8Gc9BpRj9I+FfoLfcC47q5ys66pL33AmRyopqozFrl3fOOaU+vVZBf4xKKECj3/0M4vunlXvObERobx95wyueu6zBtva/JpYPSL4L0mSOO2s3px2Vm+XX/PpM8u8GJHg90x1Tyj2hsrkSeXfsh2SftCRP0zBEQLRWyWKBiou5/aNOZCwSsZQLFWtXFEllZKeKgVD1NqrU4RGtY5o+r5GcaHlTO78txeiab5QfXjV1yX2hvb7862lx1/htu4v1XvcpAvlhi7P8MqBOxtsxx9Wj4DYgySING8Ju+A/KsolDu4MQRSzFNwh64Pnbd0QUr3hV1iU/0yd2fDt5kbPGTxpAF/mvcv4f52NbKj+N5ly4zn8pHwmkiNCUFr10TqtQxA0obL510j2bas7Q6KqYDFL+FGVAsHrJEBPhRXW7O2I1e56hiQ+wuy9sJrBZKyeTxhZz+o5LWxPO4HVZm/wnAFd2rL2fzcyY1Q/DLrqf4MJAzuz+bXbRXJECEofPeofA22CRqw2zS5dmSiJXS8RvVVybu6eDq5MntcXQNJ3MvqSmm1JqkTk3xLxa0WNruaIMzW98+mP32mjXN3/CNVFahhJTTmW45jtpQ2ekxKWygN9PmJk/DR0VI/vdDadxmP9vvSb5AiIFSRBQVVFHedgYApVufuldC7qHYXdKqYHCM1z9sXD+eWj37QOwyP6jqzeXPHUZIk/KMwrJia+4RJZkbER3PXOjdz1zo0+ikoQtKOK0e8WTXFI3Dm9C4vW7yGulR1JgsI8HZ+/2oofPoqjtEiPKUThnBn5XHxDDq07WLUOWfAmw1Bs5eu5b+k4Vu/pwmc3fETHhKJGV5KUWSE6tIKcknD8ZYiif5c2VV+HhfhuZrIr0k7k0719qwbPCQ8xMv+Sc5h/yTk+ikoQBEE7qsVK1YyMpixf9DBjgfPa0dtlKtopzjmw/wxHAcnq3MckZpOE5HAmRP5JQsKUDWIibdP0jE7ETtMnXWj4Y1OvdmHdq74OkcM0jKS2A0Xb6Rs/vMFzjHIIk9pcwaQ2V/goquYJnqnGLZhqXu35RuV2gP/MkmoJZBmsFRJ2UWJLcEOrDglah+AxYy8bVfV1/olCDSOp7frT79I6BEHwK3s3HvB4mwlt4zCF+deApFAXZykla4XMGw+lIEmQfVzPTRO68cUbiZQW6QmPcjD96hwuviGH2FY2bCI/Etz0fRn2+DWs3tMFgJs+mMpHf/RFVWlwJdFT343mQHYc/pIcAfi/0QOqvi4o8a/VLf9+7hOtQxAEv3L84AmPtxmdGOVXK9mFRqSc/Cys4Sj3qfuWhGRKxP8qndw9/pQ/gL4UWn8l0/ZTHeGH5TqTI5WsMSI50lRTO8ZpHYLHjEm+uOprs6PhFRu+9snxZ7UOwWPECpJgYG18M+Am0fVCSlgKahlq9kDPti006IP/JWsdghDgPn32K61D8Ihrn7sMg7F61ciaJb9rGE1tuUf9p/anIPiDbat3ebS9Nl2TefvvBdgsdqZGXOrRtgVvcCZJVn8VC0BZkY68LAOKQyI20cbzyw6Q3M6KJDvHLCoHyv1xlp7gvoU/HgU6Vj3OKo7kfytGsPtEIndO+I3Y8JoZMlWF0god32/vhj/N3/vXuNNrrBpZsWmvhtHUZraKKgKCcKrDO456tL2EtnEsPvAyqqIyOWy2R9sWPEuVJdTU1qiJMVqHUkvEfpmQYyql3VVs8SqSQyL0CIQdlhpMipxKbriiolAHq/0PrUPwiAHRownXV1eu2FUYHP9f/kgkSAKcqhSD1YODEnJ7pIQvkCQJJUskR3xt5k3ZrFoaQ0mBHn+aPScEhnMuG8nP7wd+ea0+o3py0e3nVT0uyCoMmrJhghCMzGUVbP1lp8fai02O5s0dz6PT6ZiYUP8mxIK/cfZbnEmS6loStz+XTqu2VuRTqoeKxEjwyracx5urU6jdj5X4cUd3VuzsSqfEPN7591JCjA4k4PcD7bj940n4U3KkS+s4brmgeiVrqdnChys3aRiRIAgNsVZY+eM7z/2OhkeHsmjvixiMBj7++GOPtSt4iU6HigShJr/sZOjNEjFbmx+XKQskO6hiBNcFKmclJ5GpBP49O0qO56ION1c9tilWVmR+oGFEwc1/eqFCk6lKEWreTFB2e65RQ08kqYn7X+iHeO76LVxCsp231uylzzDfL5sLps29W6pgSI70H9+H51c9VOO5nz9cq1E09ZON4vdFEADMpWbmnv0AG5dv81ibHXu3r15BVuHaawZO6Oex6wue4BwESGpnYfCYEvQuf6AXe7AFusufb/j+qKgyB7MTWLalF4dzY3nyu1Hc/vEkFNV//u1TE6P45L7Lazy3cvN+HKLCiSD4JavFxryJj/Lj26s81mabLq0xhTpLjr8z27VNhAeM7eux6wtNZLOjO3gcec02KC13qymdzv8+50kOidA0raMIHK1jf9A6BLeFEMFdvV+v8dze4o3YEHVqvcX/fvMFl6mlC8Dh4XdJRzPqdtp3gPFsz8bRgsUkOHjui0P83+0Z+HIjrinXjmP6bZOR/bBDILQMepPMMz8+gPSPWT856bkaRVS/d3cv0DoEQfALHz+xlP1bPNsXyT6a0+TXbF6+ndGzRng0DsF9XfuZkZrSrTBeCGH/RixyD0yqCrnWZBpbBa0Czy0fwcWvzuKLTb39KjkC8MXDVyHLNf8fsgpKNIqmfq/eNE3rEATBLyx94Xt2rt3j0TZzjuWhNrRpUh22rNzB1OvGezQOwTVV79iKgvzXHlCUZrc1ckQ3Zs4YjNHoP/cmCYmENTJRW/6xn0nlj6hI4Aed+/stRv7H5PUiW55G0dTv3FZXaR2Cx4hPHwFKVcqh/HOqdnjyFHtzVqOUg3W1Z+MQuHxuDkf2Gln3vW823f76leU+uY4g1Of78ro3G923+ZCPI2lcSmprrUMQBM057A6+fnU5quLZT2XH92ficDjQ6Zr2wXTVJ+s8GofgPofDtXISVfuRWJcgJsYFrt/311Vaqy7+V/6k0sZXbqvz+SOZ/rf32NDenbQOQRA0p6oqS1/8vsnJjMYUZBVRVlROREx4k173zesrPBqH0DQSgKLCkUxITWlWG2t+9WyyzVMkJGI3SUTuUSnromIPB53ZWX4re6JaeVILpmKQHYTp3FtB5A8e6vNpnc+X2Ip8HEnjRiRP1joEjxEJkkClZAAWLzTc3N2fnJtzCp4jSXDvwuOc2y4O52Ivlb5DS+k3rIyIaAcnjpj45csYSovEr7EQ2CLiI/g0fWGtlSOVPD0jzF1fl7yvdQiC4BcKsp2DB95Q3/tBg6+RJY8nawT37NwQjs0qYTDW/+9is8LR/SF07u1iPTXBbz27/EytQ2i2EIPMyqevr7VypNKPm/b5OKKGrXnueq1DEAS/UFFuIS/DOwlMVW36ZFRZJ6M4PDyJVWgSFZAzclGamSDxd/oyieht1fcqFZX4tZA3SnXOn65cuXvq19UnB20SJdpkJs5UTvfYZlTF8RMyOub3ege9bKjz+Npc18r9+cr8Xu9oHYJHiZHVAKV67Z9ORVGsyLKxya8TPE+ng7d/28Md07rwv2UHaNPJhsPuXDGq08PV/83g1fva8MOH8VqHKghNFts6hpf/eJxW7RJrHbOYLZTklxLexFlb3paUmkhoeIjWYQiCXzAYvdeNLCkoJTo+qkmvEckR/1NSoOfHj+KYfFlejU3aKykO+GlJHDv/DOeuF9L9cV9VwUWqCgVlYVqH0WSRoQbenzeb9q1iax2z2OwUlVUQEdLUz0XeFRVmIjJM9EUEAUDnxX00S/JKiYyNbNJrRHLET1ibO/E38EhIROyXMBSoFPdWqGgLSGA6ARF7JHLHqc7N3ZuaHAmoZIrKhNTdbM5sS4Qp8JYi6zFxQ5enSAprX+uYXbFR5ijGJIdqEFn9dBiI0MdoHYZHiQRJAFJVFYoe9N4Fsvug0MV77fsbqTWo/ptlbtvJxttr9xAe5Rz40emrtzA1GFVue+YYxfk61v0QXG9OQmA6dQZ3SISJilILsk5GliXsNgd6o445T1zKhbdPqfP1mYezef+hz/jl49+wW+1e/dDTHK9teUbrEATBb7x001tea/uixKtI7tzKa+37m6SOiWQdbvreK4Fg4UMpJLWzMvicEux20Oup+nvz2ghe+28bdDoV6cV0rUMV3FBcocPmcK541npERZYllJN9kVCTAbPFhixJzr6IQ0EnSVw9ZSjXnDu0ztfnFJbyxvd/8O0ff2OxOZD9LHP3yb2XaR2CIPiN125b5LW2r+h2C/Ft47zWvr9JTm1FZlq21mF4hqI6Z5XK/vVZ0ptMuRKJa2rPRtGVObBHgmx1luMyt6f2bfrUOUYSyCWgRDRyQe1v9yepGGQ7suT8Z9f7ydYxMjoUHAAYJBM21VkBSJZ0KKoDkBiZMI0JyZci1/FzWmYvYlXWZ2ws+Bmb4o3qQe65tvOTWofgcSJBEohsm8H2u5cvcsCls6SknahZg4AALovgx8mRSpExdc+KlSTnff+yuVms+yEaP7lDCS3Y8GlncPFd0wiLDKVDr7Yc3X2MNUvWU1ZUTuvOSZwz+0wiY+vubR3bl8Etw++lvLgch905+6ryb38w/Y4pREb514oWQdBK2o4jrFmy3qvXyDzo2of0H22fcHHyHIrzSr0ajzcFa3IEwGaR+e/lqQwYVcr4i/NJSLGSe8LAT5/GsfnXSFRVwmBUqCwf72dj0UIjFBXKLQa+3doNi90/VloM6NSaWy4Yhcmgp0tKAsdyi1i+cQ+FpRWkxEdx7uAexEbWvdrlRH4xVzz9CQUl5ThOJlkUD+9t4I5zBnQmOa5pM9oFIVhlHs7m24U/efUaecdcK9+1wrGES1NvIPtorlfj8aZgSY5UdSPMVhAr/1ENoCuDVitkDEVQMFihpCfVs24BFIjaIRGWBoVnqERthuzzGm/bdBwsbbwVueu6xTr70X0TMzSOpFo0rZjZ5VZ0koHkkPYU2fLYVvgrZfYiogzxnBYziihD3QnYUlshrx+YR5EtF8XT+057QDtTd9qEp2odhseJBEkAUkte8OHVoiFqDRT3/8fT65BDnWVxVDkGlEwfxiScSpYhtWcFKR2tZBw2aR2O0MKtW/onD35xV9XjDr3acfmD7Vx67YLr3qCsqNwvl6aHx4Rx/TOXax2GIPiN9x/+zGfXMoYZWFa4mEnGS2o8P//7GxgzcTQAsUkxAZ0gCXaqKrF5TSSb19Q1sKsyZGyxSIwEqFW7O/LG6jMos/hHcgRg04EM+qa2rnrcvlUMV9ezWuSfnlmyukZyxJ+Y9DqenFP3ClxBaIk+ftx39fh1eh0/Wj9hnDyjxvMDbujC0y8/AUBi2/iATpAEnXr2lGopVFQc4RC3Vib0GEiq8/sR94eO6C0qFa1B0SsYCiRMeRISEioqrVZIVCSqNFpGX4XQ4xKOcBW7ZsVMVCIMFnrGZ6KqEGrwn3GEAk7QLqxb1eNYYyvObnWRS69dnvmB3yZHQGJO14e1DsIrRIIkQCiWLVC6AGzbAO9siFq3IjBJyMkNbEzYjM3LBM8Li7QDlQmSyptZy+4UCNpQFKVqmWjGwUyWv7uKA9sOYzDqmXrdeJJTW5G24yimUCN9R/UiJMzEsf0n2LZ6l8aR12/B2kdqbBp9Ii2Lr178nt+W/onFbKXrgFTOu3EiQ6ec3qzNpQUhEOzbdJD3/vsJO9ftpbzY7LPrWsttFOUW85PSQFLG/8YyhRrqr8NgMKnc/fJRVFWsHgkUqgoWm467l4zl94Op+GN/01xhITTE2S8+kV/MsnU72Z2ejU6WOW9YL7q1TWRveg4GvY4BXdoQHmIkp6iUX7cf8qsVI6d65ZYL0J1ShiOroIRPV29lxaZ9mC02OqckcPFZ/RjTv2u9m80LQqBL23mERfd/yrY1uygr9N24iMPu4MDWtAb7IrKflQZuqVRwJkdCW/bkUQkJfRnoy2of01kkwg9DzWUkzteoioqhTKLRzrXsXJkSuUeiYKg37puNj2m1Di9ieJs09Dr/vG/nlWYTH+EsGVxsy2dzwS8cLduPpKr0jx1Fu/AeZJgPIUsyHcJ7EqoLp8JRxrbCX/00OQKXtL+rxibyJbYC/sj9ke1Fa6lwlJNoasOQ+An0jRmBLPlJvTMXiQSJH1NVG2rZB1D6IlDHu5qvlL0GUXfUf1wXA/bgWI4ZqOw2yDx66sw98aFI0M6iBz/lyodm8da8D1nyzLIax9Yt/bPG49CIEGbMPY+Uzkm+DLFJzrp4OB17OzdMO/J3Og/PeJ6ju4/VOGfjim1sXLGNc68Zy22vXSOSJELQcDgcfP/mz7xz70eUFmjXF3nzrg+Y9/4t9R6PSoyC3T4MSGii+t8Tp1yeiynEPz/YCtUqE1jFZiOPfXMWP+/27/0Kb311GQtvn8FbP2zgtW9qlgNcve1gjccmg45LRg9gQJc2fpscGdKjHQO7tgUgPaeQe978lj3pNUvzbdyXzsZ96UwY1J1Hr5xYI5kiCIFMVVWWL1rN2/M/oDC7WLM4Fs5dzDMrH6j3eFRcY5s2CL4gAUpKotZhBCwJCX3pyfJZrYG6biUqSDYIOyxhTTj5hFrzeGj6yf1OnI02K5IYUxlFljDUqgacE2502Dk9OZ1Osa6VwNPKa4fu4b5+7/J77rd8l/FOjWN7SjfWeKxDz+D48fSJHo5DtfsyTJe1CelCnxjnitwiay4fH3mOdPPeGuccKS/mSPluthWuZXbHe9BJgZN2CJxIWxhVtaEWXAvW37QOBZQsAFSlBMxfodq2AjKSaTiEnAuIuo5astthzdcxlBYZGj9ZEHzg2O7jfP78t7WSI3Uxl1aw+MElPoiqeULCTWxbs4tL2l9HUodEdq3b0+D537+xku/fWAlAt0GdeOTrecQlx/oiVEHwOIfDweOXLODXz//QOhSKcpwDIuZSM7989Bs71u4GCfqN6s2Y/xtJaIToiwSO6hmBSe0snDG6BLsN9KIb41fMVpm03Fh6peThUOD77V35ZXdnfj/QDofi/x8hswpL+GrdzlrJkbpYbA4WrdjIohUbGz1XCyaDjgPH85g4/03aJkazef/xBs9fvnEvyzc6ByxSk2J4+ZYLaR0X5YtQBcHjVFXluTmvsfzdVVqHQmmBs5SnxWxh9ae/s3XVTlRFpdew7oy9bBQRIkGiqcq1qkpMBGp310o8C/WL2yCTeZ5yckXOKQdOfqPj1ktIDlBPLhLQlUJIJhjzJcIPSMhmsEdAaU+V4r5q3YmWRhRbQpjUaQflNhN55nB0skqEwUrryCJ0kn9OaDiVBTM7CtfVSo7UxYGd9Xnfsz7vex9E1nQ69BTZc3ny76uIN6ZwuLzh6h97Szbx3x0XAxCra8WVXR4g3tS6wddoTVJVP50m46Li4mKio6MpKioiKip4On5q2SLUkse1DsMpYj6SoRtq4Y2gmnHediTAAVIYqL4s+dVUOkAhWGtvOOxQXKDntmmdyTxcOThUfxkLQfCF59Y8wLwJj2Gr8OzMB51Bh8Pm8Gib9ZEkCVVVkXWy23uizPrPdK569P88FJnrgvX+6I+C9Xv947ureO6qV7UOA4CZ885n2JRB3Df1CUoLy6rK+CkOBVOoEYvZqnGE9ZN1EqoKqh/uaeAPbnzsGOdemicSJH5EUeH/Xr+Qg9mJDO2cTmpiPh/90b/xF/qReRefzSvf/E6Jh98bKvsHvlBZ4EQnS27viTJ9RC/uv3SCR+JqimC9P/qjYP1er/1yAw9f9KzWYQAw8aoxTLthIvMnPUZhdhGy7mRfRFEwGA3YLDaNI6yfpHOOD6iO4OyLVP5fKR2SoEtbTWMJJpZ4lYLhCpZTij3oiyHmL5nwNOeeJdZ4FUmRMBbUHoNSUVFCIeMCBSW0adeWUDi73V6SIvx5vLFhA8LP5qB5B8VKntahuE1GdrvsV8+woVza5W4PReQ6V++PYt2tH1JVFbX8fa3DqKbr61zNopbjvPUowMlBSr9OjgDxvyIl/k4wJgxUFdJ2h3Dn+c7kiCSpTL0yh3d/38OXe3bw4aZdXDk/A4PRNwPKglBFlT2eHAEYcu5AdF6u7ZvarwOX/veiqsEPT2wY/8njS1nz2Tq32xEEX1v28g9ah1BlwOg+zJ/4KKWFZaA6fzcrfz/9OTkC8O7eF/iq4D30Jv+fda+FzWsiRHJEY6oKh3OrPzAezI7lQHYrVCTWH2wfcMkRgP5d23o8OQIwsEsKJoN3a2q3bxXDjecNrxrw88SG8UvX/c0nv2xxux1B8LVlr/hPX2TIuf25e+zDFOU6V7VW9UVU/Do5AvDKX0/xXdmHhEY2cZQ6AKgAoSaU07uL5IiHmfIkkr/RkbJEptUPMslLZVKWOJMj4CzHZcqT60yOVB7XmSWSl8k0PrauEmEwo5McdIjKY2qXnQGdHAEY3fZiryRHkkM6EiKHe7zdU8UYEpmQfDmVY6me2BNld/kf/JTxkdvteItIkPglCzjStQ6iWtE8wL9v+PXKG4EqxYBhuNaReFRepo7zu/ThxgndOZ4WgsFoZ9H63dz0WAatO1gJj1KIT7Yz6+YcFv2xh7AI/6xhKAQfSZYoyS/xStujZgwjvk2cV9oGmDH3PBZueYY9Gw5UzQjzlEdnLiAv079rpArCPx3YmqZ1CFWev/Y1KsosAbkg9Iout6A36hh+3hlah+KX1q+I5uh+Iw7RVfGpykUQJ8f2uHHxVO794hxmvnox1y46X9PYPKHEbPFKu2MHdqN9K++Vzpw+og9fPvAvDmTkovPwRutPf7aa47mFHm1TELxt9x/7tQ6hyoLr36SksDQgV4TeMPBuLGYrYy4ZoXUoHqUCypn9UIb3gRhR4sxbDMUSocclTHkSUjMmHxtKJaK2SnX049VT/pYY2fYgM3psZVibw4QZAnQM8hRWh9kr7faJHkbr0I5eaRugT9Rw7uzxKgXWLGQPTzZfnfs5OeUNlwrVikiQ+CHVurfxk3zqKAE5IlGp8C4gsDPP/xSf7OCS25x7w0iyymMfHSa5vfMGUrk3dOXfsQl25r7oRwk3IajpDDqy072zhLTH4C6MnT0K2cMDBgB6o55Z885HkiR2rtvjkZUj/zQr5VquH3Q3DodY1SX4vxOHMv3q1p99OM9nZW284T/nPk5FWYXWYfgpiTumdaUoX4+iVA/cC56lqs5kiEOBrUeTeGftQGa+ejFDHrmeCc9eTlZJFMt3duVgThzFFYG/p092gXcma/RNTebcwT2r+tmeJEsS10weiixLbNp33CMrR/5p6v3vMv3Bd7HYREZS8H+F2YVY/WiVaFF2iV/1jZrqtjPvc042CSISwOFMrcMQXBC9TcKQB85fIpW4kDJ6xGUxIfVvZvXczLQuW4kJCa6fzwJbtlfabRvalX4xZ3qlbYCxyZcgSzoOle30yMqRf1pw4Gae2nk1Fi8lkJpLJEj8UfF8rSMILtZvwRZ8S8pn3ZzDmAvyGXFuAf2GldV7nk4PIyYWk5IaXDcbwT8lto3HbvVOAuDlW95mynXjCY0MRfJwkuTcOecQFRcJOAcovOXA5jSmRFwqkiSC33vi0pe0DiGobFu1i79+3Kp1GH6rpFDPv8/szoaforwy8CzAoZyqw4D8AAAgAElEQVQYvtzUi/mfj2POu9N5fdVgDubEA1BQXlmmoXKfwcAWE26iwuqdBMCTn6xi2vDexISHery/MGFQd5JiT/ZFvDAZpNKRrEKG3/ISVpEkEfzcU1e8onUIQeXIzmOs+Wy91mF4nJyeDYrnB3EFz5IdEh3W2ekWm8Xg1ocZn7qH01odJzbEOUgeog+uz8c6DNhV76yC+S7jHfrFjCTakIDk4WH9bpEDSQxpA+Dx1SOnKlbyeHjXbCr8KEkiEiQepKoOlJy5KJndqv9kjUexHnG9DSUfHAe8GKUQTOa+kM5/XktvdDBBccDgMcW+CUpo0SZfPQ7FS4P/G3/cxv+1v47+5/QhtlU04Nws1V0derXl2mcvr3o8cGxfr+51YrfYmR5/RUDPhhf8l6IovHDjG4yTZ1T9mZ16PWm7XO+LmEvN7P3Tf0paBItALMnhS+YSHQ9e2ZHLhnQl65jYr8VTbA6Zrzb3YO4nk3jq+7P4ZXcXQEINgkRIfS448zSvJRh2Hs5kzF2v06NtQlUywxN5kuTYCO79v3OqHg/r2cHjJbZOpQIjb3tJ9EUEr1BVlbf+82GNvsjFKXPY8+c+l9uwWW1sXbXTi1G2THYvJY+1oAKqBIQYCYbkfksQEm5lYPJxOsU4S0+fev8Mtgkyg+LHYpS8syI3x3qMR3ZdSpQugXhj8sln3f8GhslRzGh3a9XjrpEDkL2cNnhk12wU1T+SYyJB4iGKYkPN6gmOr2seUA9D/jiUsq9ca8i22+OxCcFLp3P+aYyqgsEkPgAJ3pXSOZkp144lIsa7G4at+/JPdEYd931yO1OvH+/2fiHPrnkQY4ix6vGFt0/BYffuLCRzsYUnL3vRq9cQWh5FUZign8m3r/1U4/nsI7lc03cunz3/jUvtHPn7GIoYzBd8zrl6ITs9jMsH9+L5O5O0DijgVdh03PTBFB795mzSC6Iaf0EQSIwOZ/aYAYSHmLx6nfV70ikqKeG5a6cy8+z+GNzsi7x803TCTumLXDJmAIqXkxd2Ba5b8JlXryG0PKqqMl53MZ8+WXP8oyCziJuH3svb//nQpXYy07KDajBf8DwJUOOiUQZ1By8mlAXPsZUatA7BJ0LlSM5KnI5BNjZ+shvSK/aQa83g8o73Mjx+MgbJvb7PRe1uJkwfWfV4SPxEd0N0yUt75vrkOo0RCRJPye7d8PGSu1EUV+pnin8Soeka+/yk08P+7aG+CUZokQZPHsiCdY8SHh1OaKT3f9ZyjuYRkxJDn5E93d4vZNnLy2s87jOyJ6ed3cutNl3xy0e/ceRvsT+Q4DkT9DMbPP7G3MWUFtVfkrGSu0lHQXCfxPKPk/n3yG7s3Sr6L821cPUZbDnSGucwUvD/Xp/RrS2L77mE2MgwQo3eX4VUblMpKCplRK+O2NzsiyxeuanG425tEzn7tM5utemKv/YdZ2faCa9fR2g5xusubvD4J09+RdaRxuvyi76I4Aq1bQKYvDsILXhORW4IG+adzh/3DOLvhd0p2B2tdUge1y6sO9d3fZJoYwJ6LydIKu3K3kSfmOHYVPfK6q/NrjnhP97UmgGxY9xq0xXZtiPsL97m9es0Rtx1PEDJvNm1E/MaP0+VW8bsLp8ynqt1BF7X0HJEhwOOpxnZ+luE7wISWpS73ruJx76ZX1X2asCYPj657txRD5C+5ziym+Ww/vhmY63nkjq0cqtNV911zkOivIXgEb8sW+PSeXecdX+j50TFifuFp5154RCtQwhIxw+FcMe0LpQWiY8sTVVh0/Hlxt4oasv43t1x4SgW3j6jquzVaZ1TfHLdRz9ZRVpWgduFLdb/fajWc+0SY9xs1TXXvfAFNrE3muAB+Xn5Lp1349B5jZ4TEevdFekt0aBJp2kdgucZREnOQKPYdKh2maIDUex5qzvpy31zv/aFsxIu4LouTxBvag1ASmgnn1x3U/mP5FqOu93OUfPeWs8lmnzz7/P+4cewKtrum9wyesxet7zxUwAcqxo/R5TY8oKWsYyvPpIEbz7snD0oyyrOap2C4DnPXPEyucfzqh7HJsX4bNZXaGQouFkKqDivpNZzXQamutWmqwqyitjyi6ivLLjviekvu3Re2vbGVy0d2n7U3XCEf0jt117rEAKUROsOFiKixearrjg1334kL4Yya8uZVfv8F7+SnlNY9Tgi1ITBi/uJnSrcZHC7d11cWrvSQK/2vikzV26x8ev22gkaQWiqmYnXunReUVbtvvc/pe/JcDcc4R/GzT5L6xA8RgXUECNEiURawFKcUwuOrWhL8cHIRk4ODGtyvySronrfR4NsxCj7ZiW0wQP7nTio3RfxVZLHgZ0dhb/55Fr1EQkSf2P5VesIgoqcvA+sLiSmgpgsw70LjzL/tSOMnFxE595mrUMSgtDiB5fUeNxjSFefXPeMSf3drtFtt9pqPXfmBUPdarMpdq3b47NrCYIrNi7fqnUIQeUn5TNWfrBW6zAC1oBRpShicrtLJAke+fosXvl5MGUVLSc5UmnBFzU/Rw3t0cEn1+3UOt7tDdXtSu0k4KjTfDMoAbDtoBiMFvzL5pXbtQ4hqPykfMb3b/+sdRgeoXJy/5EubYJvZ++WSFY58Ztvqjf4wrL0N2o87h3lm1XkEhJ6yfN9v9QI31QHAThSpu24iEiQuEnx9HJk62bPttdkQbREMfxeVCUfKNY6Es0ZjCpnTyvk3oVHuOyuTK3DEYLQD2//ws3D5rNrvXNZ5pwnZ/vkuicOZTH20lFutZHcsfYMTYfdd5tCHtx22GfXEgRXbFml7aomvVGn6fU9afb9F5GfWUBmWuP11oW66XRi7aurFAVmDdnBe+v6c+tH59LSvnOrth1k5iOL2bjXuVLuxmkjfHLdzQeOMWOUe6VrosNrz/w0V9SewOEt2w6JBIngX/78foum1zeYgqcKxeRrx5FzLI+9f+7XOhS3VN3R9DqUnh1Qk+K0DEfwFEWi9HBwrCABOGLezfO7b2RvsXNvsTHJDe8R6Sl7izZxZuI0N1upnSKw+bDsVVrpLp9dqy4iQeKunCkea0pVVVA1/ACt6wz4blDQ68oeQ80eqXUUfmfAyFJMoWIqpuB5ezYc4LYR9/H8NQvpM6IHl95/kdeveXjHUW5feC2mcFOz25h+86Qaj4vyirmy523uhuaydUv/9Nm1hOD00q1vebS9jAPaJdLbdG2N3Ro896gPH/mcS9pdh2IXJaKa67fvotn1Zzhiu6bGyTJ0TconIcKM2WYAt3fGCDz7M/K4ZsHnzHvrO7qkJHDnRe5NonDFoYw8br9oFDF1JDlcNemM7jUeF5dXMPX+d9wNzWU70sQEKsE9G1Z6dqLnoR1HGj/JS5I6JmKz+C5B6W3fLfyJ2R2up6KsdvmcQKOkJKCM7IeakqB1KIIb9OE2UsZk0Pe2nZx293ZSL0zTOiSPyrOdYPHhx3jv0CNEGxI4v80NPrnmmKSZxOiavxqnnaFmFRCLw8yzu69zNzSX5du07YuIBInbDrp+qnRBg4dVVYvSR2FgGARRT4OjCf8vASOIEj4eEhKmMuaCAq3DEILYD2+t5JIO1zFi+mBuee1qr14rMy0LY4iRqdeOa3Yboy4eXvX13o0HmZE8B5sPZ20CYqN2wS1fv+TiXmhAx9PaNnhcVVUUh28H801hRnoN68Ydb17H8YMnfHptX/D19zPY5GQYuOvCLlx3TjdOHGl5ZaOaw6h30BKTI6dasWkfY+9+nT6prXn835Maf4EbsgqLMOh0/HvS4Ga3cd3U6kldBzNyGXfPG5T7eIDWYhOfm4Tme3Da0y6fa4pu/L3c131xg0lP9zM6c8src8jPDr7PykHzWSM8BHy016XgHWFtyuh/z3baTzpGeNtywpIqiO1VpHVYXrGvdAuP7bycOFMSl3e8z6vXKqrIR5ZkJra5otltzEy9verrPEsmT/09h3Kl8T2jPKnMpl0FIPHO4kvRsxo+bl3vmzhOJUchx38EhPn+2oJmLpubhSnMQUsrvSD4Tt6xfG478z7OmNCfVh28N8Mn95jzA8ycJy9tdhuy7LwVlpeYufuch1Advv+9MJdV+PyaQss0/abJDR7fsXa3jyKppjfoeWHdY3Tq1x5ELkGoxTnQf3R/CHMv6ExZsfj40pDSCgPZxWLTWoDCsgrmPPsp3dom0q2t9/oiOYXlAMweM7DZbYSHOgeMrTY71y74HJvd9yvpsgtKfX5NIXjYza7/zJ539cQGj2tRflZRVBb89iiDJvbHVi6Shf5EBdSocNSkWNTY4CnF1BJJOoWec/ahD3EgydVbyEhB3LWzqGbeOfQAEfpoOoX389p1KlTnPbxvzLBmtxEb4lx9oqgO3jnwEBYNJvEfN2s3cT+Ifwz9j2RquDatZPf9oATKydkRpS/6/tqCZuKT7Cz6fQ8pnSoQSRLBWyxlVp656mUWbn3WaxNZS4vKAJB1MsbQptcKjk6Kqvp65eI1lJdosZIPsT+B4DNjL2u43MyBLb5f4l5WVI7D4eC9B5f4/NpC4FAcErknDHz/QZwot1UPhyKxdHMvrI4g2lPQTQ4V5r/1LYvuugQ391GvV+XKC0mSiApt+iqnU8NauXk/+Rr1RQ6eyNXkukLLM2tew3XyteiLOGwOykvMfPbs1z6/tlDtn7d3NSYCZWhvlDN6oPbpBJFiYm8gi+ubjzHKhhQ82w267P2DT3JF6r3ovLTvs3LKb0+0Pt6ttvaVbKHQkeVuSM1yvFQkSAKSkrmhSedLUmO9ciM+Xw6vO7k5saJdjU9BG3Gt7Cz8eR+3Pn2MyBgxS0bwju2rdpOZlsXct673Svuy0Xkb+/nDtVjNTV+KP+uu86u+/vnj3zwWV1NVmMUKEqF5zOamDaQZjQ0P3mmxKWl0YhQ6nY49Gw74/NpC4Hnr0TZ8+L9WqCoU5Ohw2GlxCRNVdW7IfiqHIrE/M5431wzSJig/tj8jn+2HjvH0NZ7bO7KGkz9/a7YfpNjc9Br/c84dUvX1jxv3eCqqJsspLNPs2kLLEtnIKgAt+iKmMBPhUWFsXLHN59cWnBz9OkOIsWqYV40ORxnQFcKav9ek4F/yd8ZxeFk7HLaWVwa0RM1jW/5aruh4v1fad5zcXuBQ6U6K7HlNfv3whOoqAzsKtRsXybNlaHZtkSBxy2VNOlupaKTDazobX8/ml8IuOflV4G/YJTSd0QQTZuUz/eocrUMRgtgNZ8xjwpVjGDrldI+3nbYzHVVV+fTpr5r8WkOIgQlXjq56nHus6R0JTzmwKbg2phN857zwy5t0/rpv/mzw+OBJA9wJp1kmXz0WAHOpNrOmhUAiMWRcER17WLhpYlceubojOn11iYaWQpJgQ1ob7A7n/3huSShvrhnE1YvOp9wq9mmpy3UvLGVM/65MGdLL421nnkwsvLdiY5OnuulkiRmjqqsMZORpV3t7b7pYzSo0zzh5RpPOX/Ls0gaPDxzbF53et1PMJ145Gp1eR2GOdr+DLV5MBMoZPVHbJ6HqdShd2jpveC3tJh/EVLvMibXJ7HmjO4q95f27fpnxMp0i+zAiYarH21ZwThb9LedrpCb2RiQkhiVUTyLJs2i3J2ROhXbXFgkSXyo8r8HDkqEbGBsufeFZERA6E1UpQJRZarlUIC7Jt5vgCS2L6lA5svsYj3w9j/6j+3i07bK8Mopyizm8M73Jr735pauIjI2oehwRo13N9t+WNm1FoiA014PTnmnweFKHREZfMsJH0TgTlRfePgVzWQV2q+9r7guBp3V7K4/M6cjBXaFExQXvz4zt5MDBqatjKr/+3/Lh3PzBeQx/7BpGPDaHic9fwVu/DsJs8/2s60Cy5cBxHv7XBEb37+zxtq02O1sPZjT5E9VN00aQEF3d/4gOD/VsYE2wcV/T+1KC0Bxv3fNxg8djEqM59+pzfBQNyHqZWfOnY7PaMGtU4k4ASs1g0KF2bYsy6jSIiRDJkWCkShQfiiR3k3tloALVjoL1nJtyJafHjPFK+wdKt6I2sTdyZuL5xBmTqh6H6aMaONu7cq3HNLu2SJD4mKo2vFJDinke9N18E0zUA0hyBKr5R99cT/BLsgz5WeIDteBd7z3wKQBP/XQ/oy5q/sZhdVEcTd/VOT4llpL8UorzSgCwmC1UlFk8GldTbFm1U7NrCy1PY3vt3P7GdfQa5pu+yJWPzCIqPpI/vtnkk+sJgc0Y4uCrt52bbauKRNbR4F0tsXD1YF7++Qzn5rQnP+f+mdaGaxadx4d/OFccKKqMxW7A5yV6A9TLy5wlI569ZirTR3h2wobSjLlmsRGhWO0KecXOFSg2u4OyCu36IkdzijS7ttDyFDby83bd8//i9PEN7+HqKRfeOoWElDi2/LxTzBvVUml59dciMRLcJMhc30rrKDTxS7YzQXxB+5s4M+H8Rs5uOlVt2thIiByOLOkosjmraSiqA4tDu0RxhapduU+RIHHL001/ieNog4clOQriloGc3MyYXCcZBzq/sPzs9WsJ/kuWYffmUERvUPCmtZ//wbJXfkSWZe779HbCYzw3QzKmVTQJbZs2AyUvo4C35n/I7A7Xs3nldhZc+wYZhzI9FlOTBe8kaMHL3j2yoMmvObT9cIPHQ8NDWPDbo7Tv2aaZUblu4Nh+APzxzUavX0sIfNYKHacmAw79HcLBnSE4AvA91GqXsTn+n737Dm+qegM4/r03q3sPyi5l771BZSmggCCggCxBHLgH7i0OEFQc+FPcC1FEREURFFBQZIPsPQsddK8k9/z+CAVq2zRJk6Zpz+d5eITcc899wbY5Oe857yn9o9jqvfX58I+O3DB/FN9vbUJShj+3fzKEzUc9/31ZVW05cIp3f/wLRVF4fFx/okPdt3PUz6inQVyEU3N657Jymb9sPYMfXcDv2w4y55s17DshD0qXfM+y3E+dvmfH2t12rxtNBl746VGadmnkalgO63qNrQzwhp82e/xZUskEoJzLkomR6kIo5CX7eTsKr0gqOMmPpz4A4Kqa44ky1HRb32atgNoBjVCcmOrP07JZfXYxs3dPY9u5Naw8s5AjObvcFpMvkQmSclBruJLtK/sHvqrqUML/B4r9w8vKS9HXse1oKZCTEtXdjDeOEVlDltmSPOuNOxYwd9o75GTk8OJyNx1OpoCqqgy/c5DT42mhCfJzC3jsmhf59dM1Mkco+aTadVyZLC37m0VRFJ5eMoPQaM9usW7Quh6aprHx1+0efY5UVSm88UhtNKviE0kSIeDH7Y0Y+851dH9+Gt2em8bE94azclcDAH7fXe/CbhGz1VZ//+DZSJ5Z2oeBcyd6Keqq5e3v1/Po+z+SlpXL/Luvc2vfY/q0L1ISzRFCCMwWKw/873sWrZaHQ0u+yWRy/hBtR75XFEXh8a/utS2E8uC8ecueTRFC8NcyuZvVW0RYEKJFvLfDkCqQ3t/i7RC85s/k7/n0yItkms8xOeFp3PUDTkWle9TVCJzbRSLQ0NBYdPw11p79zi2x+CKZICmviB3OtdfVd6iZYmiKErkEDJc7HZJDjINt/zVvA3LsNpWqvqAQgdHkAzMLks/78d1fGVv/NtKSMnjgw9vL36GAF298nS2rdhBTPxpwbuGREAKLufoOzqSq4RfrV061b9yhgUPtajeKY/7ml7nies+cSdKiR2MUReHIzuNkyENRJRft2hjIfdcmsHtTgLdDsUsImL28B09824+9iVEXXt95MoYZi67k7VWdWbu/Pgs32Eo/tax9Bp0qx2ae8NM/exn82AIOnEzilWlXu2XB8sMLfuC3LQeoGxMGODfVUVhGTXM2uyJJlcgKbZFT7dv3dazMXUydKN7a+BKDpvRzJawy1WgQg6qqnD2WzJkjSR55hmSf0KmI1gmgyt0j1Uloo+o99t+dsYFZu2/hQOY2Jtd/3KldH6X56thcNp/7jRhT7fOvOPs9pWCl+i6c1ns7AF+nGk2I8AWIczeV3dg0FEXROdy3oq+DILMc0dkROMH2XyEPIZNsE8ozvzjIS9Prc/mwdIJDrXw6J4bTR03IutaSu2Wn5/D4NS8C0LCdbaXQgS2HXe5v5Wdri/xZCNAbdARHBnPF6B5s+GkzJ/adLvV+4UrhcEmqRBRF4bV1z3NX90fLbNtpYFuMfo6f2xBVKxJzgWeSiDc8PByAvOw8j/QvVR97twRy37BG1GqQxyPzj9KwZeX7mlKUi7tCio6tbL9fsLYDCdFJ/PJvQ65us5dRnXayfEcFnUtYDeXmm5nx3o8ANKwZidGgZ9fRMy739/PGfUX+LAC9TiXY30S/9o3ZeeQ0u4+dLfV+mRyRqoL3ds5hSst7y2zXrGsjgsKCHO43PCYUo59npq7GPTYCkGMRbxKxEaDXyfJa1YrAP0Yu1LZiZvHJNwCINtXCTw3keO6+Mu4q3c6M9f95RaCiw6j40yKsK6kFiRzJ/rfUQ9yd3XlS1cgdJO5g7AH6VmU0qgGhLyK0DIT1VJmHtV9gdnKHiqPS70KzpoI+wTP9Sz6nZn0rry07yNDJyfQZcQ5VBzI5InnagS2HObDlMKMfHMqEZ0a7rV+L2Ur9FnW4Zc4Ep8tdeEOtxnHeDkHycc26NKJdX/tjkeDIQJ5ZMoPs9GzOHksiP9exw4A3e6j81csT3yTldCq1GsWhyFWDUjkpquDMcSOhEZV3V+D0vn9h0JW2K0RwMCmK3AIjb67swqyfelZobNXZgVMp7Dp6hhG9WnHviF5uG/1arBo1I0OYMfoKVLXyf+wO8Xc8eS5JJanXvA49R3Sx28YUaOSlFU+Qk5nL2WNJ5OU4NhZZvegvd4RYzJt3fUDi4TPE1I1CZ3B8MavkRkHV8yyKak0R5KXK/++XSso/yfHcfbQO7cmwWre6ZUcJgIaVYGMoQ2tPQ68YSk2OVBaqF/dxyB0kbqAoKkS8izh3O5hLqFtpuhYCroO0mxAF687f5I/wH4ESNB1FjbDTu4c+5GmnIakHwnS5Z/qXfFbh57eIWAsnDwlkkkSqCAtf/o6QqCDe2TabpW/+zIafNpOelElBnoPJ5BJsWbmDlZ+toVnXRiQePoPVUvKKCJ1eRW80YM4zo2neWTXx9OIHvPJcqepQFIUnv76PZ0bNYfOK4gmNHsM7M/rBYTw9YjZ//7gZoQmMfgb633gZ454cSVTN0sciFg/tIMlIzuSGOrfQ6aq2KIo8Bkhyle0rxy9A4+G3jhJds/ImSEL8C+je8Bir95ZUZ71wvCVYtLGshVeSJ3yzdgf+Rh2LnhjPN2u389vWg6Rl5ZJXjlKc/x49w5e/b6V1fA32HDuDtZRdq6qqYDLoyTdb0Ly0s/X16dd65blS1TLjozsQVsGfSzYUu9ZhQBtumnkDL094g3VLNqBpAr1RT58benLjkyOpUT+m1H7L85nAntzMPG5sOJ0O/VrLxRpeIgx6uXukuhEKQbXlDpKSbE//gx3p67mryWtsSl3JjrR1ZFvSMQvHksklSco/yW9nFlE7oCEHsraVulNEQcWgGjFrBV7bTTKmnvfmRRQhfGFtbekyMjIIDQ0lPT2dkBDPHiRaFiEEmLci8leCKEDRNwX/gZC/DpF2O7YPPpeuGtOBLg4lYhGKLrLEPrXEVoDr3wiS5KpfFobzyj11kAkSqaL9b8ds4lvUA+Db13/krbs/cLmvWo1qMOPjO7mz2yN229351hTeue9j8nM98+HLnkE39+We+be4vd/K9P5Y1VW2f+u9Gw/y57d/k5edT/0Wdbj8+h7s2XCARwc9j6YJNOvFAa+qVwmLDmXeXzOJqRNVYn/DoyaSmZpdUeFLkgsEiiqYs+QgzTtW7g/cz31/GUs2N/d2GFIZ3r93JG0b2Wp4L13/L099/IvLfUUGB/DO3dcx8tmP7SaCHxx1OW8uXUe2hyaC7enbNoFZ04a4vd/K9v5YlVW2f+vDO46yetF6cjJyqd24Jn3G9OTYnpM80PdpLAWWImMRnV4lICSA19fPpHajkndV35hwG4mH5RkhVY0AtMva2kpsSdWEQB9gpf3jW9EZq3dJp7LcUPshWkZ0BmBn+nq+ODobV5eUGRV/7mw8h1f23m43+TEwbgKrzy4mx+qh4x7siA9oyU0JT6O4OWHq6Ptj5d/r60MURUExtkMNvh815BGUgOGAgkh/ENsX8X+31FvBehqRNaf0TnUdPRewJNlx+dA0/IOsyDW9UkW7udX9HN9vOzPk2jsH8fSSB2nU3rFDpf/r5P5EGndswOTnxwCg6i6+7RX+fvxTo7jmliu5440p5YzcOTqDypSXxnL329Mq9LlS1dekYwKTnx/Dba9OYtDUfpj8jbw0fh5Wq1ZkQgJAs2ikJaUz/96PSu3vstHdPR2yJJWTwk2PnqqUyZG0HD8++rMtt39yNbd8dA0bD9fydkiSAybPWcT2gycBGNKtBW/eMZzW8a6Vw0zJzCE6LJAHR18BgO6SVerq+UmAsX3bM/rytjw78cpyRu4cVYGpg7rw8s3XVOhzpaovvlU9Jj5zPbe9Ookht11JYGgAL094A0u+udhYxGrRyE7P4fXb3i21v2HTB3o6ZEmSPM42t9R4wj6ZHHHAFydeZHfqRgBahnZjSoNniA9s4VJfBSIXAYyoY1u8r16SDlDOL4ruEN6HHlFDGFPvwfKG7rSeUUOYnPCk25MjzpAltjwt72cQ9jJvVsj9DhH8MIpawkFl1nCPhSZJ9hj9BO16ZbHupzBvhyJVQ5Ob3MkKbREA3Yd0ovuQTiSfTGHLqp28POENp/o6dTCRGx6+lobt6vPN3GVsW70LhKBlr2Zcd+81dBnUHoCCfLPb/x6FFEWheffGDLn1SuISYgkMDaR24zifqEku+b5/lm8l9fS5Uq9rFo0/l2zg3Nl0wmNCi11vc3kLlr29wpMhSlK57doYhMWSgk4H638O4bsFURzY6c9bK/YRHWc+f7aaZ1mttiohhT/aNx+N4+7PB5FrNgntQVgAACAASURBVJw/D0tBLjzxHRNnf8Xmt+8BoFvzenRrXo+k9Cx2Hk7kvne+d6qv/SeTGX15WxJqRvLJik38vecYmiZo1SCOMX3a0adtQxRFIb+gtDNq3KN5vVhGX9aGejXCCTQZqV8jAp0ci0gVYOcfezh5fgFUSTSrxpaVOzh9+Axx8bHFrncf1pn5933syRAlL1AAktOhhr2y81LVYZv8zjwaTGjDLC/H4hs+PTGT5yMWAxAf1IIpQc+SZU7jdO4RPjzyjFN9Hc/ZR7vwK4g01uSP5KXszdiEJizU9E+ge9RgWof1QlEUCjTPVjGK86tP54grifWvj0n1I9qvFjrF++kJ70dQxQnLQWz/zPZq1xaA9TSojUq45pmDUSXJES06Z8sEieQ1N9SbxhdH37nw56hakRzcesTpfr6Y+S0PfjidTle1o9NV7UptFxDsvoPidHqVOs1qkdA6nq7XdKD7kI4Y/eThp5J3HN11AlWnFluxeSnNqnHqQGKJCZKzx5M9GZ4kucWujYEoCrzxSC2WfRSFqhNoVoXHb4xn9uKDBIZY0XkwSSIEWDTb7gChCc7l+HPXZ4PJs+gQ4tLVcLJ0qS/pdttc1r91z4U/R4cGcfB0itP9fPTLP7RvVJuOjevQsXGdUtsF+BlcirMkOgXqxYbTqFYUPVs1oE/bRvib3Ne/JDnj6K4TDrU7vudUiQkSeUZF1aMBonUCRBUfe0pVW+rOMGr3LT1hKhX16PbhPN968YU/BxnCSElPdLqfdck/0Ca8F3UDmzAmsPSzPkw6f5fiLImCSqQhlhr+8TQKaUur0B5u7d+dZILEwxQlwLHDbdSAUi40AY65MyRJcliPgem8+3RN2+G54r+D0sIVkHKwKnlG8vFUUs+mERFzMUm37fcdTvfz7597HGrXZXAHp/suFBoXwhNf3AsKNO3cCKNJJkOkysM/yA/hwKG//kElJwnj25Y+mSdJlUVakoEZIxPY8ZdtR7ZmtY1Pju71Z+plTRg8PoW+w88RV78ATy2YF+h48YcejO6yk9V765Nv0SGEXJ3vy/IFHD2TQr3Yi+dFbj3g2ETvpXYePeNQu05N6jrdd6EAg8Jr00cggJb1a+BnlMkQqfIobYzhaLuA4Mo5oSa5TnRvCf4mb4cheYFq8uxuyarocPq/xIdeLK91MvuA032czXdsbrlOQGOn+75IYXL9p0AR1PJvhJ/ed352yxG7p/kNALsJEgX0TUGtWfLliJc8EZUkOSSurplbnj1Bg+a5AOj0AlVnOwhVbxBMe+oUoZGeK0skSePq3kp2xsWa8sf2nHK6j0vPHbEnKCyQ+LbOT0x8n/MpX59cQOveLWjdq4VMjkiVTrchHcvMZdeIj6F+y5ITIR0ub+uBqCTJ/WzJkeLJwLRkA5/NqcFNvZuy6K1okk+7fyuJooBe1eiacJwx80fy4dr2aMUWl0i+aPhTH5OWlXvhz/8ecSzZcSmd4thYxM+op3sz58ciK1+eyh+v302H8ztUZHJEqmw6DWyL3mh/fW5odAjNupZUVQNCI4M9EZbkJVpUqEyOVGN1Bpz0dgg+572jj5NhTr3w5yM5u5zuQ3EwBaBTdLQP7eN0//c2nM/zrb8hIaQVCcGtfSo5AnIHiV2a1QpJzey0GINa4ym7fSj6BgjTlZC/gpITJQIl6I5SD6JRjUGO7D+RJI8ZNjmVoZNS2bwmmPU/h5Cfq1KvSR79R6USHGqlbuM8Hh3TALmTRPIEc4GFRbOXMvGZ6wEoyHU+Idd5YHuH2779z8tcZbjeobbz/nmBph0aOh2PJDlDCMEA3ahSr3ce2obnv33Mbh/RtSO5atIVLP/gt1J3kox/clSpZ+LIs3Ik31L6eERosPT9KK67NckjT9brBL2bHCU2JIvEjGC7sUi+QwDv/vgXD4yyHbKenuN8be6W9UsoGVSKeXcMp8NtrzrW9vah9GjZwOl4JMlZ/XUjSz1CKb5TPf7392y794dEBDPsjoF8M+f782cyFTfusevQG+QUVVUnANGgpq02pSydVi1Z8+T3uSt+Of0p19W9E4BUs/MltsL1MQ63HVFvOpu3r3Ko7bCY2+lUo6/T8VQ28hNvKcpOjgB8jpZY9tYjJexlMBV+seiw5aUUwIAS8gyKX3/7HZi+KjtgSfKQwsNGO16eyR0vnOT+V48z8tYkwiKt6PTQrmcWAcFyi6TkOcvm/4KmaaScTi27cQl6jejicFudTsfPloV23x2b9YhnhbZIJkckj9M0zW5yBGDDd9vor45ElDbbcN70N6bQ54aeAKh6Fb1Bh6Iq6PQq02aPp//4y+ze/8nRN50LXpIqqdwc1aNnkRj1GoEmubu2qlmy7l8KzBZy8gpcur+rE7tCFEVh89v3YLAzFokO0LH57XtkckSqEP3V0pMjAIf/OUp/dSRms/2ffVNeGMvgaba5D1VnG4uoOhVFVRj/5CiGTr/K7v1L0j90NnSpElLAtntEJkeqLb9w195Lq7tt6WvJs2ZjFfbOuC5dnDHeqfbPt16MHvvlEZ9vvbhKJEdA7iApXZnJkYu0xMaoNfaVel1R/FHC30SY9yDyfgKRiaKrB/5DUNTwMvtXw9uiZXwDOSMciKYm4HwJGklylU5vK70lSZ6SnpxJbmYuj1w906X741vbn5TYsXY39172RInXxjx1LT+/+xstejZmxod3yfJZUoW6Uj/a4bYDdKNYoS0q9brRZOChT+7khkeG8/uXf5KRkkmN+Fj63di7xIPZ/6tGnRg+PvwG4+Onl9k2smY4qYlpDp17IkkVSyEvWyUrXSUo1HN7tHMKDMjdI1VLbr6ZlMwc5i1e7dL9XZrVs3t95+HTjH/5yxKv3TW0O1/8toWmdaJ5Yeo1+MuxiFSB+qsjHW47yDTG7lhEp9dx11s3c92917Dq8z9IO5tOdJ0o+o3rRVStyFLvKxQYHMg3qR8wImJSmW1DY0PISs3GapYL+SoLge2dUasXCw6WQJaqGkFArRwC4nLLbioVowkraQXJ7Dm32aX7W0R0tXs9MfcIb+x/EkFmsWtXR01ldfJiIo21uLHhg/jpSztH23fJBEkJNKvzb6JaThpqQJjdNoqhKYqhqUsxqSGtIGQfmjkZUvoAeRcv6vpBYD8UQ3MUQ1O01IlQ8DdQ0t9Dxf6ZKJLkHIsZcrM8uBRTqvZUnYrR38ihLUdduj8wJLDUa0vfWs686QtKvf75U9/a/aAnSZXJ9g07aN25ld029ZrVZsLTjideLhVXL5YV2iIy07IY1/A2clIvfrjpcGUrLh/Vk4Q29WnYLp7nRs/hzyUbsFqKjzkUVZHJE8lrrFaFtx6vxYOvH3d/3xocOBvJ6XRZK78qCjQZWb7J+UNRAerFRpR6bdlfu3jio59Lvf7ad+vY/PY9Lj1Xkirae099wpSnbrTbplbDOG58wvHEy6VCwoJYoS0iJyuHic3u4NzJjAvX2vRpTp/rexPfqi5NOzdk7rR3+PmD39CsJcx/KNjdFSN5hlY3FtGwtrfDkLwofphrn+klG5POnxXJn7h0b7OwTqVe25W+gc+Ovljq9WXJ7/J868UuPddXyARJSZIXOn9PRmcIKH0XSUmEyEfkLIG8daDoIWAQGK+wW+tbNURBje12+1VCnkWkjgbtHEWTJDpQgkAXB5Y9TsUqSSWxWGDN92FYzHIFiOQZqk6l+9BOmPNdL1dy6mAiNRNqFHv96O4TdpMjhfqrI2WSRKpwWZnZTt9zX9dnnP5aNReY+f3Ldfz942YUnUKPoZ3pNaILOjs1iILDgvgu+WO7/d722mT2bDhA8snUIhMTOr2K0c9IfOu67Frn3LhJktxD4fcl4dz8xGnColwrUVASIWwLYv/3eyfk7pGqRVEUOjauTYCf6wefHziZTMNaUcVeT0zNtJscKdT+1rkySSL5hIXPLC0zQfJfVouVtV//xZ9L/0EIK10Hd+Ky0d0x2DmPJCAogK+O2x/HT3lxLDvW7ubUgcRiYxFVr6NVr2ZsXmF/bkVyI0WRb4/Vmi0jGVArx8tx+K6afg0IM0S7fP/xnH3UCSh+TESOJdNucqTQo9uHV+kkiUyQlER87vFHaGkvQ957RV8s+N52DR0oYaCvjeJ3Nfhfi6KGONy3oq8Dkd8ist+F3K9B5AB+tn4Cp4LIQaQMB2TdP8l1QoDFrPDl644fOilJzlIUhesfupZNv7r+4WVCozsAWJL2YZHdJEvm/Vju+CTJU35ftM7jz1g4awnvzfis6HO/+BMAVacQEhlMdJ0oLh/Vnasm9yEk0vFV8ZFx4bz5z4ssmrWUH979lez0HAwmA33G9OT6GcNQdSrT2t5PXrbzhx1LUnlZLQp7t/rTpV/xEgLOEgL+PRnND9ubsHpPfc5myt0jVdHNg7qy69gZl+8f9Zxttedvs6YRGnSxLMWitdvKHZskecqef/Z7/BnLP1zFK5PfLvLa6oV/8dL4eSiqQkhkENG1o+h5bRcGTe1LeKz9qh2XCokIZt76mXw16zuWvbOCzNQsdAYdl4/qzugZwwgOD2Rq6/vIOuf8ohTJBUKALBFYDdmKq+n8rTS84RB6k6xo46q+Na4npeC0y/fPP/AQAA80/h9hfhcXbWxM/bXcsVUFiijrVM9KLiMjg9DQUNLT0wkJcTyJYI8jB6+XxN45JEX77wOccKLjCJTwT1AMjZyOSQjNliBR/FGUi6tBheUAIm0GWHY43ackgW188+jY+mz6veza9ZLkqpk/PkKnq9qx5pv1PDtyjlv6LFxhP6npnZzY59gAwxd3kHji/VEqmSf+rZ2p+X0pR79Wb+/8IPs2Hna438CwAF765QmadExwOiZN08jPycfobyyyM+XUwURmTXqLnX/sdrpPSSqvpz44RLcrS06QCGH/7NjC68t3NOL1FV1kUqSKmzX1avq2b8SGPce45bVv3NJn4W6QCS9/wY7DiQ7d8/fr0zEYXN/F4g1yLFJxfHEs8tg1z/P3D1sd7tcv0MTzPzxC697NnY5JCEFedh5GPyM6/cWxSNKJFGZPfpPNK3fIklseJhQFrWdrMMp12tVNROsUGl5/CJ1JfpO5akTtO2gfcQUncw7y1oEH3NLnc62+QVEUPjr8HPsyHT/XxNd2kTj6/ijr4vyHllh2uZXSCC3Vgf4H41RyBEBLRaROQgjnd3woioqiBhVJjgAo+oaoUd+gRK+D8M8gYhHyy0FyhqLADXedRdXJNznJMxq2r8/J/Yksf38VqafT3NZv4Yc9c4H7SqtIkjttX+f64oUzR5PKbHN/nyedSo4AZKfl8NCVz5Kb5fyhiqqq4h/kX6xsV82EGsxd8wyLzrzHnNXP8Ppfz6OXH5qlCrJrU+mHSy78uxFWDaxa8SxJ4dKyJZub8NjifpzNDPJUiFIlUCsyhKT0LBb/sYNTKRll3+Cg9rfOBcBS0tkIpfjq1z/d9nxJKkvS6bLnNkpzeOexMts8e/0rTiVHAPKy83l08EzSk53/XlQUxTYW0Rcdi0TXjuSlX57gm6T3mfvHs7y2/nn8Ak1O9y+VTdSLBYM8u7Q6StsTRk5iAEK7OI6Cor+XSmcikHwtlw0pv5Ccf8pt/T62YwQAViHnRUCW2CrBS67fajkAxs6lXtYShwIublMVZxG536EEuLaKozSKLgpFZ9tapRl7Q8Hvbu1fqtpads4hrn4+p4+Y0KyyoKjkXgc2H+Hglg/wxEbHTSu2kXQ8xe39SpI73NfzGZfvPbjtCLH1Sq9N+/Dg59n2+y6X+s46l833b//CqAeGuhpeicKiQwmLtu1GvHxUN379dK1b+5ekkqSnFP0YZNUU1h2oy2frW7PxSC2+29KGmdf9Snx0GhargqLYSkQAzFzWm++2NDt/pxz/VGUnUzKY9dXvHllYvmX/CfafTHa4/Q1X9vZAFJJUsjG1prl874Eth4lvWbfU669MfYs1X/3lUt952fksemUpU14Y52p4JQqJCKZl96YAXDWpD0ve+Mmt/VdnQlEQdWIQCbW8HYrkJVqBjp3zmhFcP4v4EUcIjMsrc7eudFE+2Sw7tQBPbHM7mrmHY9mOn1FdgzZuj6GykFsGLlH+SbjS6ylqidOBcpaQyHjZIxOFhZSgqR7rW6qaFAVe/PIQrbpmeTsUqYry1M+8h658rshhjZJUVRhMpZdfmf/gR2z8ybnVmv/1ydOLsFqt5erDnhH3XOOxviXpUkmnLiZIsvINTHh3OPd8MYiNR2oBCvvPRnP926O578ur+GlHY1buSuB/qzsyeO6NfLelOTIxUn146tPXTXMWYXViLKKq8qO75BuMdsYi3775I8sX/Fau/r+es4yCPM+dpzr0joFy4tYNBKBFBKNd1hbRUCZHqj2hknk4mO2zW3F0WW1vR+ODPDMa+d/hRzALs8Pt72j9pEfiqAzkKOsSIn91Oe72A0PJtTC1jK+AX8rRd6F0RME/ZbbScleiJbZCS2x8ya/2aNlflVimq3ACUjF2An2zYtc9Rt8DQlxfJStVDjG1zLy86BCj7ziDLNwqSZJUPod2HHH5XkWFlj2blnht9dfr+Gb2Mpf7LpSXk8/fy8quUbt55Q6GhIyjvzrywq9rQm7k23k/kpdT/GD2wrFIw3bxtOpdcWORRh3ieejTOyvseVLlsXl1KCu/th32+8TiPuxJLNx5dXFWzCpUVu+N5+nv+vDINwNYsKYjyVmBXohWqqrkyFmqjFJOnyvX/e36tirx9c2rtvPWHR+Uq28Aq9nKb1+WXXJu99/7uDZyYpGxyODAMXw5a0mJJUMLxyK1G8XRZXCHcsfpqLiEWB5fdG+FPa+iiEA/RNtGoCpyq4B0ngIonPqtJqfXxHo7GOkCORoBmSApyvyv6/cGTkNRiu8gEblLIeexcgT1H+dutntZS30I0m8F/jv5kAWZjyHOtEHLWYSwHEFLfwLtTDvEmSZoiT3Qkm8FJc59sZZBiXgdMn6ssOdJniMErFoc7u0wJMkjfPGAdsl3Hdx21OV7r71jEP6BfsVeX/fdPzw3am55wiri2dFz7O7uevehT5jR/xlys4qORfKy8njrrg+4JmQc3877kTNHk3jzzvcZFj6BAbpRXFfjJh4b8iKh58ttVYQnv36AnevKMf6TfJjCrHtqczYjkDX74pE7QqTKrPBQd0mqCKcOJrp8b98bexMSGVzs9c0rdzCj37PlCauIOVPetrujddHspdzZ7VGyzmUXeb0g18yCGZ8xJGQ8n8/8huRTqbxz/8cMj5rEAN0oRsRM5tGrZ+IXVHp1EHd7/Kt7OXvybIU9ryJoNSMRXZrbEiMyOSKV4OTKmrJMu4/xtcPZnaUIT9ZsqgCOnkbvCC35drCscOHOKJTYP1CUovkmoWUhznbA7dk4042o4Y8Xe1kr2AepV7v3WR5jongSR/JV6Sk6RrVq6e0wJMlhOr0Oq8V+maDbX5/IsOmDKygi93Pn+6Nknzv/rV+f/h7fv/Wz0/cFhPizOPmDYoePFuQVMDxyEvm57i1F0Xtkdx5fWHzCLuV0KteXo255RVJ1KlqABpnejkTyFgG0eTKE3xLlGEaqeDpVxarZL7F104CO3H5trwqKyP3kWKTiuPPf+tOZX/PRYwudvs/or+fb1I+LldiyWq2MiptCRrJ7yzK3urwZc1YVr0iRk5nD0NAJbn2WJzXsXZcDa8o+2N4XFJ7WZe3cDIL8ZXJEsqvF9F2ExMty7ZVdq8BeXJ/guws1HH1/lDtIztMSh7iYHFFQor4olhwBENmf45GtSvmfoGklTOyl3uT+Z3mMTI5UJTq9T+dZpWrIXnJEVRWad2vs08kRyTc9NXmmS8kRgDmrnymWHAH49bO1bk+OAKxZtI683OLv5Q8PfN7tz/IUzU8mRyT47VTJJXIlydPsJUcUBRrERXDbsJ4VGJEkwQ+f/uxScgTgpZ+fKPH8kfVL/3F7cgRgx++7yTxX/I386ZGz3f4sTwmPD6o6yRGdCmFBCH8TBPjJ5IhUJs0sp6Qru1BDJKMaVI9yxPKrEdASvwf2uHCnCSX8XRR9veJ9Wo5BtgffmFMnouWtQ9MurZ15xnPPcyt92U0knxIUqtG4TQ6KIhMlUuX3Q+5nxNaLRtWV/BaoaYLRDw6r4Kik6u7QgSP8+eEWp+/TG3Q8seg+EtrUL3Yt5VQqc6fOd0N0Jbu7x2Ns/GUbOZfU8T683Uc+5OuB7DJbSVWcAgQt3+3tMKRq6K/X7yQhLhKdWvIEohAwcUAnFDnBKFWgnJwcXh3/ntP3qTqVBz64nZY9i58hlpGaydMjXnFHeCW6teMM/vllK1npF9/Ut/y602PPc2c1RkWvcO5wFVo9b9XQWtRH69oCSvmcJUkXKAL/2OJnAUkV58nmX1AnoDGqndRAr+hhqErxRXhVkZypBuA+x5saLwOE7UBz/+tQdJHFmghhgeT+7guvJJa/Ie1vADRdM5TIzzz7PH1vsKxxU2cWN/UjVSajpp/luan1vR2GJNnVum8zjCYjLyx/lAf6Pk3K6XMoKAgh0OlVrBaNm14YS/ehnQDbYY271u9j6287sRRYqNeiDqHRwZw7nYZfoB/t+rbEP8jfy38rqSqY1vgBh9t2GtgOhKBZ18YMnNKXqJoRxdoIIRgbf5s7Qyzm4NYjPHzVcwDUaVaLuauLl7lwp3Z9m7Nl5S73dCaHItJ5xuPpBK7cS3bfJt4ORaomIgP0GA06Xrt9GNNe/ZqTyemoioImBDpVwaoJJl/VmcFdLk427zqayPpdxzBbLNSNCSMmLJik9GxMRj2dmtQh2N/kxb+RVFUMDXK8LFX7/q1QVZXGHRIYfHM/YupGl9hubP1b3RVeic4cTuKRq2y7V2Pjo3l17XMIzXOL9pp0TmDv3wfd0pewVK3FhQrAiSSoEwMmoy3TK5O8UklUQXizNEyhZm9HUq0Z9SbG1pvB+4ee5Gz+Cdu8CAIVFQ2NrpED6Ro56EL707mH2Ze5BbOWT7ghlghjLBmWVHSqngaBLQnQFz9/ypdUijNI3nzzTWbNmkViYiJt2rRh3rx5dO7c2aF7y1trU0s+CJaBDrdXa+wru89zz0L+J07HUj5GwP0lNIqKBpI8/AzJly2cF8P7L8RxsfqoJFUulx64npudx2+f/8HaxX+Tn5NPQpv6XH1Lf+o1rwPAmaNJPHntyxzceqTU/vwCTYy6fyhdrm7P4R3HMPkbad+/NSER3h8cyLrfzvHmWMRisTDQeIPD7Zdlf4qpjMmwhbOX8N6DHl488R+qXkEIEFbPDS2j60aSdCzFY/1L1U/hV2vWFQ0paBzj1Vik6uHSA9fzCiys2LSXFZv3k5WbT8OaUYzo1YomdWxfi0npWTzwzjK2Hz5dan8mg47rr2jHVR2bsO9EEga9js5N6hIREuDxv0tZ5FjEOd4ciwD0V0c63PbjA/OIa1DDbpuVn6/hxXHzXIrFZQoY/PSYcz23EqJW4zhO7iv9e7I6s/ZuAwa9LTkCMkEilUBgCDHT6s5dmMI9PYcplebSA9ctmpl/0/9ie9pacq3ZRPvVomNEf+oENAIgx5LJF0dncSi79N15OkVPp4gBdIroz+m8QyioNAhqRYih+EK+iubo+6PXEyQLFy5k/PjxzJ8/ny5duvDqq6+yaNEi9u7dS0xM2R9Syp0gSewGOP5Bu6wEiRACccZbK9ACgBwP9q8C9g8SlKRj+018MjuWNd+HIZMkkrNUnYrQBJ54a4qoGUbTzo3ISM6kZkINBk7pS4vuTUosX5GTmcuERtNJO5vh9HP0Rj3X3DqAm1++Eb3Bexs15aSE47w9Fvnw2S/57MlvHG7/fdYn+AX42W3jzCSHO/kFm8jLlOeMSb5FAMJPz7kJjk1ESlWbqipoHlqBblQVerVJICUjh5qRIQzt3pKOjWuXOBbJN1u49qkPSEx1vgSPTlUY0q0FD46+ApMci/gEb49F0lLTGRk1xeH2C3bPpW6T2nbbeGss4h9iIjdDjkUqkgBEbDiiZQNvhyJVeoLI9ik0HnvI24FUaoW7ODylZWh3Ms2phBgi6RDRh4SgNqglnK2tCSuv7b2H5IITTj9DQaF1WC+G1pqGSee9qhs+c0j7nDlzmDp1KpMmTaJ58+bMnz+fgIAA3n///QqKoPghYvaUNWknspaUJ5hy8mRyBGRyRHJE3Ub5jLv3NFeNSeXiukxJcsx1915D3aa1PNJ36qk0/lq6iZ1/7GHlZ2u5p9fjzJn6Ntolh6SaC8zMu3MBQ0PHu5QcAbAUWFjy+k/MmvSmu0KXPMzbY5HgYPvJjv8yF9hfFbnx163lCadcZHJE8kUKoOTJumuSzfCerWgVb39lvKsKNMFv2w6y9eApft64l2mvfs1D7/2I2Wq90MZi1Zi3ZC3d7pznUnIEwKoJlqz7lwf/t8wji04k9/P2WMRgdG5epCDXfmmcQzuOlieccqmQ5IhcB1hUSACiRby3o5B8gkLK5kiyjssy1fa0CetNQmBrj/X/b/pfHM3Zw7/p6/nw8LN8cmQmZu3ijh5NaKxO/IbHd4x0KTkCIBBsT/uDj488jyasZd/gZV5NkBQUFLBp0yb69et34TVVVenXrx/r168v8Z78/HwyMjKK/CqXoB+cal7mQXnZM8oRjCRVDXUbm7l95gkiYmVNSck5LXo0xhTouTrahckQq8X2Br38/d/4atZSAJa8+ROD/Maw9I3l5X6OEIJVn//BR08tpCBffh9UZpVhLDL8rqFOtS+rvNZjg18oTzi+QU5MSJLkIc3qRBNgMnqs/8LdKdbz//118z7mf297v/nhr3/pPP01Pvh5Y7mfI4Rg7c7DzPl6DXllJNYl76oMY5HAIOdKskWWcP7Zpe7u/Vh5wqn8ZN7xAgForRJkOS3JYQ1GHiawljyg3Z5IQy389UEe61+cXwBfuEtlf+YWfjr1IQC70zby+I7r+OVs+cs1CzSOZO/iuxPzybdW7v/nXj2k9jcxKQAAIABJREFUPTk5GavVSmxsbJHXY2Nj2bNnT4n3vPDCCzz99NNui0ENCkZzeGGO/YGy0M6VOx5JqgoUBYxGuPL6c3zxWmwZreV5JdJFTw6bVeHP/PqVpXzwxOdoZvd/0vn0ma/5a9kmul3dkfzcAmo1iuPy0d0JCJYrZiqLyjAWKXPxxX8YTaWv8szNzsNqrgY7PuXEhORG8stJutSzn62s0OcJ4Mvft/LFqo3keWAs8tmqzazffYT+7RuTZ7ZQMyKEqzo1IbiMUo1SxakMYxFnhUWXXqbEYraQm55XgdFIXhURDH6eSypLVYwiOLshmtiuyd6OpFL7Naliz5IUCDae+5WtqWvJJ9vt/W88t5JD2f/SNuwyzCKfUEMkbcJ6V6qD3b1eYstZDz/8MOnp6Rd+HT9+3A29fuFYs7B37V4WOV+5IRZJqjpad88so4VAbxD4BVb+7XZS1ZWenOmR5EihA5sP88kzi/hq9nfMvXk+I6Im89OCip18kdzLE2OR73M+cajdI1/ebff62q9LXmkqSVLpFKAg0vsHWkvVV26+2SPJkUKHTqfyzg9/8dEvG3nhy1X0uX8+n/26yWPPkzzPE2ORX6yOzWfcMmeC3cUdW1buKHcsku8QQQEXD2WXpLIIhYJznqsYIbnOKiweSY4USi1IZNXZhaxNWsKyUwt4ftdEViVWnnl0ryZIoqKi0Ol0nDlzpsjrZ86coUaNkuu+mkwmQkJCivwqL7VGB6CZ/Ub67qh+3ey3sXivzqYkVUatu2YTEZtP844lbNNSBHqj4PF3jzBxRmLFBydJFe385waL2cKcqfN5fMiLWK0yOehtlWUs4ufnx2UTu9pt06h9PFeM6mG3zalDZ+xelySpOAGICJkgkaoPqxC88s0aps5ZVOT8E8k7KstYRFEUJr10vd02cQ1iGHH31XbbnD2eUu5YJB+iVYOdy5IbCQzBsgS1BCBYefZL3tx/f5HzT7zFqwkSo9FIhw4dWLny4kpaTdNYuXIl3bqVkYxwM7XGdxD4SMkXA25Fjfqw7E509dwakyT5Or0BZsw7ztylB5m9eD8dLs8gMraAWg3yGHlLEgvW7KXrgEyuuiEVk78cWEnVy1/LNvHcqDny8FQvq0xjkcfev48HPritxGtDp1/FWxtfLrOP+s3ruDssSaryFMB0MAUlT35gl6qXTftPcPvri7HKCU6vqkxjkTEPjOCJb+4v8Vq/8b35+MCbZfYR30qORXxFeT+FCIAMz604l6qm6E6yvJZ00ancQ/zvwCNYNO+Ow716BgnAvffey4QJE+jYsSOdO3fm1VdfJTs7m0mTJlV4LGrwRETQBETBVrAcAkM8iqGd47XB/S6D7Fc8G6Qk+Zi2PbPRrNCqaw6tuh4usY1/oEZMrQKOH5C1kKXq5Y9vN7Dgkc8Jiw4htl40Xa7uYPd8CckzKtNYZMCEKxgw4Qr2bTrIkZ3HqNEgllY9mzk8FmnRo6mHI5SkqknRBLr0PCx+8mewVL1s3HeCV79ZQ2x4MNFhQfRu3QB/o/w+qGiVaSzS69ourNAWcWj7EQ5uPUJUnSjaXNYcVXVsfW18y7oejlBylVCgoE4I1kAjanYBhlNZ5DUMx1IzGBQwnsjEb38qilZ26kQAwqBibtcQvTygXXKEKvCLyCOmU5K3I5EqmVN5h/jh1PtEmuII0ofSLKQzJl3Fntvq9QTJ6NGjSUpK4oknniAxMZG2bduyfPnyYgeUVRRFUVBM7cDUzvl7dTFePORxFFB5ardJ0qVUXdltCvJ87kgkSXKLhS8tQdWpaFaN4PBAps+7iT5jenk7rGqlso1FABp3SKBxhwSn7wuOCPJANI7pck07/v5+i9eeL0nlJfRyLCJVT5+t2oKqKGhCEOhn5O7hvRjRq7W3w6pWKuNYpEHr+jRoXd/p+0wB3jtfoEGH+hzadMRrz6+sBJDbNJKMPvXRgi/5/2O2gkEHVtsusuyONVEz84n8ejeGszll9pvVpRZqlBF9mtwRL5UtJCGDRmMPovOTuxal4jak/oyCikDDoJjoX2MM3aOudnzTQjkpwsdre2RkZBAaGkp6erpb6m6Wl5bY2DsPDnsX0qZ659luEQCU/QYsVT2aFY7tNzGtTxNsRS4kqRwUyr9XvBJ48pv76Xltl3L1UdneH6uyyvZv3V8d6ZXnPr7wXl6e8gb5md6vIesK/2B/cjNzvR2G5CGC0kcZAtACjaSN7QByFawkAfD0+AFc061FufqobO+PVVll+7ce6H8DlnxLhT/33ndv4bOZX3PmsG+W8AkI9ScnveSxiNWooitwfmLZ6q/n7PhWiDB/22Hql77P/ffPAJpAsWiELj+I3+E01Dzb/0cBoIAibDtRrKF+pF7XkojDtg9f8t1TKpnAFJVL08n7CYjN93Ywko8ZXPMmukcNLlcfjr4/ymVS7hZwp3eem3Y7RP7snWeXm4pMjlRfqg6Wfx6BHFJJ5WX0N6DT61BVH/9aUuC9hz6TZ5NILrv3vVu88tyZY1/l9bUzvfLsclORyZEqSuigoFMA5u6BCNU2wWPuHEjWszVJX9iAjM/iyb0jhpwBtWVyRCo3nQIGvQ61Cnwtvb7kDyxWucpXcs0z3z7olefOvfkdHvn0bq882xni/K/MZpGkDkrg3MCGJE1uw+kOsYgSfnzkNorgzF1dyK8TUuJ1e86Obm5LjkDx97mSflapCsKoI21IYxLv7ETi9I5kt44BBbI6xCEUyGsUQfK4lljC9CjIT/KSPQr5yQH4RcnkSEUyKCaUKvCd+WviF5i1ivna8XqJrapGCb4dkbMIOF3BT7ZC7kJ8c/m0HHhXZ5oVJj+SyOE9/mz9I9jb4Ug+rCDXzMj7h6CqCj/8bwVZaT6aeBVwcv9pDmw5TKP2DbwdjeSDBk7uy5I3fuLQ1qMV/uwl837E6G+gINfHDruWQ5EqSQSpZM6tg6hlhDwNZp7G2j6AgmHhYBWgU2wJkwEhCEVB+Scfkei90jCS77MKGN69BWFB/ixavY207Dxvh+SylIwcthw4Sacm8sBtyXmdrmpHmz7N2bZqV4U+V9UpfD1nGaExwaSfzazQZ5elcCejpldImtgGa0TxpIXhVFax6RxLsJFzw5qAApndaxO5cFepuyILby28VhDlj4gtR/lVRUELMJA+sCGZPeqgBRvJ7F3XVpYLQAi7OzQlCSC6a6JDZdcl92kZ2o1IU03+SvmRLEuat8NxWb6Ww/7MrTQPLV91DUfIHSRupigKSuzvYBzu5o7Lmji2Qv5K0A9y73MlycNUHegNgicXHME/0OrtcCQf9+d3fzPlxXEsPP0eA2/qg6o7/zbng6P2jJTK9aFO8i3vbJ7Ndfde49Y+yzrfxGrRWP/9JgZO6evW50qSozQ/hdzpMeTcGUN+/xAyX6iJqHn+sGk/ldyna9qSI2Bb6l9Ip4ACascMMMpsmVQ+v27ax63XdOfnl27mhivaonPwYOvKKD1b7qyTXDf716eZ9PwNbu0zKCLQbj16q0Vjw4+bGTbd9XkRAWgmHbn1QymoGeS25aeFUVuDTVgjA2yJkf/8XfISwot9bsnsXRdUW9uC+mGkDW54IcEvVAVxye555XzshX+P5D713BC4rX8txGT7vUFX5Jq5Ys9RlnxQ3YEnvR1CtbMj7U+uiL2OGc3e47Lo4egU2/4IX9xVkmOtmHkR3x2tVWKKoqBGvAgxe0Dn/GHvxZjGghpVdjthhoDu5X+eJFUwVQf+gRp9R5xzuY+75t9MXIMYN0Yl+aLEQ2cBMJoM3PvurXx29G3ueWcat82dxAs/P8bNs24kLCbUy1E6JrZetLdDkHzctNnj+cX6FZ0GtS13X72u60qtRnFltrOYLbTpXb6a9ZLkKjVPoJ4qwDwgmLx7YhEJ/kUnn+xMqikKoIJSz/UV/4+P7UdCXITL90tVw7nzu0YMOh0PjLqCn1+YyhPj+nP/yMuYN/1aHhx1BbFhgV6O0jFxEd4/y0LybWMeHs4KbRGXX9+j3H21uaIFzbs0LrMMrcVipXnX8p0Naw3Qk35lA5JvbE3SpDZYgg3l6u9SOa1K/8yqBRnJ6F23SFImr0F4kTa5LWM4fXcXkia3Je2qBLI6xpE8tiWa3pY0Kahj+77NbhAG9Yve6wlpjUr/tyksJSZVnPvvG0SzpmWP2SuMIjDIhbAVzoJtN7+qqAyIG8dDzRYwovZ0BtWcxLh6DzOs1q2EG2O9HKVjwgwVMy8iEyQepKoqavRClJjNEHgX6Nq41pFOBUM7wN6eNB0Y26H4le/wGknyFk2DZh1dL4l09c39ue+929wYkeSLNKtg5597Lvw5qmYEg6b249o7B9GxfxuadWmEZq38A7Rm3RpTu3FNb4chVQGKojBz2aMszfyEKS+MpWXPpi71Y/Iz0rxrY1R96UNHVafStHMjul7TwdVwJancTIvTMC53faWZEu56ebhhPVrywmS5m1uCdbuOXPh9REgAw3q0ZEyf9vRoUZ9W8TXQfGDGML5GBM3r+cbkiVT5Pfr53SzL/pRb506kbR/XFlL4BfrRpFPDizvES6CqCo3bN6Btn5auhsq5IY1JurkD2vlzOyzRASTd2Jr8WsHlnuzPTQgju1ttu22yu9Ym8bYOWE0623kjJZ2vqFexRAeQ2yqGzCvqU1A7BPQ6FCCnaSQp1zYh47pmFXK2ljCqpNXToV169vsl19Mb6MkL8b1V675qQL8WPPWUmyvauEyAoskj3rxkR9q6C78P0AfTPqIP3aOuplloJ2oHNPSJ7GWIIZIGQa7/PHeGTJBUAEUNQg2+HTV6EWqNfYCTWXwtGyVwHGBvUs+KEjAORQ0oR6SS5D0C23kkrjq08yhhMXKVmwRv3fNBia+v+Hg19/R+goyUrAqOyHm3vzbZ2yFIVYx/oB+jZwxj7ppnWaEtomYj5ya9crNyuebWAQg7s3qaVePaOwdhMBrwC5LnOEjeIQDTV6m4PANdjg+Lv209QEiQrDUiwQtfrCxxlfvKLfu58aUvSErP9kJUznn4+j52SxlJkrNM/iaG3zWYWb8+xQptEY27JDh1f352PoOm9kUpKWFwnqYJrr1rMKqqEl0v0qU4Nf//HNWrKIhgEynjWnF2SlsKarp+pkdGn3goYwcMgAg2cebOzmT0qouSbyn7HiGw6hXSe9Uhv3k0+Y1d+7u7Kj9aT1J7IylNDeSFKFhNkB2tktTWQH64SmZdvS/MxVYJn335J0EBlWMcrugEEa3OYcmXU8/esPTE/9BE8dKx+zO38sb++zlnPuOFqJwzpObNqErFHGAjv0q9QIn+FnDiB1beD6CriRI84/wLl35x2H6vBN2DYjy/YjPiW3eEKUkVSq+HnX8HoqgCg1HD2RNzH77quQpZISNVfvs3HuLMsaQir6WcPsesyW94KSLnWSwWb4cgVXGvrnmOgFDHJ3L/WrYZg8nAXW9NBQV0l+wkKVzJOer+IXQeaCst+vbml90bsCQ5SAHUsxbUU67tBBGprpdReejdZT5Y2VnyhJPJGew/mVzktcycPB5Z8KOXInLemXMZ3g5BquJe/PExwmMdL327bfW/ZKfn8OAHt6OoSoljkUFT+3L5aFvZ8XnrZjodk1AVzLGll8CzhvuTfENLzNGlL0wtLREgAGu4n+OfWVWF7G610UIduEdRSBnbyrY7pbBtRX82VhQsQSrpjY2ktDKRVc+A0Ku2g979VDR92V1I5ffRR+vKblRBhFUhdVsku95qijVPTj9XtBwtgyPZu4q8Ztby+fzwLHxi+whwMudghT1LfoV6gaKriRKzBtTmDt5hhpxFKIE3oYR/CMaegB9gAmM3lPD3UIJuvdBaNbYAtZcHIpckzxECps88wfcHt7P04A5UHTjzQzv1VBq1GtbwWHySb3nt1v8V+fPyBasoYfFEpfXooBe8HYJUxYXHhvH5kbdp2cuxkltCCJbN/4XBN/dn7upn6Hp1R/wCTRj8DLTq1Yynv32QKS+Nu9C+dsOaXHVTH0+FL0lYG5rInRRJ7vQY8oeFoYX852ONxbUPfmqzbAgvcOlei4DIELmbW7J5/vNf0S7ZyfTD37sxW31nMPL0J794OwSpigsOD+KjA2/QZXB7h9orCnz3xnL6jOnFvPUz6XVdV/yC/DCY9DTt3JBHv7ibu+dPu7DzKTIuggnPjXY4HqFATotohL+dRLmqgKqQ0auunTalvK4rfii7O2lhTiRfKpBiFfgnWRFy9rHCGI2VJRulAArZJwM59pP90nKSZ3x/8l2s4mKplp3p6ygg14sROee3pK8q7FmV5bumShBCIKxHQMtFMcSjKKWvzFTUcIhejDAfgNQh2F8tryEK/kRhGoqpO4qp7IPY1ZgFaIm9gURn/xqS5BWKAobzG6tys1U0q/MjKHOBhdZ9WrB91b9ujk7yNf/8tJW9/xygSaeGAGxd7VtfE9lp2WiahqrKTxKSc4QQnDqYSE5GLrUa1SAguPTJ2sDQQOb8/gzH953ilrYPYM4vfcW9ZtX45+et3PTCWFr2bEbLns3KjOW+d29lz4b9HNlx3KW/iyRdSmD7mC38FHIeisPSOfBiEkSFvElR+M0/i+mnDESAihbn/E4QRQGhgq5bOtblURQpqO6glIwchnVrxpL1u52+V6padhxO5J+9x+jSrB4AWw+e8nJEzrFoUGC2YDTIKQPJOUIITqZlkJ6dR72oMIL8Sq+e4R/ox7NLH+JEchrTm9xNTlrpZ1JqVsGG5VsAaNKpIY9+fk+ZsYx75Dq2rvqXbat2lh7v+f+aYwLJ6Fu/zD5RFfIbhqOZdKj51gt9KEBuowjSBiUQuCmR4HUnbOUeVQU0gVAU26rASpjE8BRjhkboATOK7+SGq4QTJ1KZPLEX73+41tuh2AiFs39HU3fQCXQm+cVQkc7mH2d3xgZahnYD4HjWfi9H5LxcSzb++tJ39rmLHO2UQCv4FzKfAmsyqJEQ8jiqsfQD1oWwIlLGg+Wfi68BQpeAEvExii76P+0F5HyKyH4PtNOOBSWcP5xBiV2JONMSX9k6JUmFY0Wri9WFhCZ4efnjXGW83n1BST7r5w9/v5Ag2b1+n5ejcd7OP/fQupejOw2lqubIv8d49ZZ3ST6RQkhkMNPmjKdN79IPNRVC8Og1M/nnx61FXq/RIJbZq54ktm7xscjy91fx5YvfcuqgY/VnNRdWPr+zZTZXB43FnCfLxknlUzidlPNADSwdzif+9JdMMqmQd0cslub+CFWAybUEs6KA0AMJObDf+Q9jZouVx8ZdKRMkEgBL1++6kCDZsPeYl6Nx3k8bdjO0RytvhyF5ybHkNJ749hdOpmYS7G/knit70qtJfKnthRDc/+UPLN9edAIuJiSQ96dcR3x0RLF7fti6h/mr/uZQUirRekFZqW1XxiKzVjzBtRETyE4vumq6cJZE6BVyWseS2bsuwuTgFJmikNcgDL+DaQgFCuqHkt0+joK6tpJhWT3qkNOuBn57U9BlF2ANNpHbNLJaJUd0uRph+822c7q9HUw1k5tXwNgx3StPggTQzDpyk/wIql16ElTyjE2pKy8kSA5kbfNyNM77I2kJ/ePGevw5cmnqJYQQaGcHQOq1YN4G2kmwbIfUkWhn+yNKSFIIoSHOtC2SHLnAehCR1AthLVoLX2Q8i8h81vHkCCoYO5Ude/KzaIlN0BIboyV2gex3IfgpB58hSZVHUKiGK4m96Zffj06v44sT890flORzDu88CkDmuSzyc/K9HI3ztsmdUNWSEIJb2j/I1Fb38e+fezhzNIn9mw9x/+VPcUOdaRTkFy/9I4RgWMSEYskRgMRDZxhX/zZOHy6aBPnw8S+ZM3U+pw45lhzR6VXaXFZ6guZCv09+yQDDKPqrI7k2ciIfPbmQe+bf4tAzJKkslnpGLN2CbGVKSiIElj7BWK9wvKZ9aXT18ly67+rH30dVFX5/5dayG0tV3r4Tts+BuQVm0rJc+5ryps0HfGvXi+Q+E975ioGvfMA/h05yKi2DvaeTueXDJfR49m2y80oeV/d54d1iyRGAsxnZXD3nIw4kFj2XZ8Hqf3hw4U8cTkoFoKBOKMLOTLpOr9Lm8rLHIh+t3UTrR+bS4uG5dH5yHnOWr+WOL+8q0kYA1hAjCpDfIJyM/g0cT46clzakCYn3dOHM3V04N6zpheRIIS3AQE67GmT2rEtOm1in+/d1AWetMjniJbdN/xhFUVj+w/3eDqUIVScXb3vDmTzbAg2rsJJidnQeuvI4ll0xu15kguQS4uxA0I6UfFE7ikgeWvyepPGAvYk3zba7pLB9wWbI/dSJqBRARQkovXamlv4r4kwTsHzCxUnlc4isVyHzSQicDrpaTjxTkrxLUaBZh2ycTZIc33KWf37eytljKQy+uZ9ngpN8xuHttgTJvo0Vd7CXO4XHlX+CT/I9d/V4lINbD5d4LflkKpOa3l3s9ZcmvE5Ouv1asnf1eOzC7w/vPMbnMxfb/uDgj1lNE1x964BSr+9cv5v+6kg+e/YbhNXWada5bD5/fjEvT3yDcY+PpFajOMceJkmlsPQIAqudL1rFPfXdFQUIcG2xBsD6XUc5fDqViQM6ljsWybcdSzqHEOL/7N13eBTV+sDx75nZ3exueiOBAKF3kCpSFAQFVKzYsYuKhat49afYy1Ws194bXgtYsAsiNhRQQBTpvUMCpNfNlpnfH0uAkLa72ezsJufzPDwmM2fmvEKyc+a8p7Blb67RoQQkLSHG6BAkA9ww4wv+3L6nxnMFZQ7GPPl2teMvzl/M/uLSOu970cszD329N7+IZ+YtBA5/0pb2S6/zY9fj1jjrplNqPb91Xw49pz3DE3N+PfSoKHW6efvX5fzrl1856/1ryezZBvD2spRlxFI4MhPr1nziv97oXQ5LChprniaTIwZa9uc21m/IYtJVI4wOBQBTtAtbWuTsfdGUFLpy8ehu8ioicwuGGFNcSOppXinsOmieXNC31l3IsxHNnYNiSjniwqU+3HwLulaCUGLQS97yIyoV0BEJTyPUmjsVtPJ1UH5D3bcpfRHiX0OoCaDlomtuKLoVkMtdSOHrof9t47yelUvE+d60uuuURwBIyUii+5DOrPs98tZYlIKjtLCc7Wt2oUfou85x4wcYHYIUYo5yB+v+qPsza/+OA+xYt5vM7oc3Ovzx/YX13js/u4C87HyS0hOZ/czXBzdzqD8m1aSgeXRufX1ylTqPdGB3DlOH3Vfnfd5/+BOmffAvWnVMJy+rAE3TePyyF3CURt7sLsk4epQI2VBUIUC0LUff6f+m6ze+4E1AJsXa6d8pg78219zRKDV9LrfGym1ZKBG6rM6wXu2MDkEKMY/Hw4INNQ/UqFRQ5uDPrbsY2KHNoWOv/LSk3nuXudzsyMknMyWR9xf/Xa2N7k61UziuI/HfbQEB4uB51aTgcWtc/8wVh5bPPVpxmYPTn32vzvpfXrWae9+4jAGWOA7sykUX8MCMr8i6fgC2TfnYlu/F0TsN3Sq7yYJBROg7WFNxx7SPAIiLs9Gvb1v+XmHsMo8ZJ+1FyCH6BtHZUrKSRHMLowMJSMfY2re8CCb541npgI/rmRU9fOjLo5fOqou+/0S0sk/B+aMPpQUoqWCbgEj+EmGtfZQEhdVntdRc7jp0EY2wnoRiH4dosQREK9+ulSQDxCVqvPLD+oCvz9mTJ5MjErl78+g6qKPRYQRk0Rc1LN0oNWkPX/iMT+Weu/71Q1+XFtY9WvNIl3eZwnfv/MyPH/zmU3IkMS2eEy8azotLpzPuqlG1lru4rW9LCU2f+Dwet4ehZw5i+NmD+XT/W7TpJme4Sr7RAWWXM6RrdSi9SxvUw5NXXCaTIxIHCkrolJFSf8Ew9POKyJyFKwXumbm+7Vnw4GeH+zWcbt8HXp7+9AxmL1vFR0tqXge/7Jg0DlzWh/IeKXiizcS3iGP4hON4btF/OOfm02q973EPv+JT/Q9/+TPZ0YKhZw5i2BmDmPPJA/To3JqyY9IoH5QhkyNB5LIJuRtuGCgqKjc8OaJEuUkdmFN/QanRFLnySIpKNzqMgGwu/jsk9cgEySH1zB6p5DxiI/bi7/24fyEU3QX4sKmYko7SYhFK/H8Q5q5VTulaKbonF133oJXMrOUGtcgdj3bgfPTyr0FEIVJmglr/Gp6SZJQOPZy8+uNGAl3iQpKS0hOITYzM5SGWfPuX0SFIIbb0a9/+zTccsWzcmsUbfb6/o6SCp69+Gbez+p5qR4uOt/Nx1pvc8e4UugyommQsL3WQv68Aj9vDr7N/97l+gFuG38sNg/6PeTN+BuDpnx+g5/Cu9VwlNXeVc0ndvWwh3eBWmECkVe77I9siUmCS46KxWerbejo8yQRf8/POIt86orbl5h/6emOW7x2fHuC+z37A4aq9LeJuGUPB+C7k/mswH+99k3tmTqXHkKpthXKni5ziUlweD79v8q/zd/KMLzj72ff4eOlKXB6N16+awPDOmX7dQ6pfeQtVLrElAaA5VbZ+3N7oMJq1GFMCqojMBPBeR92zGoMlMv92DJV3+EvHg41The10dN0Jjrno5bPBuRUoAlx4mxTgzW35kGw5mmcFeuEKKP4vxN2LSJmN7vwDCu8DzdissiTVpH13B12PKWLDP3I/Bsl/yRlJRocQMEWRYxikmjnLDm/U/tSklxqljlEXDcfj9rDwsyXMfetHtq/dRUl+GW6nC4/b2/5QVAXN439bZNPybTx11cu8c/eH3PD81Tz904OsX7KJ/177KjvXyc44qTqtjRnHNam4B0aHvG5lUBFo4Flmh/125Hazkr9aJYVm7ezGYFJlW0Sq2ZEp4/9++3Oj1DGmd2d0dH5au5WPl6xkY3YOheUOXB4PnoP7hShCoAWwnu7GfTk8+PmPPDdvEXeOH8GLl5/Jpuwc7ps9n3VZvq8UItXOkaQQla8QVeBtK8qnZzOmC/JWJeIsjFAXAAAgAElEQVTIs2BNctZfXgq6BJN3eS2Bgh5IX7KBTMISknpkiyccRY1Dzz0XvfB2cP4B7AccHE6OQEDJkSNpe6BgMvr+kQi9GJE6D8yDkI8tKRw9P3c73gShJPln1uNfGB1CwIaeKTf3leqXn1XYKPcddfFwbh1xH/+58BmWz19J7p58KsoqDiVHgICSI0fKzSrg4fOe5qI217F36z7eXP0Mg0/rL5siTZQuwDXITuk9LSl+oQ2lD7bCOSIGvZ7hWlqsQskrmYYkRwCE4p1JYhpSRoPb31Kz9MzsBUaHELBhPdsZHYIUAZbsaJyNf8/o253JM75gyntf8dvG7ewrKsHhch9KjgABJUeOVFDm4M6P5zHikddZtTubT/91Caf17dbQ0CUAISjsaKK4jQlPDf2bOnJuZrMioHhbZK7s0BR8tff1+guFqQ4xvUJSj0yQ+C0Eo9gL7wN34Hsv+EXPRi+Ygp5zKliGgfVsvJvDS1J4mf7RjmrHouOcnHXNPoQim1ZSzT558iuK80uMDiMgXQZ0MDoEqRl7+dYZrP3d9+W7GiJ/XyFPXP4il3e+iU792zP+2pMxWeQk56ZENwnK7mtJ2YMZuAdHo3W04u5vp/yOlpQ83QYtpvorSWXHiWuAHRTjs2a6DkTJ9obkv+//2kRuke/7RYWTXu0ic71yqWl47vtFLN5U/R2wMRSWO3joi58YNf11WsbHcunQfkSZZVukwYSgPE0lt7eFiljvc90ZLSjoaGL/AAv7B0aR08tMWQsFXYBHdkU1OcKkkTF6LwPuW0HqgLz6L5AaxY6yteRV7EOPwLRkW3tolmOWn/h+y6+/SEN5Vjd+HdXq3Aalz4a+XknyUb/hpSiqhubxdqK8/sta2nZ28er9rVBVHbdmfOeJFJ5e/7//eUekR1hbIC+7cWYGSJIvNv3p495sQZS1dT8fPDw75PVKjc9xeTLuQQdngKiiyn+1DlGU35pG9ENZh/YaAe8X7v52HFPTQh1urZR+JWh/JBgdhhSBHv3gBxRFoGmR1RgpKHEYHYLUjBmx1NW+olLeXLCs/oKSf4SgtKUZzeShqIPp0DEAT5SguI0JR4KGyy5I2OImqjiyPiulmgmTRo/r1hPbrkTOEA8DH21/FhNm3ETWMmcOLTSDTOQMEkmSIoIQ8Pw3m0hv6yCjUxFtO3uX3IpLdKPJ5IhUh+/e+hl7nN3oMPxmj7MZHYIkSVKD6TaB87T42meBqAL34Gg86WYE4LggkdL7WlL0eUfKHs4Ac3i8rggBooULol1g9xBxWXfJUD+v3EpKBLZFrFFyPKUkScHhilOqJUcOfS0ErlgFVEFBJzMe+dHTJLQ8IZvYdiXe5Upll43hdldsIDmqpdFh+M0kzCGpJzzeOCLKkb/VGYZFIUnNUedjHLz7xwbe/GVbZTuKkWcWoHnk01aqm+bx1F8ozKxZFKKlFqWINmh8P6NDkKQ6eTpbwVr/K4e7rw0tQaViYjLu42LAEn6vKUKA6aQCTCfngc1tdDhShCl1VBgdgt9Wbs0yOgQpAtx04iCjQ5AiReVLfF3nFChPlWttRT6d9GH75MyRMJNfsc/oEPy2qyw0yz6H35uHYW7ysdzhTYWU9J8bJxRJkuqkKAfXAgcyOjgZe2EuciSnVBdHSeR1Snz7+g9GhyCF2P3f3OZTOXPU4VE0j351V2OFI0nB4evbhioon5oGpgh5ky43Idsekj9KHZGXVPt80Wr0Bm6CLUWWubde5lM55YhO7uvHDG+scKRmqjxZdlVGOsWiEZXgkjNHwoyTyFs6c0XBAtyaq9HrkZ86Bynp//KxZAm658iM2yVBjCIziPeSpKbtyAftvx7fzZCxcr8GqWnZvzP06y5Lxhp+6mCfyrkqXOzeuPfQ91PfnRy0GFIykoJ2L6l5qK/rVNlSAa56SgmBc0zc4X1KwpDsI5aao4KScipckTcLVwpc29Rkn8ppus7q3dmHvp913blBiyHeFhW0e0kRSAg0q0JZiuyujGS6R7adpOBwahWUe0oavR75iXMk+/U+FNLBtebQd0r6fcGp2zoZbBOCcy9JamZMZrjn9R0MPqmQZ7/exBebVvL5xpU89dkmOvUuMzo8SQqILVbuQdIc3fjC1T6VW79086GvT710dFDqPu26k7npRd/ql6RK9Q0MVIo1zD8VgaeWt+SDb89aZ2twAwuyaiMgozTkuhFSU2dWFSwmudRNc/P0Raf6VG7lrsMJkt7t2gSl7rG9OjPj2vODci8pguk6xW1MaEbHIQUsoXuhnD0iBYkgSm38vhGZIDmCMHf0qZxecNQSGCkrG1Zx0pcoCbdC+YyG3UeSmjGTGR7633a69S/DFq1jj9HpNbiMF7/bxKW3yfWTpcjTc2hXo0OQDJCemepTuSeverHK9/PcHzWo3mcWPcwtr1zLuw807D6SdDQdsL2eg8ivZXmhSH17Hp6P9/9ODo+Umq6e7dJRlAj9HZUClhrr22y+R76quuT4mulTG1TvK1ecyX8njufF+QsbdB+pCRACVEFxa9llGanSh+43OgSpiUiLaoNFafyBVPLT5kgW35a2gKpTexSTFWgfWJ0pi1Es3dFKZwN5gd1DkqRDjuxnqfx64tT9XHrbHmMCkqQAHTOyp9EhSAboOcy3xJjm1qusC68oCoNP7xtQne9teZFeQ7qx6MulbPtnZ0D3kKSa6IAeq1B6dzp6irne8pHEFKNDTOTtKSFJ/ujfKcPoECQD9MhI87ms0131c/DqYccEVOdnN0/khK4dWL5tNz+u3RbQPaSmx5Fmwhkjk7SRxft+YkmIvD1ApfDUNrpbSOqRCZIjCNX3hoCW/XSV75X0ecBQP2prDS3+QTGleL8t/o8f10qS5KvDSZIcYwORJD/1GCJnkDRHsYkxPpe9bsDtVb7/z5d3M+7aET5fn9Qqgc/zZ5De3tv+eW7yGz5fK0n10WIVHNelUPxBBzz9w3dvkYZQRxSAqiFnkUhNVT+ZIGmWbBbfE9pDHqw6o/XW8aP498m+DjyF+Cgzv951LV3TWwBw3+z5Pl8rNQNCUJxhMjoKyS/eDhjNJbubpeDoENMrJPXIT5qAvQb8u8oRJX0GmtsFOcOAgiPOWMB0MohoiOoL9rNQlMN/9bqWB5SGImhJapaE8C5xfvvz29m6xs73HydSnN+0RrJKTUvrrq3oMaSL0WFIYW7bih3Vjv371Zu45aXruaTd9eTsyT90XDErHH/2YKLj7XTq156xV56IJcpy6LyzwkX+voJq95OkQJVPaYF7WEzkLqF1FF2v4X9FBWVUAdr8JENikqTGlBofzXE9Mo0OQwpzDnf1BPFVo4Zy5YlDOP3pd9iWW1jl3JhenYizRtE5PYUJg3phs1iqnN+eK9siUlXuGIGmgCI3JIkomlvU3HaSJD9YlWi6xx0bkrpkgiRgUTUeVUxmSF/q1510zRmMgCRJqoMQMHpCIaMnFHL13VnMeDydA3kT+HmmXONWCj+3vXUDQrYmpQCpqsrMXa/7dY3H7WmkaKTmSAc8na1N6q248n9Fr+ygEYAH9NUxNGSz9rEDuzLvzw0NDU+Sgu6By8aiKnIEsBQYIQTf3HaVX9ccuXSoJB0iBLoCcsf2xnPiiO78vGBd0O4nVA17y/Km1AyUDHJOmxsxK5b6CwaBbPEEyvZd8O6lpATvXpIk1UoI7x9FhavuyuaMa9IYP/lko8OSQkWBxPQEo6Oo13++mSY3aJd8cu9XtwbtXlZ7zQM/JMlfugLuQXb0tKY3U1Nzg77Fhr7VirYiBs93KehZDfvd6ZSRwsWj+gUpQikStG0R/m2RBy8bwxA5e0TywSWDewTtXnJwkFQjTUeR43gaVes2SVx4ge9L49XHll6OKUomPMNZhrWz0SHUa2z6ZfSMPy5k9ckESTVv+VRKiQ/eeqze5bbUoN1PkqS6Vba987Y+xTevynVum4spL05i0vSJRodRr8Gn9jc6BMlg72e9WH8h4ITxQ4JWpxCCKHtoRudITZMO6AK0dDPlN/u+r18kUUxAqhPR1oHStwT1tBzU8QcQx+UT6NDWl75cxIc//R3UOKXwdfUpx/Kvs483Oox6nT6kp9EhSAZb/egtPpWbdtbYoNabYLcG9X5ShNN1VIeOkH3tjeq99xcx66MlQbufTHWGt/7xoxnbMvz7RU5ocVZI65MJkqMo6T40WG2/Bb9iW/j/cEpSUyIEDDuliIQUucRdc2CKUhl/7cmMuXwkvU/obnQ4klSntLQ0FFPdrxYv/DM96PVeet95Qb+n1DzoKmjpJhxXplDyXBv0pKa7iq+S4EFYDs9KFSqoaW7UM3JRTsiDRCdyHRCpNteedhyj+nZiZJ8ORociSXUSQhBnrvuz/OlzRwe93jtPGxH0e0qRzVwqsyORpmyfDc1tdBRSbU5vfTUdY/vQP2GU0aGEFZkgqYGSvhEYWfPJlL9R4oM/Kk7ETQv6PSVJqpsQ8PaidfQdVmR0KFIje3/LyygH19F+8PP/wxotlxOSwts858ecOvnEGs/Nyn6Nbr07Bb3O828/M+j3lJo+3Soo+qQjJW+3x3luIkQ3z1nRQoCS6MF0QiHq6HywyZ4BqaovH7wCs+r9/XjkqlOJk20RKcz9/tAUbhwxqMZzc26+hHED+gS9ztP790CVS21JlYQgKl+urxVpdLdC3uoE5LZC4eemTk9jUb0z9c5sfR1xpiSDIwofQo/wnbCKioqIj4+nsLCQuLi4RqlD1/WQrIepORZDwRWNXo8kSV5uF0w5rSNZ262UlyjInHHTlNI2mZnbX61yLHvHfi5tf6NBEdXOYrPwbekHQblXKJ6PkldTaotsXL6FGwfd2ej1SE2DDlRMTKJiYrLRoYQdXQPP3GRwy7aFBGYBS16eWuVYblEpJ9/xukER1U5VBMte8m15pfrItkjoNKW2yM6cfE55ekaj1yOFP+HWSVznxFxhdCSSv4Sq0f/eFVhi5YCRcPJIn8+qfF/uLuGRtZejE26pAcEjfWYH5U6+Ph9li90HodosTLEOhfj3QlKXJDV3ug4H9qrc98ZOpkzfQ1KaG7kkRtN076zqG1mnZ7YgJiHagGjq1r5XW6NDkMJUqNoiXQZ05NW/nwxJXVLkcPW3owvvBuy6evC/gPOsBCoukiPPaiRAdCkzOgopTDx1Q/UZeslx0aQnxRoQTd0yUuKNDkEKU6Fqi7RNSeS7268KSV1SeNNNgrxeFnJ6mnBbDu53dvCPFN50j8KqZ3vIWSRh5OyMG6ods5liSIsKvz6IGFPo2yIyQRJmFNtgSPnB6DAkqckTAlpmemiZ6WL0hAI+/Gsdt/53F6pJJkmaEovNQo/jutR4rl2vNiGOpn5yfxQpHHQ8ph0zd79af0Gp2Sif0oLit9tRMTEZ57h4Ki5OovjtdjiuTQVFLoVSEyFAySw3OgwpDCjA8b1q3nOkc0ZKaIPxQb9OGUaHIEm0SYpn4T2TjQ5DCgdC4LGpFLVRyellpiRDpTxVoSRdoSRVkcmSMOYssLJzjnymhIsBSTXvG5VmywxxJPVra+8W8jplgiQMKaa20GIdIJcrkKRQGnNBAVfemYWcSdJ0PL/4kVrPnXHDuBBG4puTL5UbU0rhIaVVMt97PqZV5+DvuyZFBi1WwXF2AsUvtEFPM6Onmam4KAnHjS2ouDgZPd1sdIjhr+nuVS/54dWp59Z67vwTjglhJL45/bgeRocgSQAkRttYM30qfTJSjQ5FMpqu40pQ0awKZS1NFGeaKW1tpjTTTF53s0yShLHy/TajQ5CAC9vcVusswMHJ4dcvMiAp9BvIywRJI9DcWWj5N6Fl90TL7oKW3RVt/yg0x08+30NRVETaIiD8RhVJUlNU+ayYMDmH5JYuY4ORgiKjUzodj2lX6/kTzjuOzB7hM6JlyBkD6dAn/EZvSJEpLzufRy9+llNtF3Gych5j1PO5OHMyP89aiK/bzwkhmLH+BTK6pDdytFI40W2CsjvTKZ7VgYpJKWgd5EbSARMAR28uK7txmpOkGBsDu9Q+Y3Voz3b0ad8yhBHVrV+nDDmDRAqagjIH93z6Pf3vfZ6e056h57RnGPno63y6bJXPbRGAD2+cSO8MOWCjWRPi8Av7Udx2QWm67NoMV/lrEsla2MLoMJo1C1Z6Jw6t9XxmdDe6xgwMYUR1S7e2o0tsv5DXKz9FgkwrXwg5I6Hie6Cyk1UHbTcUTEbLmYCulfh0LyEUlPTFYDm/scKVJOkIQoCiQN9hvv2OSuHtjvem1HleVVXu+fjfIYqmbm27Z3DPrKn1F5QkH6z5fQMXtZnMz7MW4arwboyo6zoHduXy6MXPManXVIpyi326V2WS5Pz/O70xQ5ZCTBdV/6vFKWh2gR6jUPxSW1zHx3hP1NEhIdVPCFDPyINj88HupHqyRGrq7r9sbJ3nhRA8d8MZIYqmbi2TYnnhxrNCts+E1LRtzM5h5KOv8fnyNVS4D3/2HSgu5f7PfmDME29xoMjXfhHBrJsuZuqYYY0VrhThSluZ5BoQ4UoXbP+8HYWbwm/Prebi9NaT6i1zSbs7QxBJ/aLVeCZ1eAhFqCGvWyZIgkhzroHCq6hzZJh7FXpe/T+cR1KS/oOSvhES54IIv2nYktTUdOgu1wyPdD2HdqX74Jr3HjmSPdb4Kb8DxxzDq38/icVqMToUqQnYuX4Ptwy7B81T+2viznV7uHXkfWia76+S1zx2GfO1T3hnw3P0OVEuvxLJdJvANSIG1zE2nCfFUvRKW4pndqD4k44Uvd8ePc0sEyNBZmrpRh1VCCluo0ORQqh9egLDe7Wrt5yqhr4T4GjHdGjJp/dfjl22RaQg2JtfxDnPvYerjrbI3oJiLnp5Ji6P74njSScey5rpU/n+9is5oUu7IEQqNQlCePdDM/6jVKqVTsHG0G+6LUGcmkzfxJH1lguHwREtre24tduL2EwxhtQvV8YNEl33QN6FvhV2/4VWsRAlarhfdShRHSHtE3TXRvTS98C5HCgFEQVKGiLqOHTrueDeC0V3g7bZ//8RSWrmdB1atnMaHYbUADFJdh6de7dPZZPSE7DFWCkvcTRyVNXFJMbwwGe30eeEHmHRIJEin67r3DL8Hp/K7lizm18+Wsyoi/xri7Tu3Iqnf3yQXRv28MULc1m5YC1lxeWYo0wkt0qi17BunHbtSRTmFfPUlS+zdeUOuaJQmHFcnIxzQmLNJy3ysyjYKj/ePctjIcfCwXW3pCYuyqzw9m0X+fR8j7ZaSIq1kVcc+gE69igzT14znsHdM1EU+bMpBcflr3/s06M/q7CEj5esYuLQvn7dPyMpgVeuPJtdeQV8+PsKft+0k2KHE4tJJTXWzjFtW3Hesb1xezzc9fF3rNqzP7D/kSOoyDmA4U7I9maY0LFbXThdKm5PZdZKUJ5t/MDE5kagcGOXJ1FE/XMjhBAkWdLJc2aHILKqTJg5P/NWuscNNGTmyOE4pKDQK34BKny/oOQl8DNBUkmYuyASHq75HIApDaxzvHE5l6EX3AnaLv8rUrqCtiGgGCUpkiWmyARJJHtp6eM+zwwxmU2MvfJEvnhhbiNHVVVqm2Re/ftJ4pLkVGMpeFb9to7iPN+XCJz12Od+J0gqtemawZQXa58R26JtKq/9/RQAG5Zt5vHLXmDXhr1+15PePpXsbQcCilE6rLLPoOK8BJznJBgaS3OkF6qQZTU6DCmE3r7tQuKjffs3F0Iw4fg+vDFnSSNHVVVSrI2Zd19CarwxIzWlpml91gH2Fvi2jCfA/xYu9ztBUqlNUgJ3nDayzjKzbpoIeJf8uuPjuWzMyvG7nuRoG7mlcoWBsKbpCLnGlqGsUS7OO3U1Z4xeR2K8A48m+P2vNsz8+hg2bE2lcFMcugY+9NVLQXJZu7uJMfve7h+cNJa52e82YkTVWRU7N3Z+mqQo4/eZkgmSYCl527/yrnVBq1r3ZINWDGo6QvF2tum6Bp7doKRCylyEex149oCSgG7qDhVLoOgBIK/mm1pGQ8KLsL970OKUpEjRtX8F3fqXsv6vaKNDkQJgtfu2ofD+XTm8ecf7LPh4cSNHVNXYK07kmicukckRKei+fmWeX+V3rtsTtLpzs/IpzishuVUisYnezjZd19m34wDR8XZeXfEUO9fuZs/mbKLj7XQZ1JHVv67lxVve4sCOmtsi/Uf35j/fTuNU68VBi7M50FJMaC1MiCIPym4XgsNzFlzj4uXSWQbQdlvxpqnk331zYbOYfSqXW1TK858vZM7S9Y0cUVVjB3bh1nNHyOSIFHTf/LXWr/K784vwaBqq0vBe09ySMvJLy0iJiSYh2jtYStd1sgqLsagqs66/iB25BWw7kIfdYqZPm5b8vWMvT37zM9vzimq8Z7+2rXj9qnMY9MCLDY5PajzWXDm/x0g2q4un7/qWjpl5qAd/lVVFZ0i/nRzXbyf3P3sSS1e1RvMIVEVO9QkVX5eqKneXMC/7ff7K/6mRI6qqW+xAxmdMItHSIqT11kYmSILFvczPC/yYbVILvWIReslz4Fpx8IgJPeoUMHeEso9BOzhSUyRC9CUQfR1CWLyvZvZx3j8Hae694FzsTbR4doFrCeSMb3CMkhRphPAus3X+Dft5aFJ7o8OR/NS+VxsS0+ofJXFgdy5TBk8jf38huhaaRpqiCO784F+ceEFgI/YlqT4rf13jV3mP24Ou6w1a4m31wnW8c+8sVi7wdogoqsKwswfRZUAn5r71I3s3e6dpxyREM37yGC65dwJRNm8Sc+iZxzL0zGMP3Ss3K59l3/1NaWEZ+3Yc4O8fV3Fd39sCjq258WRaKL8mBU//w8l9ZVsF1ndyMP9Z5j3glC+lhnDW9DsmEyZNVVpiDG1b1LKM3RHyi8u4/IlZZOcVo+mh+d0UwN0Xj+ac4/uEpD6p+flnZ5bf15Q7XcRYfRvgVJPVu7N5bt4iFm/eCXjf50Z268CAdhl8vnwNW/Z7B2LYLWbOHdSbm04eQnSUd7+dkd07MLJ7h0P3yi8pY8GGbRSVV7CvsITfN+/gvBffDzg2KTRsOXVPH5FP3MZ102WL6dwur9oYHFX19q3cfcMv/Of94ahm2Q4NFZsSQytb/f1ZDk8pr225i5yKPeghXBf5lJaXMzz1zJDV5wuZIDGKSG7Q5brjO/SCm6n6Me+Giq+r5170fPSSF8G5AhJfQ4jq/+yKqRWaywIljx88IucnSs2XyQTHjS1CUXQ0TTalIsnEe8/zqbP3nXtmhjQ5ctz4AVx89wS6D+4ckvqk5ik/v9Cv8tYYa4OSI8vmreDe06dzZL+e5tH4bfYSfvt0SZUmSklBKR8/8QWrF67j8e/vxVLDRsDJLROJS4rl2cmvo3m0kP1+NgXuTAulT7eBqKr/nlqmhbIHW2Gfno1pWSlamm+j2qXgEolu9J0AOqKtA9HagbYmGgrNyC6bpufaU4/zaT+PN+cuCWlyZHC3tkw6dTADOrcOSX1S85SRFMdffiRJTIrAbqneJvDV8u17mPTmbNza4f4LXYdf1m/l53Vbq3zCljldvL/4b5Zu3cX/rjv/UJLkSIkxdtLjY3nwix9xeTyE6NdTaqCiTBPJa11AzU9V+aRtPL27ZDFm+JZaJygLATarm7smLmSRJ5mF5amhDbCZGpk2AbWGvt+jLTzwVUiTI5n27pyYdh6dYwNbWrExyQRJ0LQE/BgtYfdxQ/ca6LoDvfBuvHlwX3+IdXD+Bo6vwXY2AJpWAeU/g2sBuNaAJ7RTuyUpnKkqqGYdrUI2pyLFtU9cyojzhtRZxuP28NePq/jxg99C1vl6wf+dyaTHLglJXVLz9sAX/+b+cU/7XH7sFSMDrsvj9vDklS+heXT0o3sP9KP+e5Cm6axZtIE5b/zIWVNOAcDldLHsu7/545u/2LJiOxv/3BJwTM2Z49pUb3JEPeqZpXinRZZNaUHUzFywyoWfjSDaOOCfaJQBJZDgQluQCO4jFz+TmoprTh3MWcN61VnGo2n8vXk3sxeuClly5PQhPXjwsrEhqUtq3u49cxRfr/B9H9OTe3X2KaFYE13XuefT73FrWrXfpcpvj/4N03Sdjdk5vLfobyaPGgyAy+1hyZad/Lh2Cxuzc1gRwCwYyVgeu0J+FxMJm91V9iKpnDmiqaDIVbiCTgidu25Y4NPqrdE2Nyfq+1lYnoJs/zSuoSnjGZZyRp1lNF1jd9kmFud8G7LkSLfYQVzaflpI6gqETJAEiZK+AC27i4+lLYjoqwKvzPE96L5vfHaYgl72AbqrCMoeCbx+SWoG8g+YcFXIjqRIEJsSy0tLptOyfd0be7057QNm//dr3K7Qto4ve/D8kNYnNV9Dxxznc1lFVbj8wQsCrmvZdyvIzy4I6NovX/6O6CQrT1z6csD1S4dpqSY8/ey1FxACYlUqLm3Y7GUpcEIFZXQu2EH7SSZHmiK7WeXDey6td2mtt+Yu5Y05f+B0h7Yt8u8JI0Jan9R8RVutPpcVwB2nBf6z+df2PezM9b8touk6M39fQY/0ZK5/7+uA65fCiytO5UA/BWuOB2uehtB1XHaF8hQVj01g3+shOtuD3AIjeI7pnkVqclm95SoTKBah09pUxm633Ou1MQhUpnR5mjRr2zrLLT4wh++z/4dLd4YoMq/TMyaFtD5/yQSJEZI+Rih1vMjWQ3dvw/tP5/bzSg1cK71/JEmq0+bVchmSSJDSJpm3Vj+DPdZWaxld15ly3DQ2LAv9yHR7vB1LDdP3JcloT/10/6HN1AOxe+NeFFVB8/i3JKeu6+zesFcmRwJ09BraullQcXKsDxfqYFMbKyzJB0oM6G7AoSCTI01LnN3CFw9eRUJM7W0RgOufm82S9TtDFNVhFpNKXLTvndaSFCovXnYmqXGBt0W25wQ2UAMgp6RMJkeaIiFwpJpwHL2Kk65T1kqlIlGQvNYtn8I+q233Fu/x9q3z0XV8mkFSaaT9AHg+t2wAACAASURBVB8U2dHlv0JQmYni1u4vEWdOqrPczO1Psrro9xBFdZhAIcES3suryeHRQaSkb6y3jEhdgGLp0aB6hBKL3CNEkhrXMUPLD34lh5iEq6sfm8i7G1+oMzkC8NETXxiSHAHo1LedIfVKzdd87ZN6y8zY+Dy9j29YWyQ63u53ckTynae1GU8r7zgmXT34h6qvqM6xcRR92B7nJSn137ABe81IQaSCMqgQ2bZoOq4aN5Dvpl9Xb3Lky0WrDUmOALRLr3/DeEkKpjXTp9Zb5subL62yOXogYmrYz0ySaiQECIHHplDYXo4T9523/Wgxu/ngmQ+xW52ARpTFTbTdwdlj1vh9x67WEu5LWcPtSeu4PH4bnc1FyHZRwxyXeCrTer5db3JkTcESQ5IjAAlmH95XDCY/GYJMSd+Iln0fMKvqieTfUMx1L//iM+tYKH68/nKSJAXMZAaELp/VYahD30xeXf6kT5tLL/h4MW/fPTMEUdXspheuNqxuqfmar33CB09/zIzbqyZLZmx5gYz26UGpY8gZA1GvV/GEeJmY5kAHSu9rhZ5mwrSiHNOfpWgxCu6B0Vh+KMK0tAxPfzvlNwepXSmFjBAg0txoiW7IlzNVI1lGcixfPHgVqlr/eMMFK7fw8Ic/hCCqmt16rlxeSwq9NdOn8t3yf/j3pz9VOf7R5PPoldk6KHUM79IOq9mEw+XvyhpSsyUEFckqziw3FofRwUQGITyMPG4rLZIdXHnecpxOlQvGrz60z08gY3BMCsQpHuJMpXSKKmWPy8rc4nR2uKORs2x9ZyOOab3eRFXq79rfUrySj3b6vldlsJ2UdpFhdftK6NV21owsRUVFxMfHU1hYSFxcnNHhhIxWeDeUf4rsvZWkxqHr8H/ndWDlYh+WLpGCrt9JvUltncxfP64iLysPIQQderXl2qcvp+/IqpufVpRX8MfXy9m2eierF65n3dJNOMucmMxqyPcbOZLZamZO2YeG1d9cn49GaK5/16/d/j8+/e/XsikSZDqgtTRT8kJbsNfQ+arp4NbBLOTMkAik66Bvs6KtiqHuToDalrWQQqVfp1ZkpiWwZN0u9ud7939sl57ELeecwLBe7auUdbrc/LZ6G5v35PD35t2s3JaNw+nGpArcHuM+JFVFsOylWwyrv7k+H43QXP+uX/1pCS/MX2x0GFIk0XVUh45a5CJhV3N90la2Mepva7Rtlctbj32JEKBp3naM2kirtua6zXxb0opNTtkHUynD2olWUR3YXLaCAlcOAEnmdMa0nEjP+OOqDBr16G42Fv1FVvkOdpatY2fpeip0BwoqGsYOavtP79k+DXBtDL4+H+UMkggl4u5H1zVwfHbwiOydkKRgEgJKCuRHpBG6DenME9/f51PZOW/8wKv/fpfykupDgIxMjgC0aCM3RJaatkmPTcTtdPPli9+hI2fcBUPlX6Ga5SJ62i5Kn21bPQmiCLA0z9f5JsOqQZoT9ltAr+HfUuhg9UC5bIcYpV1aIm/eer5PL/Nzl67nsVk/UlxefbNTI5MjAHF2ufeI1LRdd+KxOFwu3lrwJ5Vjf2VzRKqPx6bgsUWxP9ZFi7VaM0ySCFTFw4jB2/hlSQc0rfqAHEXRaJFUwlXnLT/UFFUUaMwh9kmqi0vid/BeYSabZZKEODWZyZ0fQxH1z1ZdW7iUz3e9TJlWVO2c0ckRExbDkiP+kK3uMKeVrYGis6ufEC1AiQNTN9A18GwIfXCS1MT1P76QrWvrXlNaCr5t/+xk2bwVDBrbt85y37/7C89c91qIovJfZM/PlKTDdm3aw9U9pqIf1dGXmB5PbGIM7fu0RVUVNv21zaAImwYdQEDZfS2xfJJP+Z3pcoZIU2XVUPoWoy1OgOLKYZiVIzmBODfKsYVoPyWCp5GGaUp12ptbxI9/b+Kk/l3qLPfTis3c/c7cEEXlvwhfLEKSDsnKL2TcU2/jPmr7s6RoGwl2K53TkjGrKqv37DMmQClyHNm2spnI66oRt8WNyR3es0lsVidDB+xk++4Etu5MRq9pgIUfMjMKmHLF7+zJjmfDthSE0NF1BeEd9kRGWhFP3DmX2OiKKtc1ZtNUHGwKjY/J4tm8+mbaNn0lngL+zv+FAUmj6iy3uXgFH+x4LERRBSIy2iIyQRLGtOyTgR01n9T3g2d/SOORpObmyrv38elrlWu8N++HcyhVlFVw1ymPMP27exg45pgay3jcHl67/d0QR+aflIy6N0mTpEhw4+A72Lhsa43n8rMLyc8uDHFETZcA3B0suAdE4x4YDfUPFpMikBBAgrcXRj0hH32XFW2nFRwK2DSUTAeitQOhgtbaATuijQ65WXK6PfzfG98y/WqdsQO71lhG13X++8mCEEfmn5T4GKNDkKQGu2nGZ/y8oeZ+kbzScvJKy0MckdRkCIE7VsWRqhOT5QnTxS29UVU4Tfy4qBOZGXkoioamCXQ98MbihaevIMbm4pl75vDj7x2Y80tX9udGkxRfzrgRGxkzfDM2a+j39xECkk1OWpvK2e22h7z+cKLh4bPdL+LR3BybMqbWct/tfS+EUfnPboo3OgSfyARJmNJy76PW5IgkSSFhMkH7HmVsWys7J4xw16mPMDvnHWITqv/9r/x1LUU5JQZE5btB4+qeASNJ4W7W41/UmhyRgk8XoLWPApPwTkGTs0earEMrJZhAtHegtK++TKSug9K1HE0mSAw17a059O/cmtT46v8O63buZ29e9aUswsmALsHZDFuSjDLnn/W1JkckKVjKMkxYSjWiisJxpLu3PVi5DNaurAS6d9zPzr0JFJdaEUILIFGiM3TAboQAi8XDKSM2ccqITUGOu2HiVBeEPj8Tlr7c+yodYnqRYm1V7VxuRRZZFeE9i7+tvbPRIfhEjk0LV65ZRkcgSRLwyvzN3PjoDrwjN8KxwdR06ZrOv0fcV+PyEPt35hgQkX/OmnKK0SFIUoO8Ne0Do0NoVoQOzpMPbhwokyPNnhAgoirbHrL9YaTLH/8Qj6ZVO55bVGpANP6ZdMqxRocgSQ1y+6zwXcJOakJ0ndK0yBg/rmkKazal8dx933D3DT8zYexaFOXoZ1Td7YbWLfOJMhu7L0V9ij1mZPvnsNc2T8OtuaodL3GH/2z+EakTjA7BJzJBEobkWrGSFD6EgDOuKOCim7PxZcKtEPL3N5i2rdrJmkXrqx1/76FPDIjGP1a5MaokST7SBbiGROPpJfe9kg4TCt4N3Q+1P2QbwwjZ+SUsXrO92vHXv/0j9MH4KTGmeS9PIkmS5BMhcMVG0uAUwZYdSZw4ZBuTJy7l2guXEmOvQAiNjPRCOmXmHFVaIyWxGPAw5bKFvPP4F2E7FkfXId9jYq/bikm2ew4p04pZU/h7teO/7fvCgGj8kxjVwugQfBIZKdJmRterZwUlSTLWZbfv55t3UykuUKk9UaITn+ymIMccytCavJ9nLaLX8O4AOCtcvP/wp+zbfsDgqCRJkuqmA1orM47Lk9HSTOgmBXV9OVFfFqDuch3u8jYLnKfG4bgqVc4ckeohfz6MMu/PDRzfuwMALo+HD3/8izU7wn8zaEWRPzOSJElNh06PTvu48dI/6NI+79DRCePWctbJa3lt5rEM6rOXY4/ZzZYdSezMisduddG3RxZRlvCeMXKkecXptDOXssUl99E60j8Fv3FM4gkAaLqHZbk/sq5kqcFR1c+qRsZysTJBEoYUxUL1SdyhZkIu+CdJhykKXDkti+fvaFNnua79ylgyPzI2oYoIAkoLy9B1nc+e/ZYPHplNcV547z1SafFXyxh6xiCjw5CkiCUUga5F7sgxASgFHtyD7GBVAXB3iMJ9SjzkuFE2O1AQuHvZIFY1NlgpLOluUAcVggX0EhVtixVyoowOq1kqLqsAYPZvK3nl68XkFUfGptBzl67nlGO7GR2GJEU0gZy/1xyYS4L9r6yTnlqCSdXYlxODy92wtl58bDkP3Pwjvbvur7ZVnRDe/VNvvPRwZ3nHzDw6ZubVcKfwVTl7pIOlhDgq6GQpYV5pOnKAiFe5x9sPsiJ/AfOy3qPIHRn/vsvyvufY5LFGh1EvmSCRaqa2B08xkG10JJIUNsZckMf8jxJZ/3c0ul71IS0UncwuDuzRkTMyIxIIIWjZIY137/+ID/4z2+hw/PLEFS/y0Z7XibLJzixJCkRKRhJxSbFs+We70aEETJRpKPvcaJlHvBQLASkmtOQYNEH1WSOVS63K2SSSCiR6vD8Kdg9qqhPPtyneNdmkkBFA69QE3vthOc/M/tXocPzy0PvzGd67PbGyLSJFKLMicBk4WCLeFkXvNuks3Cg3im/qorMODxDWAV31Pm5Vv8cN64wbsZFLz1pBWop3r6qSUgtf/9SN9z7vi9PlazesTmViQBEa02//no5tvR3iTbGJ6PRABQpxqptj7QUAePRyNldEs8UdZ3B04SE5qhXLcufzxZ5XjA7FL1/veYNucYOIMycZHUqd5B4k4SpuprH1ezYhkyOSVJXZAtM/2sZJ5+WjqIcb6kLRGX5KIY98sJXF8xLqvY9Qm2CLprHoMOiUfnz46GdGR+K30oIyfpu9xOgwJClg7255wdD6D+zKjejkyCGmGj7zhQBF1PyGK2o5LjUrlaNDK38UhAKUqqAGp6PQJJde8pkOnDygCy98sdDoUPzmdLmZs2Sd0WFIUsB+mXatofUXllfI5EhTdnBQivWAm6hi3ZsYAdw2QU4fCzl9LH7f8spzl3PbpEW0SC49dCwm2sn5p63i8TvmYTb7knHRadOy4OD+pjqD+uyhS/tc1CC1AcLH4b9fiwqxqlal2awKGBWz34C4wlO/xBF8u/dto8Pwm47OX/k/GR1GveQMEgPonhxwLgLdBeYeCHOPamUU+wC08sfAdacBEUqSVBtbtMZtz+7i2vv3sn2DldIihU69HKS0dOF2Q6feZaxZeuRamZXNLIUrHr6QVQvXsXzePwZFH3muePhCls75KyKX2VHNKjvW7jY6DEmqUVFuMX/OW0FFuZP2vdvSdVAnxFGd8q3ap/PYT/dy56iHDYoy/GmJKp4e3o3V1fUOlNyqL71akorWUu5LJfmv2sSicgXPbwngblhi45KT+rM/v4Tvl29s0H2ak8vHDGTN9mzcHuMXQfaXqipszYqMJTik5qeo3MGiTTsoq3DRoUUSfdu2rNYWSYix880tlzL+2fcMilJq6oRDI26ndxUIzQTlLVTK0lR0VYCuHzGPozY6iXHljDl+E13a5zBisDehdvRzXFV0enbex2knbuCL73vWeb+7bviZIf1288X33fn6p26cOGQLHo9oOgmSqPNAmMBR/8Dw1mYHoNHcx/cPShpDQUUOLr3C6FACINjvCP9+EZkgCSFdr0DPuQ48i6seJw2R8h7C1K7KcSX5HOActOw7gM9DFqckSfWLS/TQ57jSKsdUFf7z/jYmndCV3GwLg0YVcttzu5h+fSYDT5/MygVrZXLERwkt4rn2iUs5+bIR3HRsZCaKdU3HFmM1OgxJqsLtcvPoxGf57dOqs5viU2N58of7ad87s8rxASP7MF/7hNfufp9Pp38ZylDDmm4TlN/QAtfIWO/wNgBNx7S4BNvz+1FKvB2proF270wRSWqAqsmRwH+erh53LDv25fHD35uDF1wTFmuPYsqZw5hwfB9ufD7yZrKCd3C03SqTtFJ48Wga9382n8+Xr61yPMZi5o1J59KnTXqV4+3TUlgzfSozflrCk/Or9qVIUoMIgW4V7O9vObyi1VGbe3iiQK2o6+krmHbDAvr3zELXqbY/yNHOGL2+zgTJqSM3MGrIdjQNRg/bwoWnr2paE4ttE0ErBccnPhVXBJxgPcCvjrRGDiw8WRQrJ6VdxJCU0/h4xzNGhxMQgcCihH+/iEyQhIiu6+j7etdydh96zhj0lF9RTOnVzirpjwOPH7xH10aNU5KkwCkKWG0akx/cS2yCh77DS7wbppl1Zj32OSX5ZUaHGPYyOrfk329Optfw7odGkO1cv8fgqAKjeTSGnzPY6DAkqYpToi6q8XjhgWKuPeY23tnwHK07t6p2/rpHLuG6Ry5B13XGxJ4PzfjjTFeh9OEMPF2th5MjAIrAPSSG0gwLMbfuQlTouIfE1H4jSfKB7hR4FiZAuUJDNyn9bOFK8kscwQmsCUtLiOGBS8cwqFtblIMJzg27DxgcVWA8msbofp2NDkOSquhz93M1Hi9xurjo5ZnMnjKRbq1aVDt/xajBXDHK27Y+/r5nyHM1aphScyJEjY/YZHsZ3QbnsPnXFtRUQFE0enbeT78eWYduUxdFgdbphUwYt4rZ3/U+6pzGheNXcuW5fx0q2yK5CTa4y38A9vl1yUmxB/jVkUpzmkViV+M4t/UUOsX1RRXevQx3l28yOKrAaHjoGX+c0WHUSyZIQsSnxEbOCZBe+3R3IQTi4HnNsQYKzg5WeJIkBYmiwgmnFx763uOGrWujZHLER5k9W9P7+KrLDnrckbfxvaIoDDlzIG27ZRgdiiQdcrJyXr1lrux6M/O12kd0CSGYX+I9v2PdLib1vDVo8UUK17CYQ8tqVaMKtHYWnKPjMP9SjLufPbTBSU2Ovs0GZQ1PjgAyOeKj9KRYBveoOpsuEpfXUhTBgM6t6ZnZPEfdSuGp57T6R0BPeOED1kyfWmeZ3x7ynt+TV8iYJyNvTX4pvAmhccPgZUwa9DcmRee16IF8Mrc3h5/F3ukmg/rsZtr1C/ya4aEocP3EZXRsm4tHU9mTHUerFkWcOGQbNqvfO8JHIP+SI+D9206njGyOXsq8KU2tqcqmxNA1fkCVYx498n4+BAqtbO3pGNPH6FDq1XzSbxFCc/q2AZhi7YlI+weQU6YlKVxpGvwwO4G8ff5v7tZcFeUWVzsWlxxrQCQNM/i0/tzxvylGhyFJAVm3ZINP5TK7t2GO40NscVGNHFF4cY6JA08da0Dr4BwbR8UlSWCRTW2pYbQd4b8kQVNTVFo9kZQUG3nJzoGdW/PUdadX29NBkiLB/FW+7ZOUkRTPykduJtkuPyul4BHAO8v7sSknGYDrLv6TZ+75hpaphYDO2WPW8Ob02Tzy7x+IsQc2lWnM8Vs5ZcQmJl2wnFNP3NRMkiOBUQTckLqdaxO34N2PREc5tNdrE9mX5SgOrfoA21hzogGRNExreycub38Pigj/d6Lwj7AJ0Mr8yJDmnYzuWu9TUSFsiLSVQHJggUmS1Cgq1x7VPDBjesvKo37fxxZnbXYvtVtXVk8Sn3z5yNAH0gCjJx7PQ1/egS1avqhJ4UPTfB/9/K8h97BuiW9TuM0WM1/k/Y+MLtWXCG2q9BRT1aW1jqYItPZROM9MCF1QUtNVEZzZI4FSBSjNrC2yO7eo2rHzR4T/yMcjDe2RySs3TyDW1rwS2FLTccuH3/LHlp0+lVUVhQX3TKZP6+rLcklSIDRdweE2cfvck9EPvsb37nqA9/47m/n/e4cbLllKu9aFdd9ECiKBECbamMt5IHUtvSyF3JGyASseooWbppgkKfNUb4sMSznTgEgCl2HtxHUdpxNtijc6FJ/IBEkoFPk35VPPn4yu+7akjBAqSvrvYLk8kMgkSWoEQnj/rF5q546XdhBl0wikc6O8yMH721/mno9u5ZxbTmuEQIN/y4YqKyynoryiyrHL7j8PszVyVoQcecFQo0OQpGoKDhT4Vf7e06fjrPBtRJyiKMxY/wJXPnphIKGFtSNft9zdrZTenY7W2sKht+UaL9LBJOpfiFqSfBHlHSlpFI8Ocx69mieuOY2rxg4K+v3D8bfE5fZUm0Vy4Yn9iImgzc5PHtC12Q2ykZqeKf/7ihJHRf0F8S4BOvPGiTx8zkmNHJXUXGi6wo6CBP7cU3VvPiGbeAbQIfVXRMILqDE3c378bixCo5e1iE5RJYRna6JhdDQKXblVjvVJGEacGjkD5HslDImotohMkIRC1On+ldf2olf84tclStLdkDQTkCOWJSlc9B1Whq5DRbka8D0eOu8pRpw3hEHj+gUtrpOvGMlFd52NooTnI2D76l1VvjeZTczY8IJB0fgvs0cbo0OQpGriU/wbuVOYU8wvsxb5dc3Fd07glb+ewBbbdNoilU165+hYSp9sjXtwjHeef12N/Qh6EZDCn5Lpz74hjZNIufzxWZzUvwsjjukYtHue1L8zU84aFrZ9Gqu2ZVX5XgjB5w9eZVA0/uvaJtXoECSpwcqcLj7/c7Vf15wzqDff3Ho5cVY5e0pqOEVorD+QYnQYEsCB0QjrWIRtHEKASeiMi85C6DpmfJkpX72N1CWmP+NbTQp+rEGytXhVle+FEPyr67MGReO/1vbORofgl/DsHWtilMRe/l9U+KD/9VgGePcliX8FbE1vFKckRaK+w8r4dO0qWrUrD+j6DUu3cFbi5Txz7asopoZ9ZPc6vhuvr3yKMZeO4KuX5qGF6YajX70yr9qxFm1SOPb04CWJGo2Alh3kZqhS+FFV/xO1r/77Xb+v6dS3PV8W/I/p393N+OvG+H29kXRAtwp0U9UeWy3VRPktad6OXFOY9uZKTZZoXw5WX5/XjfPzua+ghOOnvsT/vf4NZrVhbZEebdOYeddELhjZl5k//V3nZCwjzVqwotqx5Dg7l47qb0A0/uvaWiZIpKbhue8X+31N+9Qkfr//BmZccy4XDI6s5fGk8KLp0CUlx+gwJADK0bL7oudeQeXA8ChVZ4g1l77WfESdg0SqnkuztOX6jk8wIu0cfs/5ttEibqjfc+dUO2YzRXNG+nUGROO/zOjuRofgF5kgCVd6NlrpTL8vE0Kg2EajxD8EcQsbITBJkvwhBMQmaLy9aCPpbQJLkpQWlrF/Zw6aO/CExuurniatbSrX9/8/bh/9IKWF1Tf9ChcLPl5cbZktgIc+u8OAaPxzyb3nGh2CJAVNcV4JHzwy2+/rhBAMHNOXm1+5hi+L/U+yGEW3C4o+60TRV50oeTQD9zE2AJzj4rwF5MwQyQDCoqOeUADm+toAjZtpKHU42VdQgqsBgys+uPMiOrdO4bLHZ3LNfz8hpyh82yJ/rN1BYQ2btU89b4QB0fjnnGG9ImpJC0mqS7nLzaNf/RzQtYM6tOG+s0bzz8P/CnJUUnNx2/G/M7jNXqPDkA4pA30fcPj53CqqgmH2/cQprnqSJN7n4jXtHqF9bE/e2HoPb2y5h1xnVh3XGGtP+WYKndUTdINbjDUgGv90ix2EKgJfScUIMkESIkr6Rv8vKr4fzfln4HXa5SZlkhQuhICH3ttuSN23vXU9D014ip9nLcLTgCRLqFSUOcnZk1ftuKIoWKPDd7p8TKKdy+4/3+gwJKlW87VP/L5mxr2zWDr3r4DrtEfbA742lHRAOHVwe1+sPL1tlE5vjXNsHJ7O1ro3ZZekRiZsGuoJ+QeTJEe//Oug6GBxGxGaz+64YBQPvf8DX/+xtkFJllDxaDp7cmregDcpzhbiaHxnVgXTLh5tdBiSVKs106f6fc0Hv69gzj8bAq7TZIqsTjopPAzM2M3l/VcaHYbkg0TVw8Vx2+kTVYByRDvJKty0U0uobDuNSZvI9/vfZ0nuPNy606Bo/ZNTSwInSU0PcST+uSjzNqND8JtMkIRQQEmSvEvR3LvqL1ebuJ8Cv1aSpKBq29lJlM0TnJsJsNf3gi7gtrdvYP/OXPZu3he2S2rVxBZTfQ+DGffOwlHq20aNRvgk+y05YlMKe4EkSe4Z/xg71gbeFpmd/3bA14aKAIQbzItLvAdUAbpO+U0t0AXeNRYkyUAiRkMdmY/IdHgTIgBCh4wKxHH54DQZElecvf6BC3dccCJuj4eNuw+gRdDvkj2q+qbsM75fRl5RYDOCQ+HX/96IGqZ7zElSpUCSJLfPmsPKnYGP9F7x0JSAr5WaG+9z6sbBy8J2GUipKkVJopXFyXBzFuOi9zDSns1gWw5WPGz32OhOAWe0vJhoUwI7ytah+7RnSXiwKNX7RZbkziPPk21ANL65t+f7mJTqbahwJ1tPISbSNgD+zOzwQM5otLLvAqpPsbeG2Orr+UuSFHpCQLuu/my2WgcdJk2fyEmXnoDJXHVUlBACRVVAh1emzuDzF+agaZHTCEhv34Kk9MQqxzYs28yHj35mUET1U80qFeWRMQpFkuZrn9C6S0ufy+u6zqRetzLnrR8Cqi8uPpZZ2a8FdG0o6YC66oiOz4MJT+HWw3Yjaal5EXYNtW8J6qk5qGNzUU/LQelcir4kAaN+SK8edyxnD+uF+agR2gJQFG9Mz3++kPd+WG5AdIFLjLGRmVa1LbI9O4/nPw/vJYxLHLItIkWGNdOn0retfyOgL3plFm//uiyg+sxmE8vuuyGga6XmRvDfU+cyoHW2XF01Iihgnwj2S0i3WxgSXcCo6BzGx2YzNWUzD7XYyEUtshjkeZBlOR8jIqhRb1GsZNg6VDlW6Mzh6z1vGBSRb8rcRUaHEJBGS5A88sgjDB06FLvdTkJCQo1ldu7cyWmnnYbdbqdFixbcfvvtuN3hPT28oYQQkPql/xcW/Qstuwda6Qfofqaxlej23tkrSYvBci5YLwHr//kfgyRJDVZWErwHsi3Wxh3vTuH9Ha/Qom2KNymCtzOzcrZIaVEZxXklQaszFK5+9OJqx75+9XvUBm5S35g8bg8/vPer0WFINZDtkZq9tuIpv6955prXGGs+n4+e+NLvpGtyiyTma5/wWcE7nDr5JE67bjS3zbje7xgalfh/9u47PKpiDeDw75yzLT0hlRIIvSOIgvQiTRQLiIgiAhaaqIDXKyogInCt2BDbVVCxYgcvVbGgUkSUIk16SUKA9Gy2nHP/CC0mmy3Zls28z5NHsqfMRyS7c+ab+Yay1Ysk0FSQztjBLqYRCsFBUkA6u3G7tiMS7IF72DfodUwf0ZdV/7mbeslxyGdHkzQ4v1rEbLGSmZ3v411SvGvsNVeUWRX6kte6FgAAIABJREFU6U/bUOTgHViRgC/W7wh0GEI5RF+kfO+OHeb2Nc/+7ydaTZvPi6vWY3ezLxIeZmTHvMlsnjmBEZ3aMPiylrxwy0C3YxBCW+e6B9ArVWdyoQCSpEOOngGJ60HXAkkqGTeQJQ0J+9m9SYo5YzmBVoV6I1fUGIj8j308fjsT7FWCJDaeXhXoIDzis9Emi8XC0KFDGT++/Idfu93O1VdfjcVi4eeff2bx4sUsWrSIGTNm+CqkoCEr8SAleHClDfJmoWV0R1Xdn4UuGxKQa8xFjp0BxZ970L4gCJ7StJKvI/u8V7e6RacmAPy5bmfJJu7lldCqOp//5/Uc1qXMa39vPRjU+6coisK+LfsDHYZQDtEfKZ/BZKBWI/dr16p2jTcfeo8hSWMozHO/zExUdCSTXxnL/QvH8e2SH92+3pckrWTvkVI0UBsZUXYVgQqi1oIQTCQFlM65KD3OQM0i0NmR0oqQ2+Yht8lDSiku+YftQ20b1gJg+4ETHMo4g1rO70hV/K25qUfbMq/tPXYSezCXCJNg15GMQEchlEP0RconyzIta7u/b6oGvPbdRjrMfJnsgkK3rw8zGZl27ZXMHtKPdXsOun29ENpiTRa6pR0Wq0eqDBUM7QGQ7HvBtrPktXJEyFUr6dwt6boyr2WYDxPcPSuNY4V/BzoIj/gsQTJr1iwmT55M69atyz2+atUqdu7cyXvvvUfbtm256qqrmD17NgsWLMBiqQZLg+MWVuLiDMi8Ak2txLIl7Wgl2hcEwV2SBMcP6pk6/wjvbd7Ju5t2MuW5wzRo6Xkd60M7S36Pf/p8A3KI15sOizIFfYkbfTm1yoXAE/0Rx2Z/9W+Pr80/XcDgxNGcycj2+B5H9/hvIE8D1Ap+RTUJ1DgFa+fI0gcUCS1Rj61zFOglxNOyEJRi7Og65KP0P43cJh8p1YxUz4zSMRel92kI99L+Z+U4mH4GgG+37gvq1RXeEG40BPVbgCRJGHSB2YtGqJjoizj2wohBHl9rttnp+sRrHD+T4/E9jmR53o8RQlNipPtJNyGwNMu+kv+aVwGKw/PambLPriapGoxyeJnX9LIxyMuESVVy/xEI4B4kv/zyC61btyY5Ofn8a/379yc3N5cdO0J/abBsuASiHq/EHQrRMq9ALfrOw+u9N4tdEATnNA1qpVnpPeQMibWsJNW2cuWQMyxYuYd+w057dM8Z1z3J3i37Kco3V6k9RjzRfUinoO4I2G12Ol7TPtBhCB6ozv2Rus3qMG3JfR5fb7fYGVb7bn749BePro9Njva4bXed24TdHl/y0HTxo5EmgRYhUzCrVkkS5JxgnikuCBc5P2ivlPxZkku+AAhXUTqfubCxu5dNe+sbftt7lKJia8gvsOrdtlFQ/x1VVaNb6/qBDkPwgL/6IpqmYbVaMZvNQfMVZzKwcMQ11IwK8+grJSqMkQs/4OvN2ygqKnLantVqLVWyPDUuxms/XyE0nC4MJ8Tz/aEn/zG04nWgVTz5tH3YKZIVL+0J6weKXDbZ0yK6I2pQbzKv0Sz68kAH4ZGATTFJT08v1QEAzn+fnp7u8Lri4mKKi4vPf5+bWzU3fwGQI25GRYK86R7ewQY5Y1HtM5AjR7h3qa4v2D7ysF1BENx1bvDi4ol9On1J4mTys0fY/Xs4h/aY3L7vkrmfcvxvx++ZoaLvyO68P/dTcrLyyi8lFkCyTia1SS0u639JoEMRPOBJfySU+iK9h3dFViTm3Py8R9drqsbsoc9x++PDGPHojW5d23nQZezZ6L8l2JIG8hk7BdNSMHybh3KgGOsl4RTfGItW28D5p2FNK3nTFk/HQhVT3uoGSQYiNEgshgz3+xmueGP5L+QUFJdbXiuU9G3fhFeX/ULGmbygK7WlyBJJsZH0btso0KEIHvBHX8RisXDixAkKC4NvdnyiDE9f04XT+ZWIzVLIH3/tIibM+ftceHg4NWvWxGAw0DatNp///pfn7Qoh55vdDZne+3vC9L5bfSl4n5b7IshGwPH/tzBZY2L832TaDKwtSGZncXAnSFVNRZZKr2toGt2eJGMqWcXHgi5RIiETrouibWz3QIfiEbcSJA899BBPPvlkhef89ddfNGvWrFJBVWTevHnMmjXLZ/f3NzliGKr9KBS+5vlN8h9HNV6KrG/h8iVSzAi0UyJBIgiBJklgt8OgUVm8/HAdt69f/9lGH0QVQA7GIyNiInj628d4+Ko5ZB7O8m9MTtRqkMzcbx5GURwv5xW8K9D9kVDri/S8qQsnD5/i9Qff9fgei2d8ROuuzbikZyuXr7ny1u4smu7fvoikgr22gcKZtSo4SSRGhNCiaYAPqx1s3F09Svca9Tpeu/9GJr70GYczg6ssT2JsJAvvG4JBL0ps+UtV6ouoqsqBAwdQFIVatWphMBiQgvCzLqewiIzcgkrdIzE2ikiTsdxjmqZhsVg4efIkBw4coHHjxvRq0ZCZn6+pVJtCaLFrOga9czNr7lgS6FAEd9i3V5QbKSVRsTA85ggbCvNYll+bC4MQGsFU17u8ChqKpDC6wUwWH5hNuvlQAKJyLEIXzej6MzEqVbNikVs9qKlTpzJq1KgKz2nQoIFL90pJSWHjxtIDexkZGeePOTJt2jSmTJly/vvc3FxSU1NdajNYydFTUa37wLrW85ucuQst8UckybWqaZK+KRrJgNjITxACTaeDS7rkBzqMoKDoHCcZ6jWvw+K9L3F/l0fZvTk4Nv6KrxXHG9ueQycGJPwq0P2RUOyLDH3gWjKPnuSLF1d4fI8ZNzzF0oz/oje4NhKbkpZEWutUDm474nGb7rCnGTDfXAOtvsEv7QlCsJAkIFck8V1V0dBI7YQYPp15O/e89BkbdvnnvcuZqDAjXzw2SiRH/Kwq9UUsFguqqpKamkp4eNma9sHCZDKh6A2k53j+XJRZYCYuOgrFwf6MYWFh6PV6Dh06hMViIT4ynI5ptdlw8JjHbQqhJyM/ioe+6cXj/b7HoAuuWfpC5Z3LD3cIy6a1MZsXTzelSFNooC/gqDUMMwrBkChxlMiO1tdgYuNn+fjQfLblrvdzVOXTSQamNluIQS4/QV0VuNWLSkxMJDEx0SsNd+rUiTlz5pCZmUlSUhIAq1evJjo6mhYtHK+EMBqNGI1V9wfuUOTdcKYSCRL1JFh+AGNPly+RkpahZfYG8jxvVxAErwhkVQpJKklM2KyBX0acVDehwuOyIrNny34/ReNc6+4tRHIkAALdHwnVvsjQqddVKkFSmFPEj0t/pfct3Vy+5sX1cxjV7F5OH/ftbGxbCxMFc2qDTmy0LlRTVeCfvSJLQVG6qkZkxTMfFVlmy97gGUxtlZYikiMBUBX7IrKDpEEwiY8Mr1SCRNUgp9BMjUjHiaB//hwWjhnM4Bff5aDYsF04T2L53mZ0TjvKtS32BjoYwUckCcIV+HfC7vPfH7ZE8kZ2WmADAwxSxeUCZUlmd95vforGuRRTvSqdHAEfbtJ++PBhtm7dyuHDh7Hb7WzdupWtW7eSn1/yYdevXz9atGjBbbfdxh9//MHKlSt59NFHmThxYkgOOjjlRnksR7Tcp0ttOOaMJMcgJW+CmKcAMZtSEALFboPf1kUFrP3IuAjuefkOLh/QNmAxnHPbjKEVHs/JykMLgsGTc0bNHhboEAQnRH/EdQm1a1T6Hm89+gF2u+vJ1rDIMD488jqPfjwFU7R3+iKaVPb7wn+llCRHlCowSiwIPiAlWSkpHRGcjDqJqUN7ctXlTQMdCrf1u6zC4xarDWsQ7Yd2z/VdAx2C4IToi7jOG6W/MnPz3doTyajXsWzKKBbcfh0xBrHaTrggNqzY+UlClSednz+lp27cBLrF9w90SHSMH+D0HIsWPBvO9025JdAhVJrPEiQzZsygXbt2zJw5k/z8fNq1a0e7du3YvHkzAIqisGzZMhRFoVOnTowYMYKRI0fy+OOP+yqkoCZ7I9Nm3wuF7tUPlyQZOex65JTtEDnF+QWCIHiVppV8fb244pUTvpR3uoDnx77Ob2v/DFgM5/QZUfGGXjp98Dy0NO/chNoNawY6DMEJ0R9xnTdmlmYcPMmH875w6xpJkuhxYye+zl7CA29P9LhtDbDX02PtXZJw1mTQdGBrG46WrBfJEaFak+oWBTqEChXbNJ766DtWbNod6FAY3rtdhceDaRZ+WlIczesmBToMwYlQ6ItIksQXX7j3+R4oNlUjM9e9VSiSJNGzWQN+nnUvb94x2EeRCVWLRsfU4CilKPiLFQqeoo8833eD5S7qnXxTgCNwXaQSS6OoSwIdRqX57P/5okWL0DStzFfPnj3Pn1OvXj2++eYbCgsLOXnyJM888ww6XXVeHjyk0nfQCt5A0zwskyNFVrp9QRDc95+J9Th+wJUkaemZUC5uOeQy1Rr42ZCqWnEMUXGRQZMkmf998Dy0Co6J/oh7HnhnbKXvsfS5r7EUWz26Niyy4uXkjmiAtXsk+S/XpWhKMnlv1qP4tngs18dhHlEjsHUMBSEIaJkyvqiz5e07BsNvqupkpapOkTEZguMzYskjtwY6BMEFVaEvkp6ezqRJk2jQoAFGo5HU1FQGDRrE2rWVKAPuwLp165Akiezs8ktaNUyMq3Qbp/MLsTt5rnDEVE37gEJpcaZCjLpg+FQSnPPuwIgsqXQMyyJVF7h9YlUXdpwPk4NjDPe+pi8EOgSvCHRSTLiInDKv8jdRM8Dm4ebFpj6Vb18QBLeULOfUkBVHnS8NSdJIqm0htVHpJb5a4PMZXpd19LTTc3oOD3wpiYkvjUFRgiNRIwje1H9E5fsC+dkF7NnsWV+kfd82TkdcNS4Mop77s6VXJEUP1QRFBklCrWWgeFgNzGMSUJuHiX1HhGpN00DbEY0v0g+hOHR0KOOM03Nu6hH4mZIj+7QnzKAPdBhCCDh48CDt27fn22+/5emnn2bbtm2sWLGCXr16MXGi5ys7PRVmdK3kpqZp2Gy2co+pGhR6OFmjZZ1kZNFvqPbeu+mzQIcguMz7AyPdI04yIDKDQPV00s2HnJ7TK6ni8uT+0Dq6C+G6wJWL9yaRIAk2Cd7YZMezjoCspIAS+Lq/glDdjH3sODWSrGWSJLKiYTBpPPv5Pt7d9BcNWhViDA/t/YIUnfOPpbikaD9E4pisk7l+4lUBjUEQfGl50ZJK38NmKX/AwpmI6HBad21e4TlqLT1Fw+LIeS+N3OWNyF3eCPO/aopVIoJQDk0D+6+U1JzTaxBfROk0o/siTaHdF9EpzvsiFW0A7S/33tAt0CEIIWLChAlIksTGjRsZMmQITZo0oWXLlkyZMoVff/21zPnlrQDZunUrkiRx8OBBAA4dOsSgQYOIi4sjIiKCli1b8s0333Dw4EF69eoFQFxcHJIkMWrUKKBkJfm8efOoX78+lzdOY0i/3qxa/vX5Njb9sp7WqSn8+N1abhrYj0sb1uX3TRvYvXMHY24aTMdmDbmieSNuGtiPHX9sRfPwfc6g09G9aZpH1wqhQZFs1I0L3OoBwRWVX2lWkUjZjiJptNJnE4gkiYzzyZgmJfB9kaH17gt0CF4j1g4GGVkXhZqwA7JaengHEyhpngdQYzFk9QFNfBgIgr9Ex9l4ecVePnwxiZUf1qCoQEFRNLpenc3w+zJJa1ay+ZYc3o3iwh0Bjta34ms53yT62/d/8kMkjj3yweSAti8IvmYwGlhp+4j+umEeXa/oFOq3rutx+08sn8bIhveQczK3zDF7tEL+G/XKXxEiZnsKQll2IDMBqb4ZuWU+yKCdsKBuOreixL3fm2apCew6kuWLSING3STngy5f/rLdD5E4Nv3WPsiyeM8TKu/06dOsWLGCOXPmEBERUeZ4bGysR/edOHEiFouFH374gYiICHbu3ElkZCSpqal8+umnDBkyhN27dxMdHU1YWBgA8+bN47333uPVV1+lcePGfP/994wbP564GvFc3qnz+Xs/P28OUx+dSWrdekTHxDDqxutp1qo1j859EkVR2LVjOzq9HpPe8xVW82+9hqueeZv0HDEuUh11STsc6BCECqUA6T5vpabOzMDodPaeiqIYBV+UKnXYdlia03M2n17j+0Aq0C/5NhQpdNIKofM3CSGyTg8pe1DTm7h7JYQPRZLLdmwupmkWSp6WTEj/GEyQlRqoiT9C3n/AvAy0QkJz8bwgOCOBFAea85JPlWUwgSTbGDvrOHfPPE5ejkJ4hIrBdOF3T9OgafOVfEcdn8cTKJE1Isq8J5Xn1HHnpS98pfMNHeg+5IqAtS8I/iLLMqvVT+gru7d0W1Zkeg3vQkxCxSu9bFYbVosNU7ixzO99eGQY7x9+lTf//R6rFq+jMK8ITdWwyVDwfppIhAjVSk1TLCfM5dfpd4kMUmoxSpsLg3xSLQtSlxzsu8LhlHurQUI9OaKTXVtBciA9cH2Rdg1rcUPX1gFrXwgt+/btQ9M0mjVr5tX7Hj58mCFDhtC6dcm/1QYNGpw/VqNGyYSopKSk8wmY4uJi5s6dy5o1a+jUqdP5a9avX8+nS94tlSCZOPVBOnfvcf77E8ePMWrcBBo0agxAWoMGRBqNGHQVz8C22VUKLVbC9LoyfRGDTseKB8bw0pqfWbpxG7nmYrFQtdrQqBkhEmOlKI3Bvo/gGRv0fXIEQJYgQrYzKX4v72fX47g9jAtJEvcnmbhDLzvfo/Zo0T6fte9MkrEuPZJvCFj7viASJEFMditJIoGuBVKk45nNatEyyJ8P9iNnG0hCi7gbKfwWpIuyfrIcATGzS74A9dRcsC7y8G8hCFWVBkp9sBUAxU7Priz9ufEJGWJqlN2QS9MgLt75Rl3eVr9NPQ786bz+pTcMGNXLL+14qtGl9Xls6QOBDkMQ/MqdJIkkS9RpUpPx80c5POfnLzfyxr/f4+ieEwDEJEYz9IFrueHegRiMF2Z6Gox6Jjw/mgnPjwZgyWtf8ELdDSI5IlQ70bowcpRCCu0Wz24ggdysAE0r/esjJVjRdc1BM0uoRTLaD3H4c2akO1qlJbP9YIZf2urbPrjLDddNiuH1KYGvOS6EDs1Ho/733nsv48ePZ9WqVfTp04chQ4bQpk0bh+fv27ePwsJC+vbtW+p1i8VCu3btSr3Wsk3pPYBG3jWWxx6cytefLaVT1+5cfd219Li8vcO2CootZObmc+8L73A8r4joMCMju1zKqG6l9/XR6xSmDOjGlAEl5ew+3fQnMz7z/qb1QrBRubfLxkAHEVxUG0jRoOUEOhK/kyWIUeyMS07gUOE2fixIJMtu5LSqx1f9pobhbV06z5WN3H0hSo7jnibPBKRtXxJ7kAQ5OWWP85OUVKSoB5HilyDJkWUOa5pWkmjJmXIhOQKgZkLeE2hnxqFpDjY3s5tFckSovmy/QYT/yymVbNxe+jVZhrTmRX6P5XT6KT478zYzP53KVXf2pmG7NGS9bzoCI2fd5JP7VlZYlJEJz4/ilU1PurTCRRBCzWr1E6fnJNVNYPTs4bz4y1yia5S/UV9feSgzb3j6fHIEIOdkLm/++z3+3fdxLA42U7VrKi/U2yiSI0K1tDv/BLelda/UPaRw1eGvj2TSUOLsoPNsD0N/2Hcsk++eHscL469jcNfWtKiXhN5HT7FTbuzh/KQAMOoV7rmuC5/OHIUii0d4wXsaN26MJEns2rXL5Wvks/8GL06uWK2l30PuvPNO9u/fz2233ca2bdu47LLLeOmllxzeMz+/ZMb+8uXL2bp16/mvnTt3snTpUlrVST5/blh46br7E6b8i8/Xfk+vPn35fcMvXN2jG8u++qrcdrYfzeDYmVxsdvX8XPjcomJeXvMLI179iEJL+e+FmqaJ5Ei1oPHT3W8TbQrez8SA0A6A6eZARxFQku030mp9x/D6j9MzoS8Nwhuh4Js92a6tc6dP7ltZMjp6Jt3Iv1q+FlKltc4Jvb9RCJJT9qBazXDqEi4sabsBKXk2klTxL6SaPgz4veIGLD9A0VIIL+cN7+RlnoQsCKGj4D+AAgHKzl8srWkxzdsX8Ndv4fhrlmdOZj53NL2P17c9R9cbLpSWmtJjBtt+/Mtr7Yx64mbCIsK8dj9PhEWauOelMXQf2glTuAlVVdFUDcXJ8nxBqA5Wq59gt9u5JvIWbMUqAJ2uu4xHP5iMwcmGzc9PfZXl8yseVNj+0y4+f2E5wx68vsyxq9fM9TxwQQgBr/29BgUJuwelLVzJK2oaSKl2tAMeBOcHZqvGNdP/y9IZt9OtzYUyPfe/8iU/bNvvtXaGdW9DfHTFpYp9zaBT+NewXvS/rAmRJiOqqqFqmktlvwTBEzVq1KB///4sWLCAe++9t8w+JNnZ2WX2IUlMTATgxIkTxMWV7NmzdevWMvdOTU1l3LhxjBs3jmnTpvHGG28wadIkDIaSfoPdfuH5qkWLFhiNRg4fPkyPHuUnKusnlpTmunj7nQiDjroJcbSqk8w13TsD0xk+fDhvv/02N9xwofxLdn4BR7MrLpu068RJXv321/MrRi42ZP47FV4rhAa9bCMmTCRHylX0GiVDyOVPrg59dsjqgT5hGe1T7ufcGrVPDr/A1uzvvdZKy8grSDDV8tr9PCGhMLDm7bSL60mYLrJk0j0qihTa4yKip1VFyHoTcspu5JQ9Z7+edJ4cOXMMp8mRs7SCN8per1oBD5fzC0JICXxy5Jwpzx3BGK7iz/qfZzJzmdJzZuk43hxPdHwUsq7yHyO9R3Tl1oeHVPo+rpAUCekfm5rKOpnI2Ahe+HkO/W7vhSncVPK6LIvkiCBcRFEU/lf0EavVT1itfsLjn//baXLEbDY7TY6c88mzX5cp9aFpGqfthR7HLAihwpPkiKskCci/8HkXjGu1CsxWRj31YanXHrq5N4kxEShe2Ky8Y7Pa/Hv4lZW+jytkqezPWJElwox6/jv1JoZ0bU2kqaT2uCxLIjki+NyCBQuw2+106NCBTz/9lL179/LXX3/x4osvnt8P5GKNGjUiNTWVxx57jL1797J8+XKeffbZUufcf//9rFy5kgMHDrBlyxa+++47mjdvDkC9evWQJIlly5Zx8uRJ8vPziYqK4oEHHmDy5MksXryYv//+my1btvDSSy+xePHiUvduViuJVnWSaVUnmZSocO67917WrVvHoUOHWL9+PZs2bTrf1jnOkiPnfPDLH1jtZZ/9dp/0/b6UQuDpFTXQIQQ5fyZHgvE5vBgtayiqeuHfyVW1bifOkIzkheH1ZKU+tzR4sNL3cU3ZvpOMjE7SM6bBTDonXkOYrqRCkSRJIZ8cAbGCJLQVu1HP334ETdNKl48xf+b9mARBqJS6jYt5/ds93NWzCRaz/z6kjvx1jK9fXck1Y/thLiwmJS2Rhb89yQfzPmfVO99jKbJgMOnpM6I7108ayM9fbeKPdTvQG3XUapDEVwtXo9pLdzhlBV7a8B+aXNrQrVgiYyPIzy5w+XxFr9Bt8BUMe/Bakuol8tn85Sx7fTU5J3MJizLRb2RPhj5wLcn1Et2KQxAE5waF3+byuTkncynKNxMedWE12casv30RliAIZ2kaYJZAUZGSi9FO6tHU4ByQz8jO541vfuXOqzpittqIjwlnybRbeXvlRr5Yv4MiixWdItP/sqbceuWlbNx1mF92HkKWJeolx7L0+z+xqWUTTW9MuZH2jVPdiiU5LpKMM65v4itL0OuSRozsdxn1U2rw/re/s/SHP8nKLcBk0DGwQ3NG9m1P3aQ4t+IQBG9o0KABW7ZsYc6cOUydOpUTJ06QmJhI+/btWbhwYZnz9Xo9H3zwAePHj6dNmzZcfvnlPPHEEwwdemF/HLvdzsSJEzl69CjR0dEMGDCA+fPnA1C7dm1mzZrFQw89xOjRoxk5ciSLFi1i9uzZJCYmMm/ePPbv309sbCyXXnopDz/8sMPYFUXh1KlTjBw5koyMDBISEhg8eDCzZs06f872o67vYVRosXIqv5CUmAvlQg+I5Ei1EW8Sk3KCR/BMUi0tG/LnQvSjaJqZCCWcCY2e4vvMz9h0ejXFaiEyMi1jOtE18TqOFO5mV+5m0CBBX4dN2auwU3aV0og6D9G8Rge3Ikk21iOj2L39YptHXU7nxEHUCW/Mr1nL+fXUCnKsWegkPa1jutAt6XqSTXXdumeokDRf7crlJ7m5ucTExJCTk0N0dHSgwwkqrm/wDiAjp5SuO6rmvQwFL3o3KEEQvCI/R2Z4uxZYzDL+mutpijQSGRtB1tHTSLJEx4GXcvNDN9CsQyMKcgsJjwpDp3ecd9c0jcLcQhS9DlO40eM41n+1mceuf9Klc9v0aM5Ta2aiKGWTSXabPaRXiIjPR/8RP2vHXN3g/ZzlRe+X2qx9+bEtzNq21NthCYLA2eTI+W/AviUSjpkIzjUkJQw6hYSYCI6fykUCOjavy+j+HWjXqDYFZgvhRj36Cj7bNU2jwGxBkWXCLnqvcdfv+45yx7PO92cCaFI7gXcfuqXcuGx2FUWWQnaPM/H56D8V/azNZjMHDhygfv36mEymAEUYOP9MkKg2KyePH2Peut85kVd2j8efHh1H3EWlfzfvP8rtb7j2+y5UZSp3XLaV+7tsCHQgQtBTQE4F9WDJt/oOSJF3oRm6YrYXYpBN6OSK+xjF9pL3HqPieZnxjKLDvLj3fpfOraFP4d6m89HLZcdh7JodGbna90WCc3qQ4H+6lmVf03f2fxyCILgkMkbl4+07aNUx129tmvOLyTpaMoNKUzU2/u93Jnefzk+fbyS6RlSFyREoWZoZERNRqeQIQJdrL+Pyq9o5Pe+lX+fy7HePl5scAUI6OSIIVVGtRimlkiMAl8TWC1A0ghD6zj0Ha/ky9uXxcCyMYE6OAFhsdo6fKun7aMCm3UcY+/xSlm3YSUyEqcLkCJT0RSLDjJVKjgC0a1SHgR2aOT3v1XsH8+GjtzmMS6eE7oCEIFRF8ZHhpZIjAI1TEgIUjeA/GkbfMBv8AAAgAElEQVTFzs1ttgc6EKFKsF9IjgBYN6OduQup8D3CdVFOkyNQkhipTHIEIDmsLp1rXOP0vFtT/83U5q+UmxwBUCRF9EUQCRLhnOhHyrwkmy4NQCCCILgqLFzj2c8PUqu+OSDtq3YVTdN46vaXyHOjzIQ3zF3+MHfMuaXcY/Va12a1+gnNOjT2a0yCIFTO+OduL/NanYj4AEQiCNVIsYT6fRyoVfPB2H62ZNYTS9aQ6eIeA97yxOir+PewnuUeS4wysWXhZDo0F0leQahK7u/fpcxrMeHVb9VN9aIRrrfy2g3LSYlyvYyzIFxQUkpcy5uLZjvg15avrjOGG2vfW+4xPeHMafMZLeI6+jWmqkrsQSIATZENjpIhNYET/gxGEAS3yMz6sC13ddzl/FRf0MBabGP1O98z+L6r/dr0zdNu4OZpN1CYV0T6gXQSUxOIiotyfqEgCEEnJjmKK665rNxjTaNqsTvvuJ8jEoTqQd0fDnaJyqwcUWSJ/u2b8s2mAPVFADT4Yv127r76Cr82O6xnO4b1bEeh2cLRk9kkxkYSFxXu1xgEQfAOCRh8Watyj3VvksYPew76NR7BPwyKnW/vfIcIQ9l9IYSqRAfGvlD8vwDGIKMVfogUPc2vrbaL70m7+J5Y7GZOWzKI0MUQpY/1awyhQKwgCTFq+kjU9Cbu7T+S9KXjY5HjKh+UIASDxN+AypVTCE4SdZslMOGF0QGLQNM0Fs/8iBcmvE7m4ZN+bz88KowGbeqL5IggBInpK96iw4qH6bDiYXKWN6JgQgJ2Jz3Oj46+4fDY6IY9vByhIATG91fOwKQEW19Eq3RVLQ2IiTQxa2Q/r0TkCVXTWLRqE7PeXcXhzDN+bz/cZKBJapJIjghCkMg4nc32oxlubdC++fF7HB4b06P8SRxCVafRp+Hf1Ss5ErcFpFAcPFdBMkH0KwGMwQ6FS1CzH0S17vN76wbFREpYPZEc8ZBIkIQINX322aTIr+5dmPQHslzBPwOj6AgIISB2C+QvAkKx42MHdNwwaSAzP30gYFEU5hax7NXV3Jo2gbHtHmD7zwGcRSoIQkB8+dMaOqx4mJVc9EAgSdiuiSP/60bkz6xZ7nVLs95yuFcQwCVxaV6OVBD875uuD/Ll0d8w24OrLyI3L0TulA2y5vxkB9SzZa4GdWrJK/cO9lZobjNbbHz58w6un7mIwTMXseGvQ2ia538vQRCqHnNxMduPZnCysNit69Y+OAaT3nECu3mtpMqGJgQliQY1sgMdhP+YvgbrKtBC8e+sAjbk8D5Q4+MAxmEB8xdwaiBqxpWo5m9FX6SKECW2QoCavhp4182rZiOnDHN6lqRrhPhVFqq0Gj/C6SsB/88m9JuCF1DlKLreMJIXfp7DfZ3L7inkT/v/OMTkrtMB+M+aR2nYOo3/vfktP32+gRP70zEXWIiqEcGVt3Tj+klXkVQ3MaDxCoJQedk5OczJ/9bxCZKEvWMkue+kETHyIAC3TL+eO2fd6vTe8UaxOkyo2v7XYxq3/7KATEtuoEMpQ5KABBty52zUn2M93ovkg++2EhsZxl0Dr+DDR0Zw85z3vBuomw5mnmH8i58B8Oxd19C+aSpf/rKDNVv2cDgzm6JiKxFhBvq3b8rw3u1ITRSzLQWhqtM0jX0n3Rv4HdQ8jf+MvMHpeZEmI7IEqhgcCTEaJr090EH4R8JPcOo2MPt3jwy/Mn+NmpuIHP0QWsJKtKwBEMgRTe0IZI9DA7SI/yBF9EMr/ByKl4PtIGj5IEWAqT9SxO1IuoaBi1VA0qp4Kis3N5eYmBhycnKIjo4OdDgB4VY5LQBDT+Qar7t+/6wRYNvoZlSCIPhd/DJkfRMKcgv57IXlvD/nU2wW5x0+g0mPLEuYCy1+CLI0U4SRZ9fNokl70RnwNvH56D/iZw0dVjzs1vltYuvy5hWul/F8ZOsHrE7f5m5YgiC4QbOB+lcE2v4wPK279d8pQ2nXuA5FxVaW/vAHC75cj8WuOr3OoJNRZJkii82jditDr5N55d4htG9cx+9thzrx+eg/Ff2szWYzBw4coH79+phMobvhuKvltFSblZPHj/Hen/t5e9xwl+//5LJ1vLP+d0/DE4LUkwNWM7Cp/8shCT4UuxDZdCWaZkYrXAp5zwIFLlxooGQdQaFv4yuXArGvIptEaWFvc7UvIkpsVUcWN8twxQWyhp8gCC7LnglARHQ4V9/dB5vVtdkwFrM1IMkRAHNBMfd1foSFkxfx6KB5PHLNPN5+9AMyDvl/LxNBEPznz+zD2DXng6bnzGx9ow+jEQQBQNKB0roAqYnnAwNzPyhZSRZm1DO4axtsLk63ttjUgCRHAKw2lbHzP+GZj9dx3ytfMOnlz3n+sx84nBmKJUgEQTjnyOkccovMLp//wFXdfRiNEAhhOgu9GhwMdBiCt2U/DoAkmSBsGOBqyT0LgUmOANgh+27U7MdRz4xDPX0Xau5cNJtI3vmLKLElOCUr0ahhE6FoQaBDEQShIvbfzv/x/q6PVmo16eg5w7EUWfjy5RXkZ7sy28JzNqudz15Yfv77jd9s4f25n9HuytZ0HHgp3W68gqTUBJ/GIAhCcDMoev7VbBBP7/o60KEIQsiTmxZiPxgGFvfn0v194tT5P9/53MeolShWcMdVHTDodHz43e+cyS/y+D6uUDV4/7sLM8PX7zjIO6t/49JGtejeuiG92zWijijDJQjVmqLIPDPsKh746H+BDkWohLoxZzieF4VN1fFAt18I0wcmOS/40okLfzxzB1CJ/8fhY0COg8L3QHVtlZrnNDBfVKLU8j1a4SI0XVswXokU1hdJ18DHMVRfYgVJdWRwf+N1OeY+HwQiCIK3qRldsR5twn3zfiYuyfNVIdt/2sWox29m6cn/cu3EASg6GUmSkGTPSm544ve123h16mJurTeeezo+RGFeoGZzCILgbS2i66BI7nVDh6Z18lE0giCUIoFUx/VZ1f901cNvcOn4+ew+WrnVoBv/OsRdAzuy5qmxjOp3GTpFRgJkyX99kS37jvP85z9y7Yy3GTr7HXJ8nKgRBMF/asVGE2UyunXNVW2b+SgawR8kVOrF5bL2jndZcO0ybmqzM9AhCT6iZvQu2Y7A6mYFnX8yr0OKuBsp8QeIuI+SMlzg1+F021YoeBYtawBqZl9UW6b/2q5GRIKkGpIi7gh0CIIg+IqWiaKDdl0LKC7y/C1+0/9+R9M0FEVh0kt38PGJN5n44hiunTAARa94MWDX7N70N7c3noTdXk020ROEEDeygWdlKvw3LCoI1ZgGkkkt/QKApIFOxdkS1Ywz+V4JY9vBDMwWG5Ikce8N3Vj79DgevuVKhvdqizEAfZG/j59i0PT/YrGK2caCAGC32/lj3Q6+/eAn/li3w2/99AULFpCWlobJZKJjx45s3OjZfqk3dmiF5EHCNUwnhtGqKg2Z/afjiDGZ6ZZ2JNDhCL6kHfXOfdT9oJ5CkiTkqIlISRuQoudCxJiSDdb9TT0EWVeiqt7pawkXiHf26iZ8LJKxi4cXt/FqKIIg+JYpzPX6/uXJPplz/s/R8VFcN3EA97w4hidXTa9saJ7Fk5nLg30eR6tEuQ5BEHwj0o1zb6hzOb1TWnnUTu8kz64TBMENEmhmiZJEiAaKBmG2km9tEv5MVR4/daEvEhVmZEi3Nkwd2pM3p9zktxgulm+2MvLJD1Bd3FtFEELVj59tYET9iTzQ+zHm3foCD/R+jBH1J/LjZxt82u5HH33ElClTmDlzJlu2bOGSSy6hf//+ZGZmEmVwvYK8Sa+jb8vGHsVwW9f2Hl0nBAONSEMxihgJFdxw8T4gkhyBFH4jctSDSDU+IjDD6sWQdT2aJiZseJN4WwgBcsoe108ufA01vQlq+pXuNxQ/z/1rBEEImP7DT1OZjUhem/oOVou1TELikh4t0RsDs4XVn9/v5JNnvgpI24IgOPbtgLkun/v50U10WPEwPVY87HY7U1pc7fY1giC4R5JAblWI3Dkb5dospNRiKFIoSYz4dx3X0x9/h9VmL9MXaZmWQmyEya+xnLPnWBYLv/45IG0LQjD48bMNPD70GbKOnir1etaxUzw+9BmfJkmee+457rrrLkaPHk2LFi149dVXCQ8P56233qJeUrzL9zFbbQyav5iW0+a7PflqTI/L3Q1bCALRRjPjOmzmnaFfACWfdYLgkpx5aFrZcRFJ3wTkWoGJST2MljMnMG2HKJEgCRElSZJ/uXHFkbOJkltcb0Pv2QwLQfAppQ9QI9BRBKVBo07hZon/UtYu+ZGBplu4JnIEz921kKN7L2x21vjSBn7dj+RiS574FHNhcUDaFgTBsY0D5jK39iCXzy8COqx4mAFuJEoSTTEeRCYIvnVZbBopxtD6tylJICXYwCyjHTQBEujt5ZTY8u1Kig27jtBx0ot0uvclpi9awd/Hs84fa5mW4tf9SC62eNUmcgs836dFEKoqu93OK/e/Xf6v/tnXFk5+2yfltiwWC7/99ht9+vQ5/5osy/Tp04dffvkFgFZ1kmmYGOvWfVs9/Dwtp813+Xx39y0RAi85Mp9PbvmEcR03E24I1Vn3LUESG3j7hPoXWkZLtIyWqGfuQ7PuuHDM0A7wf9lPAMzvo9nTA9N2CBIJkhAip9yFnLKn1Jdzm1HTn3W9EeNdHscnCD5hXwOcDnQUQSk+2cacJfuRlcqV2rIUWVi1eB3jL/0XuzeVLC+9ftJAtACVlyjMK2LL6j8D0rYgCBXr07oTGwfMLfXlzGngnjULXW7jkabXVSJCQfC+zdkHSS/OcX5iFaSd0Jf8Ic4CVrmkxFa4ipRogVgrvk6QnGOx2VmxaRe3znufzXtK6sbf3LMtaoDKbtpUjR+27Q9I24IQSNt/3FVm5UgpGpw8cortP+7yettZWVnY7XaSk5NLvZ6cnEx6+oVBwjCjkVZ1kkt9KS7kUrvPesHlWBbdOdjlc4XAklB5vM93JEXmh3hprR2gic8l37JB8Sq0U0PRzN8BIIXfCgRqn1QNzKsC1HboCem3B8FVr6HZ9qHmPYuaMw01bz6a7WC5Z8px7qxSEQQh0Nr3yOedDbuokWyp1H3sNpXiomJm3fgMqqrSc1hnBozp5aUo3ZefXRCwtgVB8L6NtiMcKTjFq3tXM3vbpyzYvZK/8zLKPfe6+h1RxHbtguBzkgRSWjFS21zI0UOUDblLDrq+p1E656DrkY3S9wxSHf+spLCrGlabnQdeX4bVZqdzyzRu7d3OL22XJ0+sZhWqoVMnznj1PH+xu5BLPWVWOZ6dyytrf+XRpat45psf+Ot4ZrnnXt6wHiZdgGaNC27QqB93hs71jqITo5+CV9gBG1r2/WhqAZLhUqTISWeP+fv5RAItz89thi7xFhHC1HTXZ1hqWQOh4E0o+gIKXkfL6oeaMxtNK2fmecL3XoxSEARfS6xlpfUVBVR2lqemlswIe7DP45w6cYYpb4zn3+9MonH7Bn6v4VqrYbLzkwRBCLiXty1z+dwhPz7L4v3f883x33nv4I8MX/8Cs7ctxaaWnZW1vNc0kSIRBD8oKdUpQbgNpVsOUg1r6RPCVJT2eUhphX6JRwNyC8zc8ezHHD+Vy5Qbe/DUXVfTpkFNv/dF6iSGVlk1QXBFfM04r57njoSEBBRFISOj9ASKjIwMUlJSHF5XWOx6MrPvk//l1bW/8tXvO3ln/RZufGkJk5csw2IrW5Zp3SNj0Qeo5LDgKolmSRWseBIEjxWhnb4ZzfY3UuQkpNjXQN8B/w6za6DU9WN7oU0kSEKau8ta7Rd9AUXvQkHZkheyriZS0q9gvLGyAQqC4AcWs8RPy2Px1oyGP7/fyaSO0zidnk2fEd15ZdOTrLR9zOenF3nl/s7oTXpadmnml7YEQaic5elb3TrfrqnnvwCWHdvCy3tWljmvhjGSNVdOZ1hqJ6/EKQhCBXJ0yC0KQdHK7G12Likhtyo4uz+Jf+w4mM5tT37AidO59Lm0CYv+dTObF9zPT89PxB/jlYos0alFmu8bEoQg06pbMxLqxDt+rJAgMTWeVt2831c3GAy0b9+etWvXnn9NVVXWrl1Lp06O+wPZhe6tcrNrGna15Atg9Y59zP7y2zLnRZmMrJ8xgbt6XubW/QX/stnFsKfgI7Y9JeW2bPuQTL2Q499FSv4LkrYDej8EIIGpnx/aqR7EO0VIS6v0HbSCN9G0ojKvS3IN5Li5SMm7AcezNQRBCLzCAhm7zXujBZqmcTo9m3dnfXL+NUmSiIyN4Ill07zWjiO9hnVGCtCmrIIguKdvUqtKXa8Bnxz+hVxr2b5IlD6MqS0HsaH/HOqHJ1SqHUEQKmBUkVIsZZIjpcgg1fJfyalzK0le/Pyn869JkkS40cCbU4f6vP0ureqjC+1i9oJQLkVRmPD86JJv/tkdP/v9+PmjURTflJ+aMmUKb7zxBosXL+avv/5i/PjxFBQUMHr0aIfXxIabKtWmpml88dtOMnPzyxyLMBq4v383dsybTNtUMS4SjDYdq4VdFc+Ogi9ooBWg5V7Yc1GSJGTZADU+833z+kuRJKPv26kmRK8uhMkpZWdcuk0rAMsmh4clSUJK+gIIq3xbgiD4RGS0HaPJu7M6VbvK6nfWUVxUejCk48BLuaRX5QZEnRkz91af3l8QBO+Zcsn1lb6HVbWzIWuvw+OSJPHfzhOI1lVuAEQQhPLJKRbn5as0wOTfTUpVTWPt73vJKSg9O7xtwzr0adfIp21PGdLDp/cXhGDWbXBHZnzyAAm140u9nlgnnhmfPEC3wR191vawYcN45plnmDFjBm3btmXr1q2sWLGizMbtFws3Vn4AUdM01u2qeAPst+8eSmJUeKXbErzr2uZ7UOTKlZoWBMc0sKxHs58o9apsaAqmW3zashQ93af3r25EgkRwrpwVJBeT5BpI8e+CFOungARBcIdOD/2GnUJWSncMo+JsDJ2Qyfyv9vLK6t3c/8xhGrdxvYa4xWwlOzO3zOvTP56M5KP6FpMW3OG0pnFRgZkTBzLERu6CEELMdmuFxyN1Jl7reDfxhkg/RSQI1Ui088SHpoJ2yP8TpuyqRsaZshuUzrq9P4qP+iJ3XdWBukkVP/eYLTaOZeWUSd4IQqjoNrgj7x1YwDPfPsa0JffxzLeP8e7+BT5Njpxzzz33cOjQIYqLi9mwYQMdO/q+TUmSMFvK7kNyMYNOx+K7h1E7Ltrn8QiuCdNZGd/R8YRfQfAODexHy74c/QjgoxUexqFI+hYVR6UVo9mOoqmnfRNDiBEJkhAnp+yp/E10zmdgSfo2SInrIMz3S9oFQXDfbQ9kEBNvO58kadS6kLd+2sWYaSdo3r6Qhi3N9Bt2hpdX7OWW+zOc3O2C8OiygyEx8dE8+/3jPtks9drxAxweyzx8kqdHL2Bw/GhGNryHG+JH8fDVc9m9aZ/3AxEEwWUbB8x1fpITDSKTnJ7TMCqFL3r8i1vqda10e4IgXCBJZxMgFSxG1Y6aoDgwj5ZR4WUHH8KMBt6fdiuyDzoj46/t4vBYVk4BTyxZQ68HXmHQ9Lfo9cBCxj6/lN/3HfN6HIIQaIqicEnPlvQe3pVLerb0WVktb2hVx/EKE1eomkaj5Hin59VLiGXZlFFM7HNFpdoTvKNr2iEiDBUntgTBK6SyiVFZ1kP8/wCd15uT4+Y4PKap2ai5s9EyO6Bl9UbLvAL11HC04vVejyOUiARJNVCSJClvadfNoGsFOOrIKKC/DEnX0KV2JDkcKXo2mAade8X9YAVB8ImYeDsvLNvL5b1yMZjszFlygIgoO7JyYYPVc880tz+YzlW3nnLpvlFx5c/Wbt2lGUsOLaR+m7reCB+A0XMdL1E9cSCDCZc/xJolP2A7N7tLg99W/cH93aaz9bvtXotDEAT3bRwwl8nhZUvSdFDqcnl8QxQHmxvISDSKTKZFTB2X2jEqeu5rdhVDUjuev14QhMqTZEACrZwqJZoG2u7AlZWpWaP82dqN6ySy6j930yqtcgOjF7upRxuHx05m53Pbf97ny5+3U2y9sOrmtz1HuWv+J3z/599ei0MQBPe1qpNMWo2oMq83jouiX6vGDledyZJErbhormjo2nONQacw4cpO3NXz8vPXC/6iARoSZycFxp8JbDhC9aFrUu7Lsr4OJG4AXQfvtWVwvDG7pp5BO3UTFL5fuhqQ9Xe0M2PQir72XhwhRtK08rq5VUdubi4xMTHk5OQQHS2WMrpLs+5BOz0ctELg4uXzCkhRSPEfIenqu3dPTYWiT9AKFoP97Mxt/WVg3QFUXK5LEATfe31WCnfPTHd4XNPAZoURl7UgO0tf4b1Wq59UeBxg7+/7mdD+327H+U8rbR8hy+UPok6/7j9s/OZ3VHvZ6a2SLBFfM473Dr4S1DPbvE18PvqPqz9ru92O1VpxqahQZjAYyv0dPlp4ijt+fZVcaxH2i6aoK5KMUdbzese7aRJd0622NE3jf8e3suTgT+zNK6kJ3ComlYN5meSr/ttIWhBCjaadXVFy7r920I4ZUbdFgi0wc++2LJzs9JzDGWe4/rFFlW7r1xfvxaAvvy8xfdEKVmzahV0t+3gtAZHhRlb/524Meu/PJA1Woi/iPxX9rM1mMwcOHKB+/fqYTGK/rvJ+Hhk5+Qxf+AFZeQWlfocVWUKvKPz3jiG0rVfLrXY0TWPV9r28/cNmth0tWaHfvFYSmbl5nMoX4yK+0L/xbjqkpmO1y7RKPkmblAyfVDUQhH9ypXqPajsBWb2ASu4Pm/Qbslw22Qug5s4uSY7gqDyqCSnpZyS5+pQldrUvUn16Z0K5JH0TiP8cLX8hmL8CrIARwq5HihyHpNR2/56SDOHDkMKHoWnFgIwk6dHsJ9BOjQD1iLf/GoIguKHF5UXY7RdWjPyTJIHeAIPHnuStOY4fBEzRhgrbyTp2iuWvr+HXZb9VJlwA7lt4p8PkSNaxU2xYtgVH+X5N1cg6dprfVv1Jh6vaVToWQXCXpmmkp6eTnZ0d6FACSpZl6tevj8FQ+r2jTng873SayNv717H82BaKVRt6SaFfzTaMbtiLuhEJbrclSRIDa7djYO12FNutyJKEXtZxqjiPCRve5EDhSW/9tQShWjk/0KSCZpVA0pDrFqPuDYd8iWBbQX46t5DP129n3R+VL7c5dmBHh8mRvEIzKzfvLjc5AiVzmvMKi/lu69/0v7xppWMRBMG7kmMi+XjiLbyxbiOfbd5BocWKIkv0a9WYsb060jjFs75I/9ZN6N+6CRZbyQp3g05HdqGZsW99yvZjmd7+a1R7K/c2pnO9Ywxp+ReyVPJ+fC6hLwiBoqlnoOgzKFpJpZMjhpscJkc0rRgKl+I4OQJQDOZlEH5z5eIIQSJBIiDp6iLFzkPTZoGWX7JyRKp41rjL95Yu1ASWlJqQuAbN8gcUvQfWvWA/BpTd5FkQBN+JS7S61EnsP+xUhQmSj4694fDY5lV/MPOGp7AWW9EcDBa445qx/R0eO7Yv3WFy5GJHdh0TCRIhIM4lR5KSkggPD0eqhk9pqqpy/PhxTpw4Qd26dcv8DJLDYnmo5fU80HwQ+TYzETojetk73VSjcqFPE2+M4qPuk9mde5yPD/3CntwTpBedIccmZnIKgjskBVAufPZKYXa0fP8/Wn74yK0Oj/2+7xiTXv6comIr3iiZcPc1nRweO34qF1s5q1j/6UCG2ChVEIJVQlQE0wb14l8De5BnLibCqMeg88772sX3iQ038dE9t7IvI4v31v/OjuOZZObkk5Vf6JW2qjeZmWt68d6W1szqu466sblE6C0oskiSCD6kc7zfombdgXZ6FGg5XmlKipvt+KA9E+dVezQ02/4gm84SHESCRDhPkgwg1fBxGxKSsS0Y2wKgaZaSVSW2rT5tVyhH+J1g/hpU1zfkFkJDfLJrCZLoGiolcx7LPzk8ovx641nHTzPzhqewFFk8D/Iidz9zW4XHwyJdKxXw6tTFDJl8jTdCEgSX2e3288mR+Hjnm3uGssTERI4fP47NZkOvL38ihk5WiDVE+DyWptG1mN56CAB2TWXy5sX8emqvz9sVSru5bmd+PbWXgwViRU+V1y4P1hhA9e8jd+PaieW+nltg5t4FX1BY7J2yhsN7XlJhcjvMWPGq2nNeX/4r4ypItAiCEHg6RSYuIszn7TRKTuCxwX2BktXGD374Dd/86bxMj+CMxN7Tidz28fVsmvAmOmcVlk03g20n2LaBV9LpQrVT47pyX9a0IrQzd4CW55125H4VT7STXXyGKlwE0Q97JaRQIhIk1Zyavgq4p8zrrtTP8wZJMiAlfIya+x4UPu6XNoUSkq4Omq4RWDIRHYHqJaWuFdUOOJlJk52lw5NSGd+8vubCRuleMOT+ipMaqua9tgTB287tORIeHrgNjIPFudJadru9VIJk79HD3Lr91TLnbxzgeDaWNymSzIuXj2blsT+Yvu0jv7QplKgflcTxotMcKjgpeiJVnBKmofY+jbq2Bmj+S5I4Gij46tedFBZ7Z6IGwP039qjwuNHB5s6CIFQNx0+coO+LH5Z5fduc+xyW+fUmSZJ4evjVXHdpc8Yu+tLn7VUH3975Di5t+SQ1BV0O2P70eUxCaJJlBxV4ipaD6sWVo/FPVnhYs7k2WUMoX2B20hOCgprehPKSI+eOlRz3Dzl6BIRXfhPnak2KhUjXf4Za7mNgWY9IjlRPslJxcsRug/8tcbyibOxztzs8tnnVH+Vulu6Jywe0dfpQMqnDoy7fT1W9E5cguKs6ltX6p/J+Bh1WPFxucuTcsQ4r/De7qX/tS5jVeqjf2gtFkToj4xr1dfn8eTu+4IeTu0RPJETIESpyywL81be8poPjZ5WNuw7hQvVNlzSpHY/e0cZtZ101/S2X77d59/7KhiQIghddN3t+uckRgNaPvEDLafP9FkvXpg14c8xgv7UXisL0Osb26kBcmM2O7swAACAASURBVItJ8qJZYP6fb4MSQlhrh0c0yy94b9i9JrLiZIXI6Y4u301NH1PJeEKPWEFSTblSrx9ATR+CnPKpj6MpIUWNQit8Hij2S3shIeJeMPYCXSNkuWS/FzW/4qyyIDhjs8HpDD1f/Lf8shUAN1awqkO1V7QpmHtufWRIhceL8t3bN2D/Xwdp1LJBZUISBMHPOqx42G+rSQbUastTO76iQBV9EVfdltaNPjVbUz8yCZNSMnPt1X2rAxyVEChS/SJI10OW0fnJlfT46KsdHnO0Wbon7r664pJYVjf7PS8s/YF3HxF9EUEIFvtc2Pqj5bT57Jg32ffBAJ0a1yMxKpyTeWJPElcNv+ISrm/fggaJNQg/W/JQTQ9wUEK1UPF4qZ1Kb8p+TtS4Cg+XjPG6U1b0p0qFE4rECpJqSsto6uKZ21Dzf/RpLOdIkgKx5c8iFcqjR466B9nQ8nxyRBAqS9Ng/04Tk69tRO7pf86WdG2wIblektfiadmlWYXHj+1zr+dbr0lqZcIRhICQJIkvvvgi0GF4nTurQ746vMmHkVwgSRIvXj7aL22FivFN+tE8ps755IhQvUkyyM0DP6hXKz7aa/fq3a5xhcczz+S7db9RV3aoTDiCIHiRO6tDFq76xYeRlPb6mIoniQml3dO3E63qpJxPjghCUJDreu9eJifvCW5vAl/f41BClUiQCM7l34Ga/TCa5vvSNLKpC8R95PPN4kODDbXgM1TzT2iamOkqeIckQePWZh5acIhLe+QRU8NKXJKVLgPPEBvv2l4fOVm5XoklJjnG6Tl6g3sLIR1tDC0IgZSens6kSZNo0KABRqOR1NRUBg0axNq1a73e1rp165AkiezsbK/f25ee2Pk5D21Zgk313go1R1rH1eXdThNJMnpvgDWULTv6G+szd2O2e2+/B6FqkyJtIAW2cFpOvtkr9zHqne3uC3qnOwCXduUVLTwNRxCCit2usvWPQ6z9didb/ziE3Usldivyww8/MGjQIGrVquX3CSQvf/crd/73Uyw23/dFmqQk8NXkkaTWcP48VN0lR+ZD4ZeoRd+iqe4lrAXBpzTvPW9JjvY5Oc+9cQ45ZaXnwYQoUWJLcI15KZochRQ9zedNycZ2kPwravGvcGakz9urujTIe+jsn2S08JFIUb7//yOEPkmC1lcUMu+KA0BJya2Na6JZ/00coPHWrucrvH7P5r+9Ekevmzo7PSe1WW2vtCUIgXLw4EG6dOlCbGwsTz/9NK1bt8ZqtbJy5UomTpzIrl27Ah1iuTRNw263o9P5ryv5beYO5m7/nBltbvR5W01jarOs10P8deYot294xeftVWVzd5YMTknAoNrtmdbqhsAGJAScZACpTjHaUaPPNmx/fpzjUp8Av/99zCvt9G3vfE/GxJgIFAnsYjMdoRr54cfdLHhlDSez8s6/lpgQxcQJfejezdVqFe4rKCjgkksuYcyYMQwe7P+9On7Zd5ip7y/jpZHX+bythknxrPjXGPZnnub65xeL95h/iA8vZEbv7+nZ4CCyDcgpqXegGa9Gin0q0OEJ1YHuvoqPWzZ4px3jlU73s5TkCDQigALvtFkNiRUkgusK30Yt/sNvzcnGK5DiFvmtvapNhcJFaCcd12IWBE/YbJCTpeOV6bVB0ohNsJDapE6F1xR5Ydamole47p6rnJ4nyzKjZg9z6Z6r1U8qG5YgeN2ECROQJImNG//P3nmHR1WsDfw3Z5NsNr0nlAChd6QIAtKkqtjACqiAYgNU8HrFhthARMWO5X6I13aVK14VlCLSVTrSe1MgAUJISEiyyZ75/lgIhN0kW87uJjC/5+EhO2dm3nc3mz3vzttWMXDgQBo2bEizZs0YO3Ysf/zxh8N8ZxkgGzZsQAjB/v37AThw4ADXXXcdsbGxhIeH06xZM3766Sf2799Pjx49AIiNjUUIwdChQwHQdZ1JkyaRlpaGxWKhVatW/Pe//3WQ+/PPP9O2bVvMZjPLly/nzz//pEePHkRGRhIVFUXbtm1Zs2aNz16v2YfX8dvRnT7b/0KaxNbkXx0eQOCbQ96LCQn8cGgtNy5WhxIK0JrlgkX3WSZJ11bll706aVAGyZCebSucI4TgqUE9Xdpv3TT/9DBQKHzJ0mU7mPDCd6WcIwDHjp9iwgvfsXTZDp/Jvvrqq3nppZe46abAOeN/3baXH9Zt9Zu8uklxfD1qMEGaOr47S5S5gM9vnUXXtANoF5pohXOQGVcGRC/FpYWWMLL8CTZjGuGI8Htdmxjlmg2upfjvu1RVQn3CXrL082xZ1i3o+f5r5iPMnSBmut/kVXn03YHWQHERISXs3x7KqKsbEJdopU23HCb9MqXcNbvX7zNE9ks/jqNmg2ouzR301ECuGlS+EaycI4rKyIkTJ5g7dy4jR44kPDzc4XpMTIxH+44cOZLCwkKWLl3Kpk2bmDx5MhEREaSmpvLtt/ZGgjt27ODIkSO89dZbAEyaNIl///vffPDBB2zZsoUxY8YwZMgQlixZUmrvcePG8corr7Bt2zZatmzJ4MGDqVmzJqtXr2bt2rWMGzfO5VJ2H9cc5NHze3TdDBYc3ujRWk9oGVuL/7ui/MaIinNkFBpTZlFRtRFmialrFqJuvuFOkolD+5Z7/eDRk9h070v9TBnRn4Y1E12ae9OVLbmtW6ty5yjniOJiwGbTee/9X8qd8960X/xSbssINk981KN1T86cx1d/bDBYm7JpUj2JWQ8PUeEaZxh02SaqReYSpJV1f8nyqz6KSxBtdLmXpe0okO+9nKhXECEVB2sAaGG9wVK+00Y5R8pGldi6RNFS3kZPrzhl3CnZw9ELbwNzN4S5PULzbY1uLfRK9KjXIecxn8pRKBSOpNYv5LNV29i71YLJHEn9luWnzH/9qvd1gL9J/xexSa7X2xVC8OTnjzDoqQG8P2YGW3/bgQT6De/BQ1OHoaloK0UlZffu3Ugpady4saH7Hjx4kIEDB9KiRQsA6tatW3ItLs7e4yspKanEAVNYWMjEiRP55Zdf6NixY8ma5cuX8+GHH9KtW7eS9S+88AK9e/cuJevxxx8veQ4NGpQf1X0+rZo3h789e45Pb/wPy49uo1tKc9rE1SEmxNHBZCTNY1J5q+1QHlk7w6dyFIqLCWGWmJrnYdNA7rYYUm4rSIN+Hcrv4fH5wrVey/l54r0kx0a6teaJ26/ijqtaM/W/S1i54yBI6NO2Ec8M6U2QSdkiiouDTZv/csgcuZBjx06xafNfXNaqtp+08pyKytaUx0vfL+L3XQfpf1kTWtepTmKkb22ResnxfPXQ7dz+/n98KqcqMLDZNkxlOkcUCt+jJVXgIDn9pfdC4hegBbv3OapFP4IMH4jMeR2siwAdgrsh4l5HiBDvdbqIUQ6SSxgtZafnTpKCr6HgayQCGToQET3Bp39sWth1SD0dmVt+9PrFRwNgV6CVUFyiCAHmUEneKUHDVvmI5IqjpNb/utkrmd5ketRumsrkec96JV+h8CdS+uaL3cMPP8yDDz7I/Pnz6dWrFwMHDqRly5Zlzt+9ezenT58u5fgAsFqttG7dutRYu3btSj0eO3Ys9957L5999hm9evXilltuoV69ei7ruqrfRNrPfcrl+efzc/qf/JxuL/3ZO6Ulz7YYQKjJd7ZIx8SGPNH0BiZv/d5nMiojyUFRZBSrrBCF54hqhchdYYbs9dvbD1c4Z+W2A17J8CbTo1ZSLFMfutEr+QpFZSYz07X69q7OqwxsmTSGZk9O9Wjtwq17WLjV3n+xR5O6vHJrPyJCzUaqV4oWqdWYfNvVPPH1zz6TURmJNgeTXVhU8jgxvOq8vxQXIUkuZLIXeld5x5tMDxFUExHn2WfapYwKZbnE8T69StobuJ8Y6rODnrOIiBGI6DdBc63szkVB9DjfyzA1QH0UKMojPFJC3CyXIqy86T8yr/hrj9cqFFWRBg0aIIRwqxH72Yyo8++5RUVFpebce++97N27lzvvvJNNmzbRrl073nnnnTL3zM3NBWDOnDls2LCh5N/WrVtL9SEBHEqBTZgwgS1btnDttdfy66+/0rRpU7777juXnw/YnSSu54w5Z0H6Ru7540Ns0rclPQbW6sBrbe4kNSzep3IqE481v87nMmqHJ2ASyhZRlM/HY24myGSqcF7Oac9tkT/eHuXxWoXiUiA+3rUsCVfnVRa2TBpDm5hQr/ZYtG0vt7z7BdZim0FaOaf/ZY35ePgA6idfOrbIuBt6lurBUlDsg1hvUQNQEfaKCoiZhqa58Fmhn/BcRuwqz9cqPEZ9E1HYnSTx5dcRrZCiNcjCpcYoVA7Ccg0icTHETgdcq3FeZTE1QrN0gaDmPhbkWY1791EVU6syWohr78Oo+AiP9p+d/7kqhaW45IiLi6Nv376899575OU5RsKd34j9LImJ9nr4R44cKRnbsMExuys1NZUHHniAWbNm8dhjj/Hxxx8DEBJi/+Jns5378t60aVPMZjMHDx6kfv36pf6lpqZW+DwaNmzImDFjmD9/PgMGDOCTTz6pcM2FLOg3kfk9PMskOcuuU0eYe9j39cC7JjXh266P8XH7+zBrF3cydoo5hm7JTWkfX9+ncqKDwnweaKMIHHK3xZB92jas+PMIIDHavdJYZ1n82oOEuNhDSaG4VGnRPJXEhPL/xhITI2nR3LW/18rEZ088yKrnHvJqj4OZ2Xz5u+9tkU4NavP9o3fx31GDCQ+5uA/1Y8JCubZVI3o3rw/YbYW/sqMx3myIAooqnKW4tNFCe7o20VTTMwGRv6KZ/XVGpzgfdRqlAEALrgUJywEv0t9z3zVMn/IQQqCZr0TEfwWmWmdH/SLbr5jsJUpEpI97r9hWA35oohf5IoT08r0cRUDpMuAKt9cs0GdiNvsuFV2hqMy899572Gw22rdvz7fffsuuXbvYtm0bb7/9dkk/kPM567SYMGECu3btYs6cObz++uul5jz66KPMmzePffv2sW7dOhYtWkSTJk0AqF27NkIIZs+ezbFjx8jNzSUyMpJ//OMfjBkzhk8//ZQ9e/awbt063nnnHT799NMydc/Pz2fUqFEsXryYAwcOsGLFClavXl0iy11izBH8ctWzRAV7fpj66d4lFU8yiFZxdZjR8SHqhNudVhehJULNsDiEENzfwLf3743ZB9HxvYNkZIO+3FTjcp/LUZRG5pnAD7/fs/Ru63ovpLOsmzaGqHDvoscViksBk0lj5EPl3xNGPtgLk4/67uTm5pZkugLs27ePDRs2cPDgQUP2Dw81s2rCSJK86Cfy2Yp1hujiCk1qJDFz9GAaV7t4bZHkqAhMmsb9PTpgEiDQWX84xXhBcht+uVeF3VNhI23FRYC5r9tLRPIOtHAPHSsKr1EOEkUJWlASInkl4OHBhM3DTqseIoJbIhIWIGI/hch/AhfZAas4E70Q3AKouJxApSb4WpB5YPUyU0kRIFx3nF4/sp/Lc4dOus2rniMKxcVA3bp1WbduHT169OCxxx6jefPm9O7dm4ULFzJt2jSH+cHBwXz11Vds376dli1bMnnyZF566aVSc2w2GyNHjqRJkyb069ePhg0b8v777wNQo0YNnn/+ecaNG0dycjKjRtnLybz44os8++yzTJo0qWTdnDlzSEtLK1N3k8lEZmYmd911Fw0bNuTWW2/l6quv5vnnn/f49YgKsTC3x1MeO0mOFmR7LNsT6kWm8PWVj/JRh/t4pPE1RJguLlukCHumUcPIaoRU8WyZNjF1iA628N2h1YFW5dIj2PsDJ5Pm+rHfjZ1cz76+qUMjr3qOKBSXIl27NGLC+JscMkkSEyOZMP4munZp5DPZa9asoXXr1iU90saOHUvr1q0ZP368YTLCzSEsHDeC5GjPMuMzc08bposr1E6I4b+jB/PVg7fzRP9uxIcbk7VXWSjW7cGc9ZNjmXbTEiLMRXy3pTEuVH+ufJgaQFAzyH8v0JoofIwIc6dEbSe0lJ0ulTRX+A4hq3g+e05ODtHR0WRnZxMVFRVodS4K9OLjcPxK3M4q0KqjJS32hUouoZ/6GPIuoibuUa/bm9MXbUJmDgy0Nl4QD9QC1gdaEYWnRH+HZmnm8vQ3H/iQOR+V7wz75ti/iI33tuuAojzU/dF/lPdaFxQUsG/fPtLS0ggNvbSjk915LXKL8unz68sUu9lTJDrYwoKez3qjplf876/VTNziXg+WyszIBn24u153DuYd5+ZlbwRaHY8J04JpE53G8ixve+8pPEHPCEb/w7tyEVPuvZaebRu6PP/t75YxY/6acud8P2EIqcmJXumlKB9li/iPQNgiNpvOps1/kZmZR3x8OC2ap/osc8RIXH09CqzFdHrpfQqL3OspYgkOYs0Lo71V02PmbtzBY1/9FDD5RjOoYyuevv4qpC2Tv3b3YfG+2mw8ksyjnf6gWlReFXKUBIHpRrD9t+KpispJ+ONokSNcni5zP0DmVmA/B32FltDWS8UU5eGqLVL5714Kv6MFJUDCMtzu8WHu4RN9XMbi+yaifiW0N9KWicx+IdCaeIEGZKKcI1Ubd5wjAKPfvZebx/ZHOIn2vGpIZxboM5VzRKFQlEtEsIV5PZ4mTHPPFmkf735pHSPpndIioPKNpn/NNpwqymfy1u8DrYpXnNaLlHMkgGjJRWDxrmmxO84RgFE3XMmIazoQZHK0RTo2SWXdtDHKOaJQeInJpHFZq9r0vKopl7WqXSWcI+4QGhLEimceINbiXnZomzo1fKSRa/Rt4d7nZWXn5nYtyCu08th/lnHNjMG8uuRK5u2qz/WfDWLn8bhAq+cGxco5UsVxxzkCQPj9iIjHAWd9glrbS2op50iloWrnyit8hhaUiExej8xwo0F4xCO+U8gFhPBndWM/IHOQWcOgeK8fhIUCBT7Y1w+9TRQ+xv3bhCnIxP2v3c0dTw5g1c/ryc8toFaTGrTs2lSljSoUCpeJDLHwS6/xdJrvekbI6Eaul/nzCRfZZ9zp4iL+sfFztmUf8rmsUBFEgSz2uRxFYNC6ZqEvjoXC88vGSnxVMV/TBA9e14khvdqyYvM+cvMLSU2M4fJGtdDcKNelUCgubSwhISx95kFaPP2my2v+eU1XH2rkGpoQ6FW7WEwJOpKHP/uRVXv/Qp65Z0gpKLRp3PbVLdzQdBvP9FhGsMmI52sB8g3YR6Gw908mYgSEDYLCJSBP2pu3h3RGiCpeRv8iRDlIFGUiRAgyehlkd3FpvmbyLnXea7Qk0KqDfjiwehhF4VIo3uUfWVo9kIfsH9gKxfkEeW7gR8VH0mtI4L8gKBSKqkuQZmJxj2fpvuhFl+anWAJri4QHmakfkczu3IyA6mEU23L+Zku2f3rMRQaFEaFJjhee8os8hX/RQiWi9wn0w2bkvlCwahBZDAUmOBlEeY6S+tXjPZYbaTHT7/LGHq9XKBQKTROsf34UrZ9716X59VMSfKxR+QghaF27Omv3+z64wR8cPpHDH3sOOr1mkxrfb21CiEnn6R7LDZAmQEsF/S8D9lJcXHierSS0cLBcY6AuCl9wceVAKgxHsyS7Ni8l8GULhNAQ4cMDrYYxiHgo+AG//YnqOxBJS4HAGnOKSkj0a4HWQKFQXOKEmV1rNrqq30Qfa+Iag9JcCyyp7ISZQvg1fTOajyL8L+RYUQ4/dPsn1UMCHHCj8BnCBKbUQkxdsjFdlQXBOpwMpqIskjcfuN4/CioUCkUZhIS4VvJz08uBrapxlruvbBNoFQwh2KSxZMc+TOVk/tmkxo/bGhkk8TQicT5oTQ3aT3HREO2ag1RRdVEOEkWFVOT8qAzOkRLChoD5IvgSFf4Q6CfwZ4kqIUIhaQH2clsKhR0tOCLQKigUCgWr+k2kDmXXAK8szhGAa6u35pbUKwKthtcMqnMlWdY8dD8WMA3STHzdbQwRJmWLXNQUCPQ/I+Cwa7/n6onKaaZQKALPlkljuL522X0U/3jqXjStchyx9WxWn/t6tA+0Gl5zy+UtOHk6H5tevi2SVxSCTTcmoEMIEyR8C0L1qVKcQ7O0C7QKCh9TOT69FZUeLWXnGUfIZ0A00PK8scqDEBoiZgpEvUbVPehPQoTfAqZagJ/qEmr2aFdNCwezm42nFBcvsSsCrYFCoVCU8E2/51jVbyL/bvMQ0YRQLyiO5VdNqFTOEbCXtvhH0+uYctkQwk3uNXatLERqZgbVuZIaYXGYhH++LtQIsh86mU3BPNwwwL1kFL4lVCKPhoCt4sOsr58e5AeFFAqFwjUmPTCcLZPGsOCxu4gPDSI1ysKqZ+5jy6QxREZGBlq9UjzSpzMfD7uJaEvVPBcJCdJ4oOcVVIuJKjeDBCAhLA+TZkRAhz1TSNNMEDnBgP0UFwVR0wOtgcIPqB4kCrfQUjoAqz1aK6VE5m4A2wqQf0PhXmCD88nmt9Bir/ZIjhACEXY9MvQq5NFO+Kb5uK9IQSR+Y8/msNyCLPzFP2ITpp77ufAd/8hUVG5C7kIzq6gZhUJR+WicVJMF/SZ4tFZKybbMg/yRuZu/Ck6QfuoEa3MPOJ37RMPrGVjXs0wQIQTdUpoyN/Eprv51Irm2Qo/2CQRRBDPjylFEBIdyfc12zD60zi9y/3XlQyU/T9z2P7/IVAQGIUBrnIe+IarceT1b1aNBTdfK/SoUCoU/qZ4Qz9LnRnu8fsdfGSzbvZ+9x7PIzMlj+W7nPTbGXNWBe3p1tDd79oBODeuw9On76fnKxxzPPe2xvv7GLOCbUYOJjwhj4OXN+fy39WXO1YTOLS22GiM49sdzP+eMNGZPRdVGa4cWdmWgtVD4AeUgUfgcPb074Gbj9MJH0NMfARohkv6N0GLdliu0CGTC/+B4FYlCjJqOsHQuMX7kyfv9JlrTwgDQs//tN5mKSozlH2jR9wVaC4VCoTCMu5a+w/bTR9xaM3nnD0ze+QMpQZFMv3IUCaHuR4aaTcF82fkRblw6xa+lqjxlymWD6ZrctMQWuW/lR36THX/m9f0tfZvfZCoCh1a7EKy56FvDcdaD5O6ebXjk5m7+V0yhUCh8xEMzZrJkx99urZn660qm/roSC/DjE/dQLaZ8x7Izgkwasx4ZQo9JH1dYqqoy8Oqtfbm6VRO0M1kj9enEoFad+fLPlg5zTUKnZnQ2Q1pvNES2Zq4LgF60y5D9FFUc8y1osS8HWguFn1AOEoVP0dNbAfle7LADebQDMn42WnBDt1drQXXRYz+FrLu90MHHxMxCC21eakhP/5f/5Ec+j5RWhAiB/En+k6sILBHjEJZrkbkfgXUVICFsGFr4wEBrplAoFIZy7YJJHLOd8nh9evEprlk8iRlXPEjTmFS316eExfB5x9EM+v1tj3XwNR9cfi9t4uuWGlt3yH+HA2Mb96fAZiXUFMK4jf/xm1xFYLm37xXcendnZsxfzcrtB7HpOgM7t+COnhdHc2GFQqE4y81v/Ztt6Zker88Hek3+P6bfezMd6rlvi8RHhDPv8XvoNdmP5wxu8u5d19GjSf1SY7r1GABPdFtBtchcpq9tTVa+BYAgzUa/hrv5Z9ffiDJbvVcg7DGknofQwuHEUO/3U1QNLEMQkaOReZ9AwRKQVgi9CS1KBYxeaggpZeV3IZdDTk4O0dHRZGdnExXlvjdd4Tv0okLIbGHQbqGI5HUI4ZlPTz96Dei7DdLFWxpDxE1guRHN5DwzRk933xmkUFSMBkHNIeY9tCBVsuJiR90f/Ud5r3VBQQH79u0jLS2N0NCqWQPaKALxWui6zhXznzFkLw3B4t4TCDUFe7R+xO8f8Ge28xIa/iYtLJFra7TlmhqXkRDq/POh/dyn/KyV4lJAAA0iqzHpskGkhscHWh2Fj1G2iP9QtojrBOL1aPbk1Ionucjv4x8kysO+IiM//R+Lt+8zTBdvqB0XxfVtmnFj22akxDjP0r3wXKTIprHtWAJWm4l6cVnEWqpSOXVF5UGAqR7EvOlRILaiauGqLaIySBS+I7OVgZsVIAvmIiz9K5wppRUK5iOtvwE6IrgNxH8Jx7oARtUATwRLfwi/B8gB61awboHC5SCdRVxWh9gpaObLDZLvLrVAWEGmB0i+IqCE9EbETAYR7nH9WoVCUbmw2WxsXradzCNZxFeLpXmXxphMJp/Lfe+995gyZQrp6em0atWKd955h/bt2/tcrqf0mv+SYXvpSH74azW31ulU4dxi3cbSo9v4/fhObFKnaXRNXm97JzcteZ1TNmO+zEcHWehTvSV3pXWnwGZle85hdmQfYtXxPezMcywnFh8cznOtbuWKhAaGyHeXeCyEh4Vz8PTxgMhXBJbLYmoztd1QwkwhyhZRKC4SbLrO2v2HOJaTR2JUOG3r1MCkaT6VOWnSJGbNmsX27duxWCx06tSJyZMn06hRI5/K9YYBb84wdL9Pl61jdJ+KbRGbrrNsx34Wb9+LtdhG42qJvHRzHwa89TlHT+UZokukOZh+LRtxb/fL0SVs+TuD7YeP8cfuA2w+fNRhfnSomRdv7kPPZvWd7FYxwSadlimO+7pOFATVhGKDepYoqhZafUTCNyDCEMK3n1WKqodykCh8iG7sdrkf2J0S5SCLdiKzhoN+FPvbWyLzZ4GYDLEfQtZQD4WbQKRA+CBE+BCEsJx3LQmC6kPY9ef00LOgeDcQAsFNEcKzaFMjEImLkVkPQ7ExdTkVVZCYlxFaRKC1UCgUBrFs1kref/QTjv99rlRDQs14HnpzGF0GdPCZ3K+//pqxY8fywQcf0KFDB95880369u3Ljh07SEpK8plcb8jF2MjCT/ctqdBB8ldeJqPXTOdwfhamM1++5hxaxzs75vJyq9sZu86zfl8akBgazY01Luf2tM6EB5lLXa8dkUjf6ueCU04V5bP7VDomYaJRVDXMHma+GMGXnR/mre0/sTKzsmTzKvzN8y1vdXjPKhSKqsuCzbuYNHsxGdm5JWPJ0RE82b87vZv7zhG/rUduVQAAIABJREFUZMkSRo4cyeWXX05xcTFPPfUUffr0YevWrYSHh/tMrjfsyMgydL/Pf1tfoYPkyMlT3Dd9FnuPnbA7raTkh3VbmTpvOZNv7ce4r+dSaLN5JD8pKpwbWzdlWLd2DpksteJjuLpVI8De1Dq3oJAd6ccRQJPqSVhCAnguEvclMu9zKPwpYDooAkzsm+pcRFEmykGiqDrY/ir3stRzkFl3gX7yzEjxeRfzIOtBiPsZTgzAnb4oInI8InyIW6oKLRZCApUtUhpZuEY5Ry5lRA00LSbQWigUCoNYNmslL9zyGhf2+z5+KJMXbnmN8TP/4TMnyRtvvMGIESMYNmwYAB988AFz5sxh+vTpjBs3zicyKxsnCsuPuCywWXlo9b84XmjveWKTeqlrT6z/gs87jWLkyv8j2+a6LfJggz4Mq9fdLV0jgy20jktza42v2J97VDlHLmGiTKFUC3NeVlahUFQ9FmzexZgvZl9oinA0O5cxX8xm6uD+PnOSzJ07t9TjGTNmkJSUxNq1a+natatPZFY28grL77dRbNO59/++5a8T9nMRm37OFikqtvHYVz/xxQO3MeaLH0nPcS2TRADDurblsavde40jQs20rVPDrTW+QtqOKefIJY1FldNSlIvKKVL4kNoG7xdS/uX8WaBn4TxzRQesUDATLeVPiPkKSDzv+tlUfxN2v6EGaIiI0RA22GvNA0cE5EwOtBKKQBJtTO39C9HT+6GnNzz3L/s5dN2oEnYKhcIZNpuN9x/9xME5ApSMTRvzCTYPIwLLw2q1snbtWnr16lUypmkavXr14vfffzdcnlF0jW1s6H6mCtLxFxzZREZBdinHyFkk9jJdMw/8wYLez/LJFQ+SEuxYB1cTgiChoSEQwOA6VzK0bjeDnoH/MWtBvL9jfqDVUASQR5pc65N9h036kjYPTi359+yMn8kvLPKJLIVCYcem60yavbg8U4RXZi8udSjvS7KzswGIi4vzizxPeLSXsYErFZUpXLRtD/uPZ2HTHX9LEhACpi9dw8In7+N/j9xJnbhoh3maEARpGibNLuvmy1vwaN8rDdHfPaoZtE8wnHrfoL0UVZKIR3yyrZ4+svS5SNZodFuOT2QpfIvKIFH4DC1lgbHNxs39yr0sC+bj/NToLDYo+BmixqGFtoWUFaXXF+9F5v8I+gmEqRpYbkSYUrzX2xPilsAJIw5D8oDcCmcpLlLM1yDMVxm6ZZl/0/lfQf5X6PFz0IIDU99eobjY2bxse6myWg5IOPZXJpuXbadV92aGyj5+/Dg2m43k5ORS48nJyWzfvt1QWUbyWoe7DG023rGC/h1Ljm5FIJBl2CM2qbMwYzNPtxhAs5hUfuhZOvPm0OkT/Hx4PccLT5FojuLq6q2pHqDI+8U9x9N94Qte71OoF/N3wQkDNFJURTolNOSaGq0N3bPNg86bHc9ZuZ05K7cz4/HbaVnXqEM1hUJxPmv3HypVVutCJJCencva/YdoXzfVp7rous6jjz5K586dad68uU9lecOInp1485eVhu3Xsmb5ZxS/bt2DSRNOHSQANl3y67Y96LqkQUoCcx4fXur6kZOn+GH9VjKyc4kLt3Bd6ybUTghQFmDSIjhqRLBLEeg7vFgvKP+sSVGpCW6LCL/T0C319CaAk6C0wnlwbB567HQ0cyCcigpPUQ4ShY95APjAkJ1E5N0OY1IWQPEuQIDugiNAll2LXATVRUT6xqvsLlpINXRTU7B52zxM3cQvSUQsInwYhI8wpBGqlFZk5kgoXlLx5MxrkcnbVdMzhcIHZB5xrYa1q/MuFSY0HsCE7bMM2etuJ2WurHoxe05lIJHkFheU6Rw5f35Z1AiL4976Pb1V0xDCgkO5PK4uq0/sDbQqiipIpCmU2+p0Yni9HhVmXrlCsW7j+cXfM2fmHuwZ32XbN0On/IeV7zxMcJDJa7kKhaI0x1wsyeTqPG8YOXIkmzdvZvny5T6X5S1f3H8zgz/8ryF7PdSro8NYkc3GrvTj2HRJboEVXZZvi9h0iU3qaDh+TlaLieT+Hr7raecOmqahh/QF67wAa6LOVaomYRA+GBHxsCF9gaXUkVkTwepCP8Gs4ehJ69G0ytkbSeGIcpAofIqWMhb9xG1g7eHdRpZHEUH1Sx5KaUXmvgWnvwB5+sxoRQfBJgg2ttTGOX2KkNYNkPUP4Ih9MHgMIu4ehKigNFgZiMhRyJMPGaek4hJAQOw3iJCmhhgAAFIWIo9eA7L8HkCl1uTPRITdZoh8hUJxjvhqrkXvuTrPHRISEjCZTGRkZJQaz8jIICUlQNmWLnJNnXZ0imtAn9+8Kzl5R+3ONI85Fw1brNuYvmcR/znwG7nF9gCMiiwRgaBuRHIFszyjWLex5eTfvLjqPxzEXnJkSPVO3NesD6Emz2yRYfV6KAeJwm0+an8fTWNqEqIZ81WzWLdx16/T2L4wC6LMYCqC3CAoKtvx8sm81dx37RWGyFcoFOdIjHLtsM/VeZ4yatQoZs+ezdKlS6lZs6ZPZRnBZXVSWTP+Adq94F3w6PWtm9CpQa2Sx7oumb5sDZ8sXcPJ02UHg56PAFLjYwg2Ge9E1nXJpr/TmfzdfP5Mt2eP3tKmMY9f35Nws6fnIiOQmQuwOymUo0LhItEzEKFtECLUkO2k1JEn7oSi1a4vOvUqRD9viHyF71EOEoXP0eJqADvRs3ZA4XVurhYQ/Saa5eqSESmLkVn3g3XFBXMrulnaEGHuNVsvDymtyLzvIXcSTstYFU1FZkxFmp9Cix3q/v62CCejJsAGpppgCwVUw1PFWRojkmcihNmwHXXdBkdbuL8w7xNQDhKFwnCad2lMQs14jh/KdH7LE5BYM57mXYwPBggJCaFt27YsXLiQG2+8EbCXtli4cCGjRo0yXJ7RxERFs6rfRI6eyqL/iilur3+uxc1cU/1cmSBd6jz9539YlLGl1LyKLBGJ5NbajpGfnlKs21hwZBOvb/uRnGLHpu+fH/6Nzw//xh3VOzCm5Q1u72/RQhyKSmgIdCSJ5iiSRBhbCtI9fwKKi4oaIdF80fVRwoKMs0WklHSc+ywSMHUUiBD7+1zqIA+Z0bdEQKGjo2Tmkg3KQaJQ+IC2dWqQHB3B0ezcskwRkqMjfNaYW0rJ6NGj+e6771i8eDFpaWk+keMLLBYLWyaN4dSpXK6Y+LHb65+5oQe3d2hVUiFASsn4WQv4bu2WClY6MrjjZW6vKYtim86ibbt56ftFHM897XB95rrtzFy3nZ4NUnl7+M1u7y91C/Z31vl9bTT7Yy0e9AbAHx5qr7j4SIDEn9BMMYbuKjM8+H6V/4NykFQhlINE4Te02EbAzpLHUhYhC5ZA9ifAWS9sBIiOEP0ABNdBM0U6blTwsxPnSHmc+WofOgDMvZzOkEXbkQU/gzyFMNUBy/UIzfEDVc/7AU79ww3ZQOFE9PS/0VJcb5atpzfGebN5G4Q8jIh9ACHsf77SdhyZ/x3kun/go/CWEMAaYB1qQeIsNJNjo19v0K3pcKKrZ4ttvk+pVyguRUwmEw+9OYwXbnnNsRTymdSFB6cOw+SDiECAsWPHcvfdd9OuXTvat2/Pm2++SV5eHsOGDfOJPF+QFBnLqn4TSx7bpM4fx3bx5Z5lrM62Z0pY0GgTW5/h9XtQKzKR6JAwh31+O7bTwTlSHmd/XVclN+Pq6s4PJfbnHmX+kY1kF52muiWOa2pcRmyIY7DEsoytPL7+c6dWQll8dXglf+Uc440r73V5zZVzn8HqRIqO5Obq7RnTvD/BZzIETlrzmH9kI69t+9ENrRRGcOaIKKAkBkfwRedHiAk1NmI8u/A0vRe9BAI0ATL43Iee0IAahZjiirAtjQVraSdJYVHZpewUCoXnmDSNJ/t3Z8wXs8syRRjXvzsmzTfldkeOHMmXX37J999/T2RkJOnpdid9dHQ0FovFJzKNJjIygi2TxpQ81nXJyj0H+XzZGpbuOogOmE3Qrk4qD/TsQJ2kBGLDQh1KJ687cNht54gQ0LFeLW7t0NLp9YOZJ5m9YTtZefmkREdwfesmJEY52iK/797Pg//3HUVuyF646y+um/whPz5xv8tr9PT2wElnV4B+iMRXSzIEpJ6DLPgFcsY5ma/wPYHu0xID8bPRgpMM3VXX8+FoKw9Xu5bVpagcKAeJImAIEYyw9AKLc6dFWcjTX7knyFQXET4ULLc4GBVS5iOzRoN16bkxgFOvIMNGQnAnyHkW5E6849/ox/chYl9AmMqPptHTW1HuV13r20j9XoTpzJ+vFgPFB73UT+ERMf8FeQByXgbp5whaUyOIfQ8tqFbFc91E162eO0cAzJcbp4xCoShFlwEdGD/zH7z/6CelGrYn1oznwanD6DLAdzWjb7vtNo4dO8b48eNJT0/nsssuY+7cuQ6N26sSJqHROakRnZMaubXuf3+7kV4PVLfEcUedzgys1cGhH0ORXsz4P79hYcbmUuPv7PiZO9O60DO5Oa9s/p6tuYfcknkhy3P3cu+K93n2slupHZ5Q7tx+C15y6hw5y38Pr+KBRn0INtttkchgC0fznR1gKHzNG23uRgjBq1u+51CBf/sP1QpL4NU2g31SNk6Xut05gv1A7/z/zyI0kBYdrcFpeybJeTSokWi4TgqFwk7v5g2YOrg/k2YvLtWwPTk6gnH9u9O7eQOfyZ42bRoA3bt3LzX+ySefMHToUJ/J9SWaJujYoDYdG9R2a923qze5Nb9aTCSDO17G4E6tCbmgR5NN15kw6xdmnedwEcDUucu5o+Nl3Ny2KRN/XMSaA0fcknkhe0+e5sapM3j1jv40TCnfFtHT++PcOXKWuci8MYiIM1lEIgJsmeXMV/iM8BcQIWnInOfB5ucqJ6ImxL6FFuJB5YsKkFJ64RwBqPzl/xTnEFJW0L2pkpOTk0N0dDTZ2dlERRkbQa2ofEhZhMy4HHBM3XRAS0Uk/IBw0hRJShsUbUCe/CforvdW8BoRi4j/BhHkaPzYS3Z9C7nPubSVlrITvWgvZN4EOJbVUPgYrTlakr3pr5QSmT/nTLSKrzJKYiD+cwQSTCkILdpHckDPeQ1Of+T5Bkkb0DTHiGuFf1H3R/9R3mtdUFDAvn37SEtLIzTUmBq4ADabjc3LtpN5JIv4arE079LYZ5kjRuGr18Lf2KTO1b9O4mRRxdlyccERfNvtMcJMIQ5BGrrU2ZL9Ny9v+o69eRll7GA84SYz/7rifupFOvaOKdZtzDu8gec3f+vSXqv6TeRIfhZDVrzDqWIVJedvkoMi+bHXk4DdFll2dBvPbvyGfJtvbJFQLZjpHR9AAonmaGKcZFcZxVf7VzB1+xyX5soige2neM7vArRg8n3E+7gHgqJilC3iPwJii+g6a/cf4lhOHolR4bStU8NnmSNGcjHYI1JK+k6ZzqGsnArnhpuD+XXcCMLNjraIlJIthzJ4+YdFbPzLfwF/ocFBfHLvzbSsVc3hmpQ6smAeZD/i0l5ayk6k7Rjy+A0gjxutqqJCwtBSNpQ80gt/g5MPg6z4vekZQRD3jb2iiikJocX5SA7op+dAzpiKJ5ZF/Dy04KpTBvBixVVbRGWQKKoMUhYjT47GJecIAAXOnSP5s5GnpoDuXfSDR8hsZM7ziLjppYb1/PWQ7V7PBj29oZGaKUqIB2yUH60CmFuh27IQWiRQhBAgw4dCwe9gcy+ap2LMkLTYf06H0zO8WBynnCMKhR8wmUy06t4s0GpccuhS5/mNM11yjgAUyiLCnfRjWHp0G1O3zeZQvn8j/gHybVZe2jyLTzo+VGp8f04Gt/72llt7tZ/7lJGqKc4QFWTBrAVzzFr+4UK7pAacKMwlKtiCTepYpY3ba3diTeYeNmUbGwBkQjC7+xNE+dApcj6f7l3i8lwRLCFYQpH94C9IoJwjCoUfMGka7eumBlqNSw4pJS99/6tLzhGAomKdiFBHW+S3XQd4+YdF7D/uf1uksKiYJ2fOY/bYu0s5bXTrETjRza291LmIr4gCEQXy7/Knmbui246dKVEvETIPGXYnFK6CYvcyritGQOISNJOfskRz3bOLL0Q5R6oWykGiqDLIjLa4lSlhckxnk/mzkNmBrEmpg3UF0naopNSWnr/dbeeIwmgSIeYVRFBNMNVBCIFetA8y+5a9JP8LyP+ijCqbwUAocMp71bR6iMTvSmqr+gfPI0+1FNUgT6FQXLwMmPcqh3E9Ii7Z7Jjttyh9M09s+NJItdxCR7Il+2/2nEovySLJyDvptnNEYSzhIoSXWt9O9bA46oQnIoTg8Oksblk6pcwa73MOr2PO4XVOr5kQhGtmcnTvM3tSzNF81eVRp84+X3HajYwkqQPF5w7YVr3vRbSnQqFQVHIe+Ohzlu93PVMiPtJJL7VdB7j/k+/QA1RQRgL7j2ex/sBh2tQ5cy5SlOW2c0RhNCEQ/RYiqBYE1UMIDd2WAcduAE44X1I4F47NLeNcRACxZa91i3hE0s9OewX7DOl5+Vgtxdsy/Qp/47P8x/3793PPPfeQlpaGxWKhXr16PPfcc1itpQ/eNm7cSJcuXQgNDSU1NZVXX33VJ/rYbDYKCgou2X+6Huj2jd5hjwpws4xUxMOlHkpZiMyZWMZkfyKheN+5h9nXB04VnxMEVO6SLwAieTlaaBdEUFpJBIuQ2V7sWITdOdLY8y2CboTElWhJP/vZOQIQ6f4SbaEyAhSVjspmiyiqNtfPfc4t5wjA8Ho9Sj22SZ0plaSR+b68YyU/X7fs4n3PawiHvi+VkYV9xtM5qTFpEUkltkiBbnWrAe752JDk6AXUDvG89MRVCU35qcc4fujxhF+dIwCxIY5NgZ0hdZBHQkBK3hjWg3XTlHNEUblQtojCSEZ++JlbzhGAYV3blXospeTlHxYFzDlyPnuPnXdwnum7PnqBR1A1zkXWo1l6IoIbIM7YTgIbnjs45Jm1XmSambpB4mK0lN/96xwB0BzL0VbMP9S5SBXFZxkk27dvR9d1PvzwQ+rXr8/mzZsZMWIEeXl5vPbaa4C9DlifPn3o1asXH3zwAZs2bWL48OHExMRw3333GaKHlJL09HROnry0G0dqmkZaWhohISGBVsVt9PQp7i8K7oQI6VRqSBYs8mEdRDcR9igO/fTyACtyHqY2YHMehegx4c9A3gRj9zSa6H851GIFkAWu1b0un+1uzI2EyCfQwm81QK6XRDwIua5/KVMGgKKyUllsEUXVZ/HyZaS7eVTdNLomvaqVbhi5NnMvxwsNyC40gDCT3SbcnR2AkqNl0DSqBltzvGtGfyGPN+7P5O2VwylVFs81H4jmxInzyxHvS3YesLp+qGERwTzYqDe317nSa7neMqJ+T16ooBeOlIAAPdLKummP+UcxhcJNlC2iMIrc3FwWu+kcqZcUx23tW5Ya2/x3RkDKajkj7Mz5lF7sv15sFaI1AX2bsXuGPwt5L3iiDOCnYOewJxAi2HG8YK4Bm7tT9tMMYQ8gIh9yek7jVyIfg5MjXJ6uzkWqNj5zkPTr149+/fqVPK5bty47duxg2rRpJYbAF198gdVqZfr06YSEhNCsWTM2bNjAG2+8YZghcNY5kpSURFhYWOD/wAKAruscPnyYI0eOUKtWrSr4Gnzs3nTLEETUM47PM7+SfDnWEiD4jJGS8w//yg7qi4h+AGQxUotDFG9G6lYQAk5/bW+9YSR5E8A8GAq/wOWbe8KvkPMcWFe4Nt8bzDciQrs4v2bzg9FoGQWRI9G0ShZNEjbMZQeJMgIUlZnKYosoqj7/zP3Zrfn9a7ThqWY3ORx6/5JudI8qzwgPMtMmri4Az238xq+yW0Sl8kTzGyjUi4kLiWBHzmEKbUUIIVhwZKPh8iZv/5Ghad2YsW8JmhAuRcz+p/MjTN+ziAXpG8soGWEcXRObcE2NNk6vZVtd7bvnOXfU6sToxv0I0ipX5eVra7Sp0EEC9gySdbdWhgxxhcI5yhZRGEWHl907F+nXoiGTbu1LkKm0LfLr1t1GquUxIUEmrmxY2/4ge4KfpddGxL8DsgCpxSOKt4HMR2KCgmVQaLCDJO8FCB0NBe9gzyRx4eAl7n+Q/zXkf2WsLs4IugIRebfTS1L3Q5BxyK0QPR7NVLkCurXQbugIcMEaVOciVR+/WsLZ2dnExZ1L8/7999/p2rVrqayGvn37MnnyZLKysoiNjXXYo7CwkMLCwpLHOTll/7HabLYS50h8fLxBz6JqkpiYyOHDhykuLiY42IlXuJLidsMtUzO06PEOw1LawPqLQVp5h4gYhRBn//SMqMXohuz4t8+VkAKkfhxOjQPbvvIXekPhF4iYd5F5/4ai1ZR3czl7U5ExU5GZt4PNR8abiEKEj4DwEWU7DE0++MzQqqMlLTZ+XzfQrZvhxIALRiMQyWtLXgtNM6EnrYejrcvdSxkBiqqIv20RRdXH3UbkNSyxjG9xs8O4lJIf/l5rlFpeMbRud0JNdntwT55/ozY/vOI+gs4LDMgrLmDCxpnszvWdHjP2LWFq27v5av8K1mTuLjf8YlU/+2H7080HcCg/iy0GNzs/i0ULZnBaF4bX61GmLZIUGmW43OjgMBb0fMbwfd1hz6l0hqx4u9TxkBmNpX1fPGenCsHy3s9z5YLnytxHCFh9rXKOKKoeyhZRuEuzJ6e6NT8u3MLrg651em3GMoOrRnjIXZ3bEGU5U0q6aJV/hSd+jzDZq3rYj7+tyJP/hGIfBrIUvIOI/RSZ9wlYfwcKy5xaci4S/DTSdgCsv/lIKTOE34WIeOS8M6oLlXHs7es9YWgpG3ywr+voRfsh8zpK/x40RPIWhDgvgDVpCxxtWu5e6lzk4sBvBXl3797NO++8w/33318ylp6eTnJycql5Zx+np6c73WfSpElER0eX/EtNLbuWXVGRvRRCWJhjU6pLjbPGls1mdIpAJeNM4/MLkdY1uOL19TkiDSx3BEZ2wvpSX8Bl0VbkibvAdsDnoqWMQYTdioh5F5G0DszfnXe1FlrKzlI3FaFFgc3YEhslRL2OSPodwu4A6zJkwSKkzUmqsqW/8bL1w/YmZwFCT3/RiXMEIBeZ0Qgpzx0ZaVq4/XeSsOyCue0cfl8KRVUhELaI4tIjwez8UHvPqXR0f5VJKIdYk4W70rqWPDb57+sAP3UbV8o5ciDvOPet/Ji9uUd9LlsvLKJ/jTZMvGwQv/R8lu87nivJlEA4q/pNLHGOAFiCQkg/lekTXZ5sciPzez7D4LQurM7cw7Kj2zha4Nj7rG/1ywyXnV10mj2nAmeLzNr7O3dc4BwBKESnw7yn2b1vb8lYiCmYVf0mMq9HaSdlNSIdfl8KRVVB2SIKfxAXbnE6npF9CmslOBMK0QQP9+lU8URfEDEHzXTujFDaDiMz74DirT4XLbO2ISzXIWKmIJL+gOjfsLtoAKIdz0VECFh91C4gfBwieRUiYhRYVyMLfkU6O4MJ7ec45jWn0QtX+mBf19ALFkBmHxydVDoyowl6+oKSEU0Lsv9OktYA52e4OP6+FFUbtzNIxo0bx+TJk8uds23bNho3Ptec+NChQ/Tr149bbrmFESNcr9/mjCeffJKxY8eWPM7JyanQGKh6JaWM55J5DcKHOR/Pese/epSFZi8zJQtXI62bwcV0Pa+JfhstKLzUkMx9CyjGLzUts4ec9yxDIXw4ImZbac/8eejWHUC+8XrEvIcwd0VmvwQFX3P+c5daA4j/FM2UAIAIao4kAsg1VgfrOrBcbeyeLmB/TT8rd47MaIy44AavBSWDuukrKhlV0RZRXDrcXtv5F/4v9iz1sybOCQoKRiLZcGI/27MPYfNTAMlTzW4iwVLaeTR9z68U6kXoftDhsc1flvwcrJm4JfUKfuvzYimHzflkFpwiUze+xNX4FgPpV+0y3t05j28O/EbxecEJNS1xvHv5cKqH2SPLUywxxIVEcMJqrC2y9sRe6kUmVzzRYA6fzuKVneWXvB2041+sSivt+Ig1RyhniKLSoWwRRWVm4OUtnI7PXGl8KUtPCAkOQhOCDQcOs+VQBgNrWwnW7JmBPiX8cbSIBqWGZN6/QJ7C+HrjzngFWRIPEQSWWxDJGxHC7HS2XpwP+MBxE/k0ImwI8tTbcPpfcF6fPSmqQ/z/oQXVA0AzRaCb6oBtv7E6WH8Hcwdj93QBacuEkyMrmDUSuOBcRIuClM0+00sReNx2kDz22GMMHTq03Dl169Yt+fnw4cP06NGDTp068dFHH5Wal5KSQkZG6Qims49TUlKc7m02mzGbnX94KBSaua3DmD0q3s8pm2Uhi5FHO4P0Z2mtUDRLaa+/1E9C4WICk1VTAHnvI/WTiOgJzqecGGy82KgpCHPPM9Eh6x2v67vgWCf0uHloIWkIIZBRz0HO48bqIaKN3c9VTtzu0jQ9/V20lFE+Vkah8A5liygqMz2rOR5KSCmZk/FnALRxTv/Fk/3eLP7G1MtLPbbqxSw4sgmb9H9WTZFu48sDKzhuPcVLrZzfH4f/Mc1wuY80vJprq7dhzJpP+S3TMfjg7/wT3Lj0NaZ3eJDmsfaDzmeaD2Dsun8bqkdEUKih+7nKo0unuzRvxIppfNz5QR9ro1B4h7JFFJWZOzs7L5U8bVHlOBcxCY2+U6ZzKCuHNtUPc0fdsstNGYkWWdoxKaWE/Fn4xzlyIcWQ/xXSdgRiP3Qe1HzyLuPFWu5FC78bPesxKHQStCAPw/Gr0WM+RgvtBoCIfhlp9BmNFmnsfi4ij01waZ6e3gEtJXBZLgr/47aDJDExkcTERJfmHjp0iB49etC2bVs++eQTNK10Cn/Hjh15+umnKSoqKumLsWDBAho1auS0zmYgEELw3XffceONNwZaFUVFRDtvWiYLK0eUBAC678tZORA2zokeJwl4ybH8L9Hzz0RzRi9Ds5wfyWhwDV1Ta4TleuSp1507R87nRF9k8haECEYLuwHdugIK/meYKsI0nsyaAAAgAElEQVTc3rC93CPPxXlvA8pBoqjcXGq2iKLq8ETj652OH8nP8rMmZXOs0P916q9NciwVlVtUQLEMbJmP+Uc2Mv9MY/j/tB9N3bhqJdcynJS88oZUSzyD63bhs71LnTpHzmf4ymks7T2BUFMIVyY15vbanfjPAePqj1+V3MywvdxhP66VLPvzlG/6vigURqJsEYU/caeuwfAr2zg9bM/JLzBUJ2/ILigku8DuFBnWdgNS+iF7BGf9bYtAGp8t6hbWxfZy1wCWr9Cizwv6LTa4WTxxaNH/RM+b6dw5cj4nRyCT1iK0SETI5cjwRyDvLeNUCXXs1+cf5rk4r/LY7gr/4LOiw4cOHaJ79+7UqlWL1157jWPHjpGenl6qhuagQYMICQnhnnvuYcuWLXz99de89dZbpVJFfU16ejqjR4+mbt26mM1mUlNTue6661i4cKHhshYvXowQgpMnfVRD8CLE9Xp+QWiWbs4v5f3HMH2qIlrUIIcxefzTAGhSDtld0I+d35fESOsoGAhFZjSC0x9VOBtAHh+A1O0OBS3m1TN7GIDltrKbnykUCsOpKraIJ9h0nTU7/2Lu6u2s2fkXNt33UfhLly7luuuuo3r16ggh+N//jHMeV2bcKe0zsM4VTseXpPu+rnVl5rk2tzqMzT9YOZrEnuX2Ve/w7p8/lTwWhtoiUCMslvZzn+KdnXNdmn/r0qnkFNnLjY5t0p9EU4QhevRIbEpoUEjFExUKhSFc7LbIH0cP8MOBLfxx9IBfbJFp06bRsmVLoqKiiIqKomPHjvz8888+lxtoVk4a4/Lcx651fi6y6S/n/WwCSc96u+mW5p8gUpHs6BCQJy/stxlg8u9ATz8/g9J5GVCPCWqOnt4QTj3t0nR5tJe9JBWgRY4EHCu2eIR2OZopQJU1FIoy8NlJ3YIFC9i9eze7d++mZs2apa5JaY9cj46OZv78+YwcOZK2bduSkJDA+PHjue+++3ylVin2799P586diYmJYcqUKbRo0YKioiLmzZvHyJEj2b59u1/0cBcpJTabjaCgS+WgtQNQQWpbwu/lXAx8Q9TA0cphRC/8HfjC/6pUhO0J4Cb7z6bGYDMqWqIIbOW9P5zpsgN59HpI/hkhQtBSttgNCa+IRUS9UOEsacuAwkX2SJag+hDSucxeLQqFonyqgi3iCQvX72LKN4s5evJcLGFSTASP39qdnq0blLPSO/Ly8mjVqhXDhw9nwIABPpNTGbkzqh2f5awpd86c7k+UeU0I/zVCr2wkOTnY33ryb97Y45qjwJ/8+8hyRra8GiEEl8fV5Y8Tuw3b+49M9/ZKL8xm4MIp/NBrHJagEOb0for2c5+qeGE5mAliUhvHwJkLOVGYy9Kj28grLqBWeAIdExqW2atFoVCUz8Vqi8z7ezsvrJtPev65co0plkjGt+lD35qNy1npHTVr1uSVV16hQYMGSCn59NNPueGGG1i/fj3NmgUmO85fvH1LTx6eWX4g7+yxd5d57ez7rbIQYipmUt9FgD+yRywOWTV68V4orIzlHBei26xophAIvf5M71SDKHa3H14W8thVkLQUoUWjpXxlwLmICZE4o8JZUj8JBQtBngRTKpi725vWKxQ+QsjK9inpJjk5OURHR5OdnU1UVOnGjwUFBezbt4+0tDRCQx1r7V5zzTVs3LiRHTt2EB5euoH1yZMniYmJKVVia/HixfTo0YOsrCxiYmIA2LBhA61bt2bfvn3UqVOHAwcOMGrUKJYvX47VaqVOnTpMmTKFpk2bkpaWVkrG3XffzYwZM9B1ncmTJ/PRRx+Rnp5Ow4YNefbZZ7n5ZnvK2Vm5P/30E8888wybNm1i/vz5xMbG8uijj7JmzRqEEDRo0IAPP/yQdu3aOTzXil6Lyo6e/g3wjJMrMYjkJQhhKXvt6dWQ44OeFpWeRLSUFQ6j3t/QfEkftJR30Ytz4Ljj+9jvhDyIFncuWsfz1y7lzPv0AqNMPw0F86F4BwgLFG0D6yLs5c8EoINWDRHzGgQ3h4JfQT8GWiKEXlXu+/5C9PRvgScrnpi4Dc2kDkEuBsq7PyqMxRtbxF0Wrt/FPz+a7VAk8eyny6v39fepk6REngclSKu6LfL7gW08su0zh/FQBD/1erbcvg6HT9t7S1xqWAhiST/H4ABvD/p9SXUi+V+/JymyFdN5wfhAq8M1iS2Y0PaOkseevnZhmFjU9wUHW6Sg2MrSo9vYlnMIiymYvblHWXJ0GzapoyHQkcSHRDC+xc20iUtjxbEdZBRkExsSTpekJoQHud4D4a9Txxm44o0K533a+F6a1Klb4TxF5UfZIv7Dn7bIvL+3M3LFt2XaIu91HuhTJ8mFxMXFMWXKFO655x6X5ldle2TvX0e47n3HChkCWP7MA8SEl/39MPt0AZ1eNL6/lqfcd/kaRnda7QdJJrQUx+BLPb0lUHnKjpUmCC1lK1JKeyWMgNMBLeWcDez5uYhAJG91CACV0oosWAxF6wGLvTR9wVzszeM1QAcRg4h+EcxXQeESsP0NWjSYeyI01+8v0paJPNbRhZnj0FKGu/7UFJUWV22RSyUFwYETJ04wd+5cXn75ZQfnCFDiAHGXkSNHYrVaWbp0KeHh4WzdupWIiAhSU1P59ttvGThwIDt27CAqKgqLxX7zmjRpEp9//jkffPABDRo0YOnSpQwZMoTExES6dTuXHjlu3Dhee+016tatS2xsLF27dqV169ZMmzYNk8nEhg0bSmqWXmxoKbcC58ozSCmdN7FytjbscnT/l9sOLKbr0BJfdxjWiytfWm1p5gOgBUWhhz0CpyuqcZkIEUPBlAbZDxmvjnUacM5Bcrbkm1sGgekxtMT7Sw3p1o2QNRJkRhmLoKRHjJ6BPHEn9o9rKyUGQk4ERP4TEeZa83UtZSB6esUOEuUcUSgqLzZdZ8o3i512kDrrVn1t5mK6t6qHSbt0MxZ8RcfaTVhV+1y5LXdskephcb5Sq9LSLjqN9zuOcBjPt1kDoI3rHMYeDR1sCuLJpjcwaev35c6PIITB9bvSNLomj6ydYbg+Px3bxHj9tpKeBWdLvrnjKBmY3I4nWpfO+tp3KoMxaz/lcEHZpX/1M582J6y5PLp2BsGaCatuK3GchGrB3N+gN4PqdHbpbyE1MsElfZVzRKGovNh0nRfWzS/XFnlx3QJ6VW/oc1vEZrMxc+ZM8vLy6NjRlQPPqk/d1GpsOa/clju2SHRY5XIGXdt4lx+kNEJLcVJaS0oqr3MEoBiwByTJyHfhVEU9Qs0Qdi+EXHGmsbvRcfAr0YutaGdKdJ47F2kLnCpn3fl0R0spXfJcL/4LskaAbW85685UhJHZyJOjgVDsv7sz5yKEQMQDED7Spb8FYYp36dVRzpFLj0vWQbJ7926klDRubGxkw8GDBxk4cCAtWrQAoG7dcwZ+XJz9y3FSUlKJA6awsJCJEyfyyy+/lNzU69aty/Lly/nwww9LOUheeOEFevfuXUrW448/XvIcGjTwfcRoZcFVI+AcccAJX6hSOYno6Xw89//8q4eHSFsmQtOQWmPQd+JQJi3sJ7So+iUP9QzfNT7X05uciXI49547vzeOParjJuDC+vIhkPAbWlBpD7WePRHyZ7ijwZn/raUfy1xkznggGBE20KWdtJSd5Tp3XO/5o1AoAsH63YdKldW6EAlkZOWyfvch2jVM9Z9ilyju2iJ1LAnszz/uI20qH31qOJb5BJh7aL2fNfGMbOtp8mxWmkRUZ2fuEWwXfJ3+oOVQ2lQ/d0+9YfGrPtPlivnPsLLvy6Xec+f3xpFS8v/t3Xd8VFX6P/DPvZOZ9EbaAKEEkS5FakAQpAQWFcRF10XFLs1dig0LYgEUV0UREF0X/Lo/ZUXFAgooXaVDkC5IE0MSAqSSZJK55/fHQMIwM8m0O3cm83m/Xtll7px7zsM1ZJ7c555zxm5YgF1lp23OXdn3GdQLs17m7IMja/DB787vt3j5b25SzACqCydlSgXePvwdZEnCXU17OdXXtsEzayzuuLLnDxH53va8P6yW1bqaAHCmtBDb8/5Aj+QmqsSwd+9epKeno6ysDFFRUVi2bBnatGmjylj+ztVcpEezhthy7E+VonFNfHip+oNEDbNbRBKm/eqP7QVCKYKEbAhdR8C8D5cLJ9XegWwcXPVKOTsM3i+OXJLXDiLlkNWysbJxp1UTJXsCLj/0aqXeesiGBtZti/8PKH7FhQAu/70uF7aq75OI4ncgQQBRjznVE++LkD1BWyBRa2Wxf/zjHxg7dixWr16NAQMG4Pbbb0f79u0dtj969CguXrxoVfgAAJPJhE6dOlkdu3rprMmTJ+Ohhx7Cxx9/jAEDBmDkyJG45pprvPeXqUsSvwfyumsdhe8UTIRSeQBy9OPWx8UZbeJxgTDthLjwECBKUf2hpwOgQIp50WbGhFLxu2VdStWYIXJaQlw1rfQySZIgGZ3bqFgp/crF4kjtRPG/gPBbIUnOzR6rftqjJSxJhv0px0Tkf/IKSrzajnzr4xsmoPcP07UOw2dmHvgKh4qy8HRb62XYThT7f5HoUMGfmLDjPyiqKIO49Au5TpJhFgoeazkY96T1sWqfV1aEMzXMxPCG7queRQMY8NXg6TbvSZKE9/o6N5P2p9yDLhVHnLHwyA+4rVFXhOmcWxv8chGkx8pnqjI9FkaIAkNuqeMHNdxp546WLVsiMzMTBQUF+PzzzzF69Ghs2LAhaIskrlj4wO3o8Nw7WocBAMgriURcWLm6+48Uz4ao2AfEvWVdJKnYo+Kg3qFUHAUu3Aso5y4dsfzuDpiByHGQoydatRfKRS/u42qfyGkFgWibwshlsvFdp/pRyne4WBypnSh+D4i4F5Ls3Obv1fdF2sKylBcLI8EuaNdfuPbaayFJkksbsV+e2n5lcaWiosKqzUMPPYRjx47hnnvuwd69e9GlSxfMnTvXYZ/FxZbEYcWKFcjMzKz6OnDgAD7//HOrtlcvBTZ9+nTs378fQ4cOxdq1a9GmTRssW7bM6b9PMJFD4oHwINuHpOR9KKZ91sd0/rB+Zc3E+VGWDcqtZo2YAQiIwhcgTFdtkmuy3WdFHVuhZLdwe71NIQRQMMPLMcGSMJm2uXyabDwM2fgbiyNEASQx1nZJUE/akW+F6gwY03yA1mH41Jd/bMP2vN+tjqVFJWsUjfPu37LAqjgCAGZhyUvmHl6JX84etmqfeeG4T+LKggndVnq2Wfvs/d94MSKLi2YTfr7qmjhjy+CZ2Hbpi4gCQ3J4VO2NXGjnDoPBgObNm6Nz586YNWsWOnTogLffrm1pZgKAEJ0OL43wj1zkqwOt1JrrYK38O4iyldbHQhr6YmTPnLsVUM7DUhi5fKUsMzlRMh+idIVVc1Fx9YoWainy6L4IAKDwRe+FU6XCsr+ri2Tj/kv3RVgcCXZBWyCpV68eMjIyMG/ePJSU2D5pmZ9v+xRYUlISAODMmeqn8DMzM23aNWrUCGPGjMGXX36JKVOm4IMPPgBg+SAHLGtlXtamTRuEhobi1KlTaN68udVXo0a1L4/RokULTJo0CatXr8aIESOwaNGiWs8JVnLsC4DO/nIPdVbxW9avQ1K0icMlChxPC5UhShZbHyr6QuV4bLmaDAghIC7+B0CBSgFdUKdfIvIrnZo3RHJcFBw9aCcBSImPQqfmAfBLX5B6oPlN6Jng/w8reNP8I9a/rMaFRmgUifPMQrEqjlxJhoT/Ht9kdeynLN8/bOBOkeSb0zuQXa5OLpJvuqhKv0TkX7omNoIxPLrGXKR+eAy6JvpuqU9FUVBeXu6z8QLd7V2vw23Xt9Y6DHy5vxWyCqNhVmy/m7y+4EvxVQU0Wb0CnvdUwmap8SoyRMkH1odMviqQVHOnSKKUrgbMrj9UUTsd74uQR4K2QAIA8+bNg9lsRrdu3fDFF1/gyJEjOHjwIN555x27m3xdLlpMnz4dR44cwYoVK/DGG9YbYU+cOBGrVq3C8ePHsWvXLqxbtw6tW1s+fJo0aQJJkrB8+XKcPXsWxcXFiI6OxuOPP45Jkybho48+wu+//45du3Zh7ty5+OijjxzGXlpaigkTJmD9+vU4efIkfv75Z2zfvr1qLLJPTloKSA1qb1hXVPxq/boy0GcLmAHTT5aCQ1XWdFSTSJRs52drieI3gaLX1AtGF0Tf00RBTCfLeOKOvgBgc2Pi8uvHR/ZVbVPU4uLiqpmuAHD8+HFkZmbi1KlTqoxXV83pOhrNIwPhgQXvOFqUbfX6QIF/rH3uLgUCO88fh1kxV+UiuwpOaBLLM2v/43Tbj45twCv7vlQtlvrhcar1TUT+QyfLmHb9IACOc5Hnrx+oWi4ydepUbNy4ESdOnMDevXsxdepUrF+/HqNGBdlqER56ZeRgdG3i+wdqJFQ/LFxsCsXopcOxK8sIwFIUufwr/sn8GHunu8980joOU2Dsh+aYAlQegGIuqr4vUvZrzaeoFUm280vZi4ufAAW1bTjvLjPvi5BHgrpA0qxZM+zatQv9+vXDlClT0K5dOwwcOBBr1qzBggULbNrr9Xp8+umnOHToENq3b4/XXnsNr7xivW6e2WzG+PHj0bp1awwePBgtWrTA/PnzAQANGzbEiy++iKeffhopKSmYMMHyg+Hll1/G888/j1mzZlWdt2LFCqSlpTmMXafT4dy5c7j33nvRokUL3HHHHRgyZAhefFGNqWp1i5S8DkCC1mH4hrj6aT6fTGJVlyi1rH2Z0wbK+Yeh3X/Lp5xqJUyZQMlC9cLQNQH0nWpvR0R1Qv9O12L2IzcjKc76ybfk+CjMfuRm9O90rWpj79ixA506daraI23y5Mno1KkTpk2bptqYddUnvf+JRmH1tA7DJyqUqzcUDfxcREAgffXzSF/1HMZv/xCNwrXJRX40OfeQyO9FOZj32yrV4kgwRKNbQnPV+ici/5KR2grzet2OlPBoq+PG8BjM63U7MlJbqTZ2bm4u7r33XrRs2RL9+/fH9u3bsWrVKps9Xal2i8fcgetSfbvsZcukPFyZB+SWROGBL4Zj+Md34qW1N2L6mhsxdPHfkOD1DdzNV+1DHPi5CADgbBeInNZQzv0d0Gl1X8S5WRvCnAWhytJal0iRQBh/DpD7JKHWbuU+UlhYiNjYWBQUFCAmxrrKXFZWhuPHjyMtLQ1hYWEaRegfeC1sebRmYiCJ/Rfk8FsBAMrFz4FC99etJmvOrFOp5D8BlH2tWgxS/GJIoT1V658CV02fj+RdWuQiZkXB7qN/Iq+gBImxkejUvKFqT2t6C3MRW57sJRFIHm99C+5oYpmdvSHnAJ7Y/V+NI6o7nNm/418HvsVnpzarFsPsTnejbwo3RyZbzEV8R6tcZHveH8gtLUZyeBS6Jjby+1wEYD5ytfZT37piXoe6ejQ6hV1/GmFS9LCdgyQASHiq9ybcff0+O2d7KPIfkKMtDykr5TuAC3/3/hhByqn7IkVzgJL56gUR8xrkiNvU658ClrO5iP9/ehGpJfpNrSPwjYInIUzbLX82O1rDklRTvkXV7lkcIQpOOllGlxaNMLhrK3RpERg3JMjWvM4Pah2CT/zr4LdVm3jrJX6v+tqu8+puIs/iCFFw0skyeiQ3wa1N2qJHchPmIgHq0/F3+Wys7adTseC275EUUWzzniwpeObG9RjVSYXiCACUvFO9sbkIV2cMcqzcdv9mb2JxhDwVonUARFqRI2+GUpkFlP5L61BUJiCKXoeI/wQoeU7rYIKKopgAkaPeAInarDNKRETe0TXpGjzfZgRePqDe3hD+4u1D3yE94VpM3PV/WocSVCoVM44VZ9fe0E2r+jytWt9ERKS+tqlGvHvPzZjw8XLVxzILGQu2dMH3932CX3OSsfF4E5RW6NGj8WncmHYCITIg2e7Z7jWi6DUgbDCQz5vpviSEGajcod4AUep/71LdxxI/BTU59hEgdp7WYahMABWZQG4XrQNxjb6HiycYANxXS5soIHICEPUMIHu6RqfjZVFE5TEoF8YDue09HKMmqZBDOCWciCjQ3dK4C+Z3eUDrMFR3ouQsbl37qtZhuKRTvOP9AO2RIWFsk/41tgnXGXB30954stWtSAr1bMmhflGOl4v98+J5PJe5BL1/eAFqzh+Oj+CySUREga5fm2uxdLxvlpza8WdDjPrsdlwojcDEXtvw3E0/oU/aKehULo4AAJRsiJxhKg/iZSHXu36O9HItDcKAsFFA9CxA19CtsKoZHb4jzNlQ8p+GyLkOgMnDcRyTa8iHiJzFGSQU9OTwgVB0y4HzN2sdisqu3rDdj4UNhxQ7AyKnrQsnmQAshmUtU0dbKxUDJe8CiARi3wAkAyRJB4RcA6FUAuf6Oj2abLzP7nGl5L9A0cs1xOAdsnGtqv0TEZHvdElsjq/7PIFhG1/XOhRV5VbaLqnhr3omtsCcLve5tE+MAoEFJ9fU2KbUbMJ/T2xCqKzH9Ov+ikh9GGRJQpOIRIRKIRi0vvY9RS577Yb77B5f8ecuvLz3Cygq5yLO7H9CRESBoU1qCjY88whunPm+6mMdzkvElO8GYVq/NRje9igMOl8uBV77fhl+I6QDpIRPIXJaunaeeL6WBmVA2f8DyvRAzCxAFw8JOkDXGAKxQF53AJVODSUbN9o9rpT9COQ/Bqi8w40z+58QOYMzSIgAyIYWQOhwFXqOs34Z0gaIXwTLbAeyK6QT5LjZEEq5mx04czOgBCgYA+Q/AlHyvmWPFuVPIOY1QK79aVFHH8JK6fdA0UtOxuA+JgFERHVP/Yh43Nesr9f7jddHWr1uFpWMtzrfi3g5wutj1RVpkUmY0+U+CKHe53m5UoGpez7FxB2Lsej39dh54ThOXDyLl9rfgWuikms931FxYvPZ3/Di3s9ZHCEiIpclRkfi+WH9vN5vQqT1nh9NEuLw3ui/YGR7QK9T9/MqYEn1IScuhaTqtJoKoPBx4MJDEMXvQpi2AObDQOzrgK72h1Ud3ZcQph1A/jiwOEKBhDNIiC6R4l6DyPkWXvshHvUEpMj7gYpdgJIP6BpB0rcGAChOVuODTthfIcdd+oU7f5YPBqwETD9bvpwhpQIxUyCEsElUhCgDCtRfh5tJABFR3TWuxSB8emwTyr2Ui4xudiPGXDsQe/NP4YKpBMawOLSKaQBJkmBS+ZfWQNU/uR1mXW9ZZuS931arPp4CgZ3nj2Hn+WNOtU8yxGBMi4FQhAL5qg3vKxUznt+zRI0wrbA4QkRUd/2tR0fMXfUL8svcfWDxqv66t8dzw27CnlNnkFd8EcnRkbiukRGSJEHJgdrPFgYmfR9I9T4AACjFi30woAAqdli+nJIARE+AEGbLihxX9iQExIXHvR/iVXhfhLyNBRKiSyRJgkhcA+T19bCjFEixz0EKy7C8NnSz0ygKQKFn49QZEhD1JBBxH2TZ8uGqlO8AKpZqHJcd4jRQMAmi6H0gaQkk6YonYcp+AFCq4uASZONhFfsnIiJ/8E2/p5GxboZHfcTrIzGx9V8wpEEnAEDH+KY2bVJCY3GsNNejcbQUAgmVXryrMqb5QNzTrDf0suXXoyMFZ7Do+Aav9e8tZ02FeHnfF1h8dD0+6jUeUfrq/ci25B1BYWWZquOzOEJEVPetfPJB9Hxpvkd7WEWHGTBlSB/8tWs7SJKEjk0a2DYKSQMqjngwitYiAZR4sbvxQMQjkHWW+wxK5Wmg2B8/d88BRS9CFL0HJH8NSa5X/VbFTkBkqTo6iyOkBi6xRXQFOaQBpKSfAITX2tYuw42QkjdWF0cciZnrXv/+IPJ1eOdHhwGI3wnZeBhy1INVxREhBHDhHi/0ryLlIMT5J62PmU/Asv+JGnQsjhARBYn40Eisvuk5xOvcy0XaxzXG9/2mVhVHHJndeZRb/fuDf7YYAr3k+XNeOkhY2ftpbBs8Ew8071dVHAGARza/53H/avqj7Bwe3/Vf62MXz6k6JosjRETBITo8FJtfGIeG8dFund88OQE/PzcWI7tdV/MSUbGePRCiKf39ALyxXKkMxKyDbPwNcvQ/q4ojAIC8e73Qv5pyIM6Otj5UeVLVEaUU3hchdbBAQnQVSZcMKSUT7nzYSfHznVojUo5IdyMyf6CHHD0M8OhZklDLh79xH+RQ24RLmHZB7bUqvaJiFYQ5u/q1FA115gffDdl4UIV+iYjIX8UZIrBywHOIC3E9F3m36wOQ5dpT/MZRSe6E5hdGNesNRVR41Me2wTOxefAM1IuMsXnv96JslMCz/n1h14VjOFFcPQsoKiSshtbu6xnbnMURIqIgExUWitVPPoTUeNvPydr835g7oNPVnovIIbHuhOYX5ISpANwrIF0mpRyGbDwEOaKhzXvC/CeA0x717xPiMETFr9Wv5SiVBmoN2fibynuyUDBjgYTIDkmSIKVsc+2k2GWQJL0Lg9zvWv+a00E27vfgfBmIXQ7ZuLfmZhfu8mAMHyvfVP3n2mYNuWz4pULSNC/3S0REgUCSJHzf/xmXznmr0z0I0xmcbv9i6xGuhqW5yzfq3V0Z/cNuj9Z6s/+un99xs3ff25RzqOrPvZNbQ+fF2azpcc2wbfBMzEl/wGt9EhFRYPn+cdc+A6bd2hex4S4U7KOXuRiR9qqXeHJu/zAbUf+u9Wa/ONvPvb41IC7+WP3C0BuANx/YaHvpvsjXXuyTyBYLJG4wm83Ys34/1n76E/as3w+z2TdPu8+bNw9NmzZFWFgYunfvjm3bXLyBTy6RJANQb5WTrftBDm/rUv9yylTXgwIANHbzPGcNuOq1Hkg6WDWLQSlxcT1uQx9ISRstT0aEt3DYTIhSKNmtXYxVW0Kp3kdG0tUHwv/mZk8SgERAPxhI3HYpAZjtlRiJqG4yCwU7zx3Dqqw92HnuGMzCk5l9zpk1axa6du2K6OhoJCcnY/jw4Th8mNPc1aSTZHx/49NOtW0ZkYJeKa59jg5p0sWdsJBmSAPs94YAACAASURBVHTrPGf1jG9uc+yXgS9VFTZ+y//Tpf46xDXG1zc+gW2DZ+K6ek0ctis3V6DfysB6MCHPVFD15zhDBEal9Xa7r7iQCPROaoXv+k7FtsEz8XaPh7wRIhHVUYow41jxPuy5sAnHivdBEb5dBeDVV1+FJEmYOHGiT8cNNrIsYdsL45xqa4yKwJ3pNS/xadN/pGv3Uaq1cfM8Z6XD5pZpwp6q4ohiynGtO11LSIk/Wn7Xj+rjsJkQJijZgVMcAQBU/l71R0mOgBTl3PeLfXFASB+g3tpL90UCr4BGgYmbtLto05dbMX/iIuSdrl7jNzE1AePm3I/eI7qrNu7//vc/TJ48Ge+99x66d++OOXPmICMjA4cPH0ZycrJq4wY72ZAGJfp/QNGdjhuFPwc51s21IePeB/Ifcb59wveQ9ddc+sB07eaAs6SUdyA5WNdbUSqAoodd69D0MyA5nmaplO8ACp8FzMdd69cfhFjfwJFinoeAApR+VsuJMhCaAUQ/AUnXkNNEicgl67L34Y2Dy5FbXl2kTQ6NwZTWN6OfsZ1q427YsAHjx49H165dUVlZiWeeeQaDBg3CgQMHEBkZqdq4wS4hPAaf9ZiEO7a85bDNfY1vwLg2f3Gr/w+6P4KHt77vdPvF3cehTXwq7t74Nn676OLNASfN7Px3RDhYLkoRCu7eMs+l/n7NPwWD7PjXnoMFp/Hy3i9wtFidv4+aUiMSrF6PbTEIFYoZS07+XOPCnxIsM04eazEYjSMTmYsQkUv2F2zB8qwPUVhRfV8kRp+Amxs8iLaxPVQff/v27Vi4cCHat2+v+lgERIaFYtPUh9B71r8dthnWsQVm3jnUvQHqfQucv8X59vEfQQ5Nh3LuAaDiJ/fGrE3SbMi6FLtvCSGA8ze61p+55oeKlIrfgIKngcp9rvXrD3RXLREW+SggyoGSBah1eXZDHyDqCUj6ayFJfIaftCMJIdRYNN9nCgsLERsbi4KCAsTEWK+NWFZWhuPHjyMtLQ1hYZ5P8dr05Va8NPJfttsMXPp9YtrSx1UrknTv3h1du3bFu+++CwBQFAWNGjXCY489hqefrv3JQm9fi2CknHsZqPi4+kD0x5AjPf/vrWTfCOBM7Q2TdkDWWb7HhVIMkXu9x2Pb0LWGnGR/6qIQCkTuTYDIcrlbKW4hpDDbpyCUi8uAwqdc7s9vJB+AbOeGi6g8DVH2HVBx0LIGZ9gQQN8ZUuWvgDABIS0h6dR9+paops9H8i5f5iLrsvfhqcxPHL7/Wse/q1okudLZs2eRnJyMDRs2oE8fx0/CXcZcxHMfHlqDhSfWVL1+vcMo3Fjf3Scvqz20aR5+Lan9wYvv+01FwqX9w8rMFejzwwsej321hmHxWNb3CbvvCSFw98/v4kixE3nTVV5qfwcGN+hoc3xd9n48lfn/XO7PX6wf8AIiQkJtjueWFWD1mT04VJCFMJ0e/VLaoWtCMxwszEK5uQJNo5KQHBa4a79TYGAu4ju+zEX2F2zBJycdz3b/e5MnVS2SFBcX4/rrr8f8+fPxyiuvoGPHjpgzZ47T5zMf8cynv+zCK99WryoxY0R/DO/qeaFKyZ4C4NvaGyauhxzSAAAgRAVEjud5kA0pEXLKLw7fVs7dD1T87Hq3MS9Aihhlc1yU/wxx4UF4tterhhI3QQ6xLSYJ8zmI0m+Byr2ApAdCBwCG3pAqDwDiIhDSFNLVxRUiL3M2F+EMEieZzWbMn7jI/h7MAoAELJi0CD2HdYFOp/Pq2CaTCTt37sTUqdVLMsmyjAEDBmDz5s1eHYsckxOeB/C89/s1boCS3RHAxRra/Gb1WpKjVNgOXAbqfez47fLVbhVHLEw2R4Q5Cyh0d5kxPyAZ7RZHAEAKSYUUZWdmkKGrykERUV1mFgreOLi8xjZvHlqBPiltoPPBE1gFBZalferVq6f6WGTxYKv+eLBVf6/3++/e4/GXVTOQJ0octtky6BWrzd/DdC7su+aC93s86vC9beeOulUcAQCTUmlzLN9Ugmf3fOpWf/4gWhdqtzgCAMlhsbg7zbZw2SHe8RJjRES1UYQZy7M+rLHNiqwP0TqmK2TJu/dFLhs/fjyGDh2KAQMG4JVXXlFlDHLsrp7X466e3n9YUza+ASX7KICDjhslHYCsq/4dXJL0KtwXAZDg+MEJYdrjVnHk0sm2h5QSiAvjELDFERjsFkcAQNIlQIq6z84pri3DRuQLnL/kpH2bDlktq2VDAGf/OId9mw45buOmvLw8mM1mpKRY/9BJSUlBdna218cj35ONmUD8d7ZvxC63KY5UM3oxgnAgaUvVDJWrCaFA5D/rfvchtmuii5KPELhJAIDEb7SOgIiCTOb5E1bLatmTU1aAzPMnVI9FURRMnDgRvXr1Qrt2vpmxQur6LuNZfHnDFJvj/760qfmVxZHL0qNt9wpxVwhkfHfj00gKc5SLCEz/danb/beKaWBz7Is/tqLSB/v3qOXT3pO0DoGIgsyJkoNWy2rZU1BxDidKarjJ7YElS5Zg165dmDVrlir9k7Zk49dAwiYAVz2EEfG+ZT8Knb0HFO3POnUzAiDhB8ghaQ5biAuPu9+93na2iyhdBqDU/T61luDErB+iAMAZJE46d+aCV9sRXU0ObQ44LIbYaW/cCCXb8abnTgv7J+S48Q7fFkJA5N0OoMi9/qWGkEKsN5YXQgClX7jXn+ZCgaRNkHVxVUcUcyFw9uqNbudANrq3HjwRkT155c79HHa2nSfGjx+Pffv24aefVFr3mTSRGpVQtRG6M97u9QC6rXzG43H/1igdk9s6XntcCIHHtv0H50zFbvUfExKOFvYKJKe2utWf1mQA39z4JJKvKCZdrCxH3x9ftGr3SEhvPDRgiI+jI6K6rKjCufsdzrZzxR9//IF//vOf+OGHH7g0Vh0m61MA437n2xsfhpL9uucDhwyHnOh46TgAUM5PAsRJNwcIA/R2VpS4+JGb/fmBeish66uLSYpSDuRed1WjYZCNXvjvQ6QyFkiclFA/3qvtXJGYmAidToecHOuNI3NycmA0enMWAQWetgCcTx6sGMZAip9U66acouANwOzmGAAQNdb2WMUeQNT8FLRfiv8Fcqj13iFK9iAAJ+w0nggle2INM4CIiFyTeGnvB2+1c9eECROwfPlybNy4EampqaqORf5vYHxb/HDBvTxheP0umNr+tlpzkU+P/4xtF353awwAuKtpL5tjx4pzfFJM9LZlvaagYbT1xuwTf1iIX8y2N2zer9yE91ducqnoRURUk2i9c/c7nG3nip07dyI3NxfXX1+9vJPZbMbGjRvx7rvvory83OvLnVOgmAjA+X1orEhDICW/VesG4UrJCsC0wr0xACD8dpt8R5izADuf334vbjnkMOuHdS1Fqg/sNP4aSvbXvC9Cfo9LbDmpXe9WSExNqNqQ3YYEJDVKQLverbw+tsFgQOfOnbFmTfWmnIqiYM2aNUhPT/f6eBQ4ZOMyAO48Gfg85HqTa70hoRSdAMredye0SyRIESNsjorytR706WvJQL0Vlim9VxdHijbBfnHkijbemOVDRASgY72mSA6teZPblLBYdKzXVJXxhRCYMGECli1bhrVr1yItzfHyAxQ8ZnQfhb+nuL4Z70D9tXimw4hac5GC8mLM+c3OMqQuGJXW2+bYT7mHPerTl6IRisU9xmHb4Jk2xZGjF7LsFkeu5I1ZPkREANA0sjVi9Ak1tonVJ6BppO0Sy57q378/9u7di8zMzKqvLl26YNSoUcjMzGRxJIjJxnGA9IIbZ7aEnPJ27cWRylKgyMNlLaMm2h4r3+hZnz4VDsT/13Jf5OriiDkX9osjV7ThfRHyc5xB4iSdTodxc+7HSyP/ZSmSXLkT1KXf68a+db9qH8qTJ0/G6NGj0aVLF3Tr1g1z5sxBSUkJ7r//flXGo8AhG98G8DYU02mgfAMgG4CimvYL+QyysWOt/SqKGSgZ5FlwUY9Dkuz8mBHlnvXrK6EPQo5/yvH7JQ/6LhYiCno6ScaU1jfjqcxPHLaZ3Gqoahu0jx8/Hp988gm+/vprREdHV+2DFhsbi/DwcFXGpMAwsdOtmIhbkXMxH7+cPQRJ0mHmgWUO209tPBS3tbGd1XE1IQQGrvNs9sPdTXvb3VDepFR41K+vDDV2xAsd73D4/t+3vuvDaIgo2MmSDjc3eBCfnHS8FNHQBg+qskF7dHS0zb5nkZGRSEhI4H5oBDllFIBRUCrzgNJ1gGQGil8CUOngjPshG6c613leB8+CC/8rZF2s7fFAuS+i6wM56d+O3z97g1PdKNmnIRs5+5z8EwskLug9ojumLX0c8ycustqwPSk1AWPfuh+9R3RXbew777wTZ8+exbRp05CdnY2OHTti5cqVNhu3U/CSDamAYZTlReRIAICSPRnAcgCRQMxayBEuTHXO9fCpn7C/QY562O5bkr6VVY3RLxluqLk44gIluwWnlBKRV/QztsNrHf+ONw4ut9qwPSUsFpNbDUU/o3o3CBYsWAAA6Nu3r9XxRYsW4b777lNtXAocKRFxuK2JZTbJ8MaWdbZf2/MlvjizAwYAX/SYgpS4mp88vlL3VTU98FG7ASlt8VjLwXbfuza6vkd9+0LbmNQaiyOu6LbyGS61RURe0Ta2B/7e5Eksz/rQasP2WH0ChjZ4EG1jXZ9VSOQtckgiEG25H4KovwEAlLNvAOaFAEKAsOWQ45o53Z/HMx9CboAU84qD97y/Ao3XSWk1F0dcchMA3hch/8QCiYt6j+iOnsO6YN+mQzh35gIS6sejXe9WPpnOOWHCBEyYMEH1cajukI1vAnjT5fOUbDubhznL0A9S1COQDJ0dtwkbAhR4p/igDj2k2Jo3aCMi0ko/Yzv0SWmDzPMnkFdehMTQaHSs11S1mSOXCeH3pW3yQ091GIGnOtgut1mbJ1e6v8Rn13rX4L5r+qJLvWYOl/DqldTS7f59QYaEVzr+TeswiIjsahvbA61juuJEyUEUVVxAtD4eTSNbqzJzpCbr16/36XgUmOSkKQCmuHyekr3U/UFDukKKfgQw9HG8nKihm/v9+4hU7x2tQyDyCRZI3KDT6dChb1utwyBSUYHrp4Q/CjnWuaRDksL8eAZJGKR6H0LSJdbelIhIIzpJRucE559+Iwo062vZ48ueYald8Wy725xqGyLroIeECj/MSEIkHf51/d1oGFFP61CIiBySJR2aRXFpK6rL3JjJahgEuZ5zy19KkgSBFAA5ro+jOhlS3BxIev9+oITIW7hJOxFZEZV/uH6SfqjTxZEqUfNcH0dt4fdCSl4PyeDBDBo7uLwWERGR8/JNF10+p3NcGp5pO9ylcz7sPtblcdR2S8PO+Kbvk+jp5RkuXF6LiIjIecKd/UGkayHFz3XtnMQvXB9HbaF/gZS0HlKY/WVK3Raxzbv9EXkRCyREZE3ku3yKnPCW6+dEDXT5HOdJgGEwEDsPiH4VQFztp0SOgxz7HCTZhac1E/e5HSERERHZV1jheoFkQY+HHS9h4UCreHU3Cu2T1BqzOtyFV667EwmGqFrb39E4Hc+1G4HE0Ginx9iaMcOTEImIiMgeUeLyKXLKCpdzETkk2eVxXKLvA8S+AcS8A8gNam8fNhxS3FuQdEanh5BSDjvVTo5x4r4MkUa4xBYRWZNd27TUo9kRiTuAvC7unw8JCP0rEHU3JPNpQIqC0LeHJEVYJSYi4maIC48BpnV2+ogAYqZBjnB9fXQ5xAAFbwGY5LgNZ48QERG5JMGFAgHgWZFg04Dp6P3jdLfPB4CByddh9DV9cabsAsJ0erSNTUVESCjkK/YFuql+O7y493OsOrPH5vxQOQSPtRyCkY17uHxjRZIkrEx/EoM3O947jbNHiIiIXCS5losgwYOHJ5MOAmdbu38+AIT0B2ImQlL+AKRQiJD2kORoSFfkIiJ8EEThi0Dpp3Y60ANR/4QU+ZBbuYio5e/A+yLk71ggISIrki7RhdW4R3k0lhwSA5FyGCLnSQBf19CwIxD1KKSwLpDkWPtt9JYPY3sf5ZJkAOLfA0xbIUq/AMzZgBwLhN8MGAZClt3fTFA2DgUwFEr2TQBOV78RvxdyaKjb/RIREQWryBDnPz/jAJd/kb9SaIgB2wbPxFt7v8Gnf25x2K5VdAPc2+xGdEm4BnGGCLttWsQ6fsgkRNbhpfZ34K+Ne+Cb0zuQVXoeUSFhuCnlOgysfx1CPMhF6sXGYdvgmXho5Rz8ityq46t7PoW4GAd5ExERETkkSXqXdimT9Qa3x5J1OsD4G5S8BUBlDatzyC2ByIeBsF6QdQkOGlmW6LR/X0SGFPsiRMTtEBc/AypPAlIkEDYQCLsVsqz3/O+Q/QSs7+18C9nIfUzI/7FAQkR2/AfAA7W2ko0veDySJEmQjK8DeN3quBAKIMoAKczqqQdPxkFoD0ihPTzuyx7ZuFaVfomIiILR0l4TMfLnObW2W+2l2RGTrrsVk6671eqYEAJl5gqE6kKsZoO4S5IkdIhvgg7xTTzuy55/D56oSr9ERERBKfEnIO+GWpt5a3aEnDgWgPX+aEIIQJR67b4IAEj69pBi23ulr6vJdu7tEAUC7kFCRDZk4w0AJtfQIlL1KZKSJEOSI7yWBBAREVHgaBKdjNnN76ixjdpLR0mShPAQg1eKI0RERBRY5JBkQP9lzW1Uvy8i8b4IkQ/wXxgR2SUbx1z6sL/ziqMtIRt/g2zc7fN4hFAgKg5DmPZAKAU+H5+IiIh8q2/zjtg2eCbGJt9YdSwJ4dg2eKYm+2oIIXCsOAf78/9Avsn1zVuJiIgosMgJ7S7dF7lyVkTMpfsivt9XQwgBUfm75b6I+ZzPxyeqq7jEFhHVSDa+DOBlzcYXQgClSyGK5wNK1qWjOojQmyHFToUk19MsNiIiIlLf/ddn4H5kaBrDyqxMvH/0R5y+eL7qWP+UdpjUeiiSw7jPBxERUV0mG4cBGKZpDKJsNUTRW4D59+pjhn6QYp6DFNJIw8iIAh9nkBCRXxPF70IUPndFcQQAzED51xC5PaCYL2gWGxEREdV9S078jGm/fmZVHAGANTn7cPP613C2lDNbiYiISD3i4hcQ+ROsiiMAANM6iLz+UCqOaxMYUR3BAokbhDBDlG+FKF1u+X9hVn3MjRs34pZbbkGDBg0gSRK++uor1cck0pqoPA2UzK250dnuvgmGiMiPaJGLLFiwAO3bt0dMTAxiYmKQnp6O77//XvVxibR0vrwYbx5aUWOboRteg6IoPoqIiMg/aJGLTJ8+3bInwxVfrVq1Un1cIi0Jpdjy0GhNzmVAqajwTUBEdRCX2HKRKFsFUTgDULKrD8pGIOZZSGHqTf0vKSlBhw4d8MADD2DEiBGqjUPkT8TFj51qp2S30GT9TyIiLWiVi6SmpuLVV1/FtddeCyEEPvroIwwbNgy7d+9G27ZtVRuXSEtfnd7uVLseq5/TZF8UIiItaJWLAEDbtm3x448/Vr0OCeFtLarbRNk3AJwoQJ5rC/C+CJFb+EniAlG2CiL/HwCE9RtKjuV43DuqJQNDhgzBkCFDVOmbyG+V/eJ0UyEEJElSMRgiIu1pmYvccsstVq9nzJiBBQsWYMuWLSyQUJ21Ne+I021Ly0oRHhauYjRERNrTMhcBLAURo9GoWv9Efqf8J6ebKtlbIRu5ygaRq7jElpOEMFuekLg6CbC8a/nfwpk+mVZKFDzKnW4pcu5UMQ4iIu35Uy5iNpuxZMkSlJSUID09XfXxiLRiqqx0uu2N619WMRIiIu35Qy5y5MgRNGjQAM2aNcOoUaNw6tQp1cYi8gvClaWz7lEtDKK6jAUSZ5l2WE8ftSEA5YylHRF5h76dC42PqRYGEZFf8INcZO/evYiKikJoaCjGjBmDZcuWoU2bNqqNR6S1jvWaaB0CEZH/0DgX6d69OxYvXoyVK1diwYIFOH78OHr37o2ioiJVxiPyCwY+jESkNhZInKWc9W47Iqpd1D+cb6t7W704iIj8gR/kIi1btkRmZia2bt2KsWPHYvTo0Thw4IBq4xFpbVRab6fbZkRxo2AiquM0zkWGDBmCkSNHon379sjIyMB3332H/Px8fPbZZ6qMR+QPpIi/utA6QbU4iOoy7kHiLDnJu+2IqFayvikUZ9sm9VI1FiIizflBLmIwGNC8eXMAQOfOnbF9+3a8/fbbWLhwoWpjEmkpMSzG6bYv33CvipEQEfkBP8hFrhQXF4cWLVrg6NGjPhmPSAuSHGN3UTt7ZONmVWMhqqs4g8RZhi6AbATgaBNoCZDrW9oRkddIKc48mdxN9TiIiDTnh7mIoigoL3d+vyiiQLQl45Va28TB4INIiIg05me5SHFxMX7//XfUr1/fJ+MRaUVKOax1CER1GgskTpIkHaSYZy+/uvpdy//GPANJ0qkyfnFxMTIzM5GZmQkAOH78ODIzM7khGdV5khQC2fhbDS16QDb+12fxEBFpRetcZOrUqdi4cSNOnDiBvXv3YurUqVi/fj1GjRqlynhE/kKWZGwbPNPh+8kIx+rB030XEBGRRrTORR5//HFs2LABJ06cwC+//ILbbrsNOp0Od911lyrjEfkLSZJquS9iqOV9IqoJl9hygRSWAcS9A1E4w3pjMtloSQLCMlQbe8eOHejXr1/V68mTJwMARo8ejcWLF6s2LpG/uPxhr2S/DGAzED4Xcuw12gZFRORjWuYiubm5uPfee3HmzBnExsaiffv2WLVqFQYOHKjamET+5HKRZP7O5Vhzdj9e7jIKbRJTNY6KiMi3tMxFTp8+jbvuugvnzp1DUlISbrjhBmzZsgVJSVzqnIJD9X2RhQCWAvqZkBO4ogaRp1ggcZEUlgGEDgBMOywbj8lJgKGLak9IXNa3b18I4eyqg0R1l2x8XusQiIg0pVUu8uGHH6raP1GgGNf5ZozDzVqHQUSkGa1ykSVLlqjaP1GgkI2PAnhU6zCI6gwWSNwgSTogtLvWYRAREVGQYi5CREREWmIuQkREdQX3ICEiIiIiIiIiIiIioqDDAgkREREREREREREREQUdFkiIiIiIiIiIiIiIiCjosEBCRERERERERERERERBJygKJIqiaB2C5oQQWodAREQUtJiLMBchIiLSEnMRC14HIiK6WojWAajJYDBAlmVkZWUhKSkJBoMBkiRpHZbPCSFw9uxZSJIEvV6vdThERERBg7mIBXMRIiIibTAXsRBCwGQy4ezZs5BlGQaDQeuQiIjIT9TpAoksy0hLS8OZM2eQlZWldTiakiQJqamp0Ol0WodCREQUNJiLVGMuQkRE5HvMRaxFRESgcePGkOWgWFCFiIicUKcLJIDlaYnGjRujsrISZrNZ63A0o9freUOCiIhIA8xFLJiLEBERaYO5iIVOp0NISEhQzqAhIiLH6nyBBEDVcg5c0oGIiIi0wFyEiIiItMRchIiIyD7OKSQiIiIiIiIiIiIioqDDAgkREREREREREREREQUdFkiIiIiIiIiIiIiIiCjoBPweJEIIAEBhYaHGkRAREfmPy5+Llz8nST3MRYiIiGwxF/Ed5iJERES2nM1FAr5AUlRUBABo1KiRxpEQERH5n6KiIsTGxmodRp3GXISIiMgx5iLqYy5CRETkWG25iCQC/HEORVGQlZWF6OhoSJKkdTg+U1hYiEaNGuGPP/5ATEyM1uHUGbyu6uB1VQevqzrqynUVQqCoqAgNGjSALHNFTTUxFwnsfyv+htdVHbyu6uB1VUddua7MRXwnWHMRoO78e/E3vK7ex2uqDl5XddSV6+psLhLwM0hkWUZqaqrWYWgmJiYmoL9R/RWvqzp4XdXB66qOunBd+bSmbzAXCfx/K/6I11UdvK7q4HVVR124rsxFfCPYcxGgbvx78Ue8rt7Ha6oOXld11IXr6kwuwsc4iIiIiIiIiIiIiIgo6LBAQkREREREREREREREQUc3ffr06VoHQe7R6XTo27cvQkICfqU0v8Lrqg5eV3XwuqqD15XIOfy3og5eV3XwuqqD11UdvK5EzuO/F3Xwunofr6k6eF3VEUzXNeA3aSciIiIiIiIiIiIiInIVl9giIiIiIiIiIiIiIqKgwwIJEREREREREREREREFHRZIiIiIiIiIiIiIiIgo6LBAQkREREREREREREREQYcFkgBz4sQJPPjgg0hLS0N4eDiuueYavPDCCzCZTFbtfv31V/Tu3RthYWFo1KgRZs+erVHEgWPGjBno2bMnIiIiEBcXZ7fNqVOnMHToUERERCA5ORlPPPEEKisrfRxp4Jk3bx6aNm2KsLAwdO/eHdu2bdM6pICyceNG3HLLLWjQoAEkScJXX31l9b4QAtOmTUP9+vURHh6OAQMG4MiRIxpFGzhmzZqFrl27Ijo6GsnJyRg+fDgOHz5s1aasrAzjx49HQkICoqKicPvttyMnJ0ejiIn8A3MR9TAXUQ9zEc8wF1EHcxEi9zAXUQ9zEfUwF/EMcxF1MBexYIEkwBw6dAiKomDhwoXYv38/3nrrLbz33nt45plnqtoUFhZi0KBBaNKkCXbu3InXX38d06dPx/vvv69h5P7PZDJh5MiRGDt2rN33zWYzhg4dCpPJhF9++QUfffQRFi9ejGnTpvk40sDyv//9D5MnT8YLL7yAXbt2oUOHDsjIyEBubq7WoQWMkpISdOjQAfPmzbP7/uzZs/HOO+/gvffew9atWxEZGYmMjAyUlZX5ONLAsmHDBowfPx5btmzBDz/8gIqKCgwaNAglJSVVbSZNmoRvv/0WS5cuxYYNG5CVlYURI0ZoGDWR9piLqIe5iDqYi3iOuYg6mIsQuYe5iHqYi6iDuYjnmIuog7nIJYIC3uzZs0VaWlrV6/nz54v4+HhRXl5edeypp54SLVu21CK8gLNo0SIRGxtrc/y7774TsiyL7OzsqmMLFiwQMTExVtearHXr1k2MHz++6rXZD6QjlwAABk9JREFUbBYNGjQQs2bN0jCqwAVALFu2rOq1oijCaDSK119/vepYfn6+CA0NFZ9++qkWIQas3NxcAUBs2LBBCGG5jnq9XixdurSqzcGDBwUAsXnzZq3CJPJLzEW8i7mIdzEX8S7mIuphLkLkPuYi3sVcxLuYi3gXcxH1BGsuwhkkdUBBQQHq1atX9Xrz5s3o06cPDAZD1bGMjAwcPnwYFy5c0CLEOmHz5s247rrrkJKSUnUsIyMDhYWF2L9/v4aR+S+TyYSdO3diwIABVcdkWcaAAQOwefNmDSOrO44fP47s7GyraxwbG4vu3bvzGruooKAAAKp+nu7cuRMVFRVW17ZVq1Zo3Lgxry3RVZiL+AZzEdcxF1EfcxHvYS5C5D7mIr7BXMR1zEXUx1zEe4I1F2GBJMAdPXoUc+fOxaOPPlp1LDs72+rDCkDV6+zsbJ/GV5fwurouLy8PZrPZ7nXjNfOOy9eR19gziqJg4sSJ6NWrF9q1awfAcm0NBoPN2ru8tkTWmIv4Dq+r65iLqI+5iHcwFyFyH3MR3+F1dR1zEfUxF/GOYM5FWCDxE08//TQkSarx69ChQ1bn/Pnnnxg8eDBGjhyJhx9+WKPI/Zs715WIgs/48eOxb98+LFmyROtQiDTDXEQdzEWIyBnMRYiYi6iFuQgROSOYc5EQrQMgiylTpuC+++6rsU2zZs2q/pyVlYV+/fqhZ8+eNpuMGY1G5OTkWB27/NpoNHon4ADh6nWtidFoxLZt26yOBet1dVZiYiJ0Op3d70deM++4fB1zcnJQv379quM5OTno2LGjVmEFlAkTJmD58uXYuHEjUlNTq44bjUaYTCbk5+dbPS3B71+qq5iLqIO5iLaYi6iPuYjnmIsQWTAXUQdzEW0xF1EfcxHPBXsuwgKJn0hKSkJSUpJTbf/880/069cPnTt3xqJFiyDL1hOB0tPT8eyzz6KiogJ6vR4A8MMPP6Bly5aIj4/3euz+zJXrWpv09HTMmDEDubm5SE5OBmC5rjExMWjTpo1XxqhrDAYDOnfujDVr1mD48OEALFP21qxZgwkTJmgcXd2QlpYGo9GINWvWVH3wFxYWYuvWrRg7dqzG0fk3IQQee+wxLFu2DOvXr0daWprV+507d4Zer8eaNWtw++23AwAOHz6MU6dOIT09XYuQiVTFXEQdzEW0xVxEfcxF3MdchMgacxF1MBfRFnMR9TEXcR9zkUs03iSeXHT69GnRvHlz0b9/f3H69Glx5syZqq/L8vPzRUpKirjnnnvEvn37xJIlS0RERIRYuHChhpH7v5MnT4rdu3eLF198UURFRYndu3eL3bt3i6KiIiGEEJWVlaJdu3Zi0KBBIjMzU6xcuVIkJSWJqVOnahy5f1uyZIkIDQ0VixcvFgcOHBCPPPKIiIuLE9nZ2VqHFjCKioqqvh8BiDfffFPs3r1bnDx5UgghxKuvviri4uLE119/LX799VcxbNgwkZaWJkpLSzWO3L+NHTtWxMbGivXr11v9LL148WJVmzFjxojGjRuLtWvXih07doj09HSRnp6uYdRE2mMuoh7mIupgLuI55iLqYC5C5B7mIuphLqIO5iKeYy6iDuYiFiyQBJhFixYJAHa/rrRnzx5xww03iNDQUNGwYUPx6quvahRx4Bg9erTd67pu3bqqNidOnBBDhgwR4eHhIjExUUyZMkVUVFRoF3SAmDt3rmjcuLEwGAyiW7duYsuWLVqHFFDWrVtn93tz9OjRQgghFEURzz//vEhJSRGhoaGif//+4vDhw9oGHQAc/SxdtGhRVZvS0lIxbtw4ER8fLyIiIsRtt91m9YsXUTBiLqIe5iLqYS7iGeYi6mAuQuQe5iLqYS6iHuYinmEuog7mIhaSEEJ4NAWFiIiIiIiIiIiIiIgowMi1NyEiIiIiIiIiIiIiIqpbWCAhIiIiIiIiIiIiIqKgwwIJEREREREREREREREFHRZIiIiIiIiIiIiIiIgo6LBAQkREREREREREREREQYcFEiIiIiIiIiIiIiIiCjoskBARERERERERERERUdBhgYSIiIiIiIiIiIiIiIIOCyRERERERERERERERBR0WCAhIiIiIiIiIiIiIqKgwwIJEREREREREREREREFHRZIiIiIiIiIiIiIiIgo6Px/GcMTYaGDXL4AAAAASUVORK5CYII=">
            <a:extLst>
              <a:ext uri="{FF2B5EF4-FFF2-40B4-BE49-F238E27FC236}">
                <a16:creationId xmlns:a16="http://schemas.microsoft.com/office/drawing/2014/main" id="{0BA92F3F-8042-4D04-8EC8-36FC0D7345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EED37-DABA-4034-A88A-152CF0A32F45}"/>
              </a:ext>
            </a:extLst>
          </p:cNvPr>
          <p:cNvSpPr txBox="1"/>
          <p:nvPr/>
        </p:nvSpPr>
        <p:spPr>
          <a:xfrm>
            <a:off x="317607" y="590551"/>
            <a:ext cx="1086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Рандомные</a:t>
            </a:r>
            <a:r>
              <a:rPr lang="ru-RU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9 картинок для каждого из 7 кластеров </a:t>
            </a:r>
            <a:endParaRPr lang="ru-R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C60AF8-DA34-4B0D-918D-3194976F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61202" y="2616696"/>
            <a:ext cx="1857387" cy="1780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343A6-40EB-46AB-A67E-7EEE29D94DE3}"/>
              </a:ext>
            </a:extLst>
          </p:cNvPr>
          <p:cNvSpPr txBox="1"/>
          <p:nvPr/>
        </p:nvSpPr>
        <p:spPr>
          <a:xfrm>
            <a:off x="7644090" y="2488304"/>
            <a:ext cx="28921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Седаны (вид сзади)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Джипы, хэтчбеки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Минивэны, </a:t>
            </a:r>
            <a:r>
              <a:rPr lang="ru-RU" dirty="0"/>
              <a:t>универсалы</a:t>
            </a:r>
            <a:r>
              <a:rPr lang="ru-RU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Седаны (вид впереди)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Минивэны, автобусы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Хэтчбеки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Вид слева, спереди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5AE5631-3604-4653-A002-FC4815519C6F}"/>
              </a:ext>
            </a:extLst>
          </p:cNvPr>
          <p:cNvGrpSpPr/>
          <p:nvPr/>
        </p:nvGrpSpPr>
        <p:grpSpPr>
          <a:xfrm>
            <a:off x="1809973" y="1046874"/>
            <a:ext cx="4691117" cy="5445810"/>
            <a:chOff x="116858" y="1043965"/>
            <a:chExt cx="4691117" cy="544581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B336A97-8A28-499E-96D1-DA3F7BC5D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06" y="1043965"/>
              <a:ext cx="4631439" cy="746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6D9795E-67EE-44A1-80DE-2182C2715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27" y="1790901"/>
              <a:ext cx="4666796" cy="77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73F14CFA-8A85-47E1-B893-954425C32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27" y="2562261"/>
              <a:ext cx="4655370" cy="8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81F36B0F-A03B-41FF-9059-170F2E6C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606" y="3369087"/>
              <a:ext cx="4655369" cy="788148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48BD066-14D9-4510-958D-642CA4636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147" y="4179528"/>
              <a:ext cx="4616286" cy="81857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ACCB75AA-49FF-4431-980F-D2FA7C79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043" y="4843435"/>
              <a:ext cx="4616286" cy="796348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F27B7A50-E2CF-4BB8-99B5-9549913F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858" y="5639783"/>
              <a:ext cx="4663471" cy="849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93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BB79C4C-8FE8-457B-A66A-C402C351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20" y="1353645"/>
            <a:ext cx="5729105" cy="1296210"/>
          </a:xfrm>
          <a:prstGeom prst="rect">
            <a:avLst/>
          </a:prstGeom>
        </p:spPr>
      </p:pic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63181"/>
            <a:ext cx="11360800" cy="5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efficentnet</a:t>
            </a:r>
            <a:r>
              <a:rPr lang="ru-RU" sz="3200" dirty="0"/>
              <a:t> </a:t>
            </a:r>
            <a:r>
              <a:rPr lang="en-US" sz="3200" dirty="0"/>
              <a:t>K-means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7067FE-5ED2-476A-B6C3-E5DFC8A7C3E1}"/>
              </a:ext>
            </a:extLst>
          </p:cNvPr>
          <p:cNvSpPr txBox="1"/>
          <p:nvPr/>
        </p:nvSpPr>
        <p:spPr>
          <a:xfrm>
            <a:off x="5646219" y="2607313"/>
            <a:ext cx="6199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Лучшие оценки: алгоритм, разбивающий выборку на</a:t>
            </a:r>
            <a:r>
              <a:rPr lang="en-US" sz="1600" dirty="0"/>
              <a:t> 8</a:t>
            </a:r>
            <a:r>
              <a:rPr lang="ru-RU" sz="1600" dirty="0"/>
              <a:t>  кластеров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D7306-42DA-458D-9C8B-6631C3E9AF41}"/>
              </a:ext>
            </a:extLst>
          </p:cNvPr>
          <p:cNvSpPr txBox="1"/>
          <p:nvPr/>
        </p:nvSpPr>
        <p:spPr>
          <a:xfrm>
            <a:off x="617068" y="581924"/>
            <a:ext cx="1086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u="sng" dirty="0"/>
              <a:t>Гипотеза</a:t>
            </a:r>
            <a:r>
              <a:rPr lang="en-US" sz="1600" b="1" u="sng" dirty="0"/>
              <a:t>:</a:t>
            </a:r>
            <a:r>
              <a:rPr lang="ru-RU" sz="1600" b="1" dirty="0">
                <a:solidFill>
                  <a:srgbClr val="0070C0"/>
                </a:solidFill>
              </a:rPr>
              <a:t> использование нормализации выборки дадут лучшее разбиение по разным критериям</a:t>
            </a:r>
            <a:endParaRPr lang="ru-RU" sz="1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36FCB-8A1F-42CF-8C08-C8BB2E866FE9}"/>
              </a:ext>
            </a:extLst>
          </p:cNvPr>
          <p:cNvSpPr/>
          <p:nvPr/>
        </p:nvSpPr>
        <p:spPr>
          <a:xfrm>
            <a:off x="742263" y="1885611"/>
            <a:ext cx="4444538" cy="274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ru-RU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means by default</a:t>
            </a:r>
            <a:endParaRPr lang="ru-RU" dirty="0">
              <a:solidFill>
                <a:srgbClr val="D5529C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1DD86B-84DD-4A91-8EEB-D08EC978669B}"/>
              </a:ext>
            </a:extLst>
          </p:cNvPr>
          <p:cNvSpPr/>
          <p:nvPr/>
        </p:nvSpPr>
        <p:spPr>
          <a:xfrm>
            <a:off x="1583001" y="2304258"/>
            <a:ext cx="2763059" cy="42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4B1B90DA-21A5-44BA-A721-DAAAD595BBA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2892254" y="2231980"/>
            <a:ext cx="14455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B2650FA-DC51-4B71-86EB-18A41B513121}"/>
              </a:ext>
            </a:extLst>
          </p:cNvPr>
          <p:cNvSpPr/>
          <p:nvPr/>
        </p:nvSpPr>
        <p:spPr>
          <a:xfrm>
            <a:off x="620116" y="1334040"/>
            <a:ext cx="4749183" cy="1411551"/>
          </a:xfrm>
          <a:prstGeom prst="roundRect">
            <a:avLst/>
          </a:prstGeom>
          <a:noFill/>
          <a:ln w="28575">
            <a:solidFill>
              <a:srgbClr val="66CD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EFBB935-6EF7-4D7D-9CD3-4D07FAB1457F}"/>
              </a:ext>
            </a:extLst>
          </p:cNvPr>
          <p:cNvSpPr/>
          <p:nvPr/>
        </p:nvSpPr>
        <p:spPr>
          <a:xfrm>
            <a:off x="6583055" y="1228669"/>
            <a:ext cx="4239832" cy="14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Результаты по метрикам качества</a:t>
            </a: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8ACBF84A-6EEC-4F50-916E-AEF28D991140}"/>
              </a:ext>
            </a:extLst>
          </p:cNvPr>
          <p:cNvSpPr/>
          <p:nvPr/>
        </p:nvSpPr>
        <p:spPr>
          <a:xfrm rot="5400000">
            <a:off x="5113735" y="1954750"/>
            <a:ext cx="805689" cy="259276"/>
          </a:xfrm>
          <a:prstGeom prst="triangle">
            <a:avLst/>
          </a:prstGeom>
          <a:solidFill>
            <a:srgbClr val="66CDF5"/>
          </a:solidFill>
          <a:ln>
            <a:solidFill>
              <a:srgbClr val="66C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1C52798-C36E-4960-A10E-CB53C0F08B7F}"/>
              </a:ext>
            </a:extLst>
          </p:cNvPr>
          <p:cNvSpPr/>
          <p:nvPr/>
        </p:nvSpPr>
        <p:spPr>
          <a:xfrm>
            <a:off x="552451" y="3588731"/>
            <a:ext cx="5915024" cy="49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TSNE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+ </a:t>
            </a:r>
            <a:r>
              <a:rPr lang="ru-RU" b="1" dirty="0">
                <a:solidFill>
                  <a:srgbClr val="FF0000"/>
                </a:solidFill>
              </a:rPr>
              <a:t>стандартизация</a:t>
            </a:r>
            <a:r>
              <a:rPr lang="ru-RU" b="1" dirty="0">
                <a:solidFill>
                  <a:schemeClr val="tx1"/>
                </a:solidFill>
              </a:rPr>
              <a:t> 4,6,8 кластеров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7BA6FFF-A03E-4645-9805-8B5467D44572}"/>
              </a:ext>
            </a:extLst>
          </p:cNvPr>
          <p:cNvSpPr/>
          <p:nvPr/>
        </p:nvSpPr>
        <p:spPr>
          <a:xfrm>
            <a:off x="643008" y="1386676"/>
            <a:ext cx="4703398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Эксперименты проводили на 2х вариантах предобработки данных</a:t>
            </a:r>
          </a:p>
        </p:txBody>
      </p:sp>
      <p:sp>
        <p:nvSpPr>
          <p:cNvPr id="2" name="AutoShape 2" descr="data:image/png;base64,iVBORw0KGgoAAAANSUhEUgAABkgAAAIQCAYAAADKGuK3AAAABHNCSVQICAgIfAhkiAAAAAlwSFlzAAAPYQAAD2EBqD+naQAAADh0RVh0U29mdHdhcmUAbWF0cGxvdGxpYiB2ZXJzaW9uMy4yLjIsIGh0dHA6Ly9tYXRwbG90bGliLm9yZy+WH4yJAAAgAElEQVR4nOzdd1gUV9sG8Ht2gaWDqIgFFcHeYuwaS2KNPfZUe/lebLElxhRrjJpiisYYjRoTjV1jr9hrEnsXC0alKL0tuzvn+wMhIizsLluAvX/X5RV25sw5zw6EfZhn5hxJCCFARERERERERERERERkRxS2DoCIiIiIiIiIiIiIiMjaWCAhIiIiIiIiIiIiIiK7wwIJERERERERERERERHZHRZIiIiIiIiIiIiIiIjI7rBAQkREREREREREREREdocFEiIiIiIiIiIiIiIisjsskBARERERERERERERkd1hgYSIiIiIiIiIiIiIiOwOCyRERERERERERERERGR3WCAh0qN169Zo3bq1rcMwWWGP39oGDhyIihUr2joMIiKiTIX9s7ywx29tPF9ERFTQFPbPpsIev7XxfJG9YoGEiozQ0FCMGDEClSpVgrOzMzw9PdG8eXN8++23SElJsXV4+fLo0SNMmzYN58+fN3vfn3/+ObZs2WL2fs1p06ZN6NevHypVqgRXV1dUrVoVEyZMQGxsrK1DM9iiRYuwYsUKW4dBREQWxFzENIUhF3lRu3btIEkSRo0aZetQDFYYzzMRERmHuYhpCtNn5Nq1a9G0aVO4ubnB29sbzZo1w8GDB20dlkEK03km+8ICCRUJO3bsQO3atbFu3Tp07doV33//PebMmYPy5ctj0qRJGDt2rK1DzJdHjx5h+vTpdpsIDB8+HNeuXcM777yD7777Dh07dsQPP/yApk2bFpokjwUSIqKijbmI6QpDLvK8TZs24eTJk7YOw2iF7TwTEZFxmIuYrrB8Rk6bNg1vvvkm/P398fXXX2PWrFmoU6cOHj58aOvQDFJYzjPZHwdbB0CUX3fv3kX//v1RoUIFHDx4EKVLl87cFxwcjNu3b2PHjh02jBDQarWQZRlOTk42jaOw2rBhQ7bHPOvXr48BAwbg999/x9ChQ20TmI3x54qIqGBgLmI/UlNTMWHCBHzwwQf49NNPbR2OzaWmpsLJyQkKBe+7IyKyJeYiRd+pU6cwY8YMfPXVV3j//fdtHU6BwVyEzIE/PVTozZs3D4mJiVi2bFmWJCBDUFBQljsltFotZs6cicDAQKhUKlSsWBEfffQR1Gp1nmNFRkZiyJAhKFWqFJydnVG3bl2sXLkyS5t79+5BkiR8+eWXWLBgQeY4V69e1dvvvn378Morr8Db2xvu7u6oWrUqPvroIwDAoUOH0LBhQwDAoEGDIEkSJEnK8jTCkiVLEBgYCBcXFzRq1AhHjx7N870AgCRJSEpKwsqVKzP7HThwIAAgISEB48aNQ8WKFaFSqeDr64t27drhn3/+yTy+devWqFWrFq5evYpXX30Vrq6uKFu2LObNm5dtLLVajc8++wxBQUFQqVTw9/fH5MmTDTrvOc2B+cYbbwAArl27ZtB73bVrF1q1agUPDw94enqiYcOGWL16td72hw4dgiRJOHToUJbtGd/f589/eHg4Bg0ahHLlykGlUqF06dLo3r077t27BwCoWLEirly5gsOHD2ee5+ffU2xsLMaNGwd/f3+oVCoEBQVh7ty5kGU527j6fq6+//571KxZE66urihWrBgaNGiQ6/sjIiLzYS5S9HORDPPmzYMsy5g4caLBx2T47bff0KhRo8zP6pYtW2Lv3r16269YsQKSJGXmExlyylFu3bqFXr16wc/PD87OzihXrhz69++PuLg4ALmfZwB4+PAhBg8ejFKlSkGlUqFmzZr45Zdfchz3jz/+wMcff4yyZcvC1dUV8fHx0Gg0mD59OipXrgxnZ2cUL14cr7zyCvbt22f0eSIiIuMxFyn6uciCBQvg5+eHsWPHQgiBxMREg97f85iLEOWMT5BQobdt2zZUqlQJzZo1M6j90KFDsXLlSvTu3RsTJkzA6dOnMWfOHFy7dg2bN2/We1xKSgpat26N27dvY9SoUQgICMD69esxcOBAxMbGZntcdfny5UhNTcXw4cOhUqng4+OTY79XrlxBly5dUKdOHcyYMQMqlQq3b9/G8ePHAQDVq1fHjBkz8Omnn2L48OFo0aIFAGS+32XLlmHEiBFo1qwZxo0bhzt37qBbt27w8fGBv79/rudi1apVGDp0KBo1aoThw4cDAAIDAwEAI0eOxIYNGzBq1CjUqFEDT58+xbFjx3Dt2jW8/PLLmX3ExMSgY8eO6NmzJ/r27YsNGzbggw8+QO3atfH6668DAGRZRrdu3XDs2DEMHz4c1atXx6VLl/DNN9/g5s2bJj1iGR4eDgAoUaJEnm1XrFiBwYMHo2bNmpgyZQq8vb1x7tw57N69G2+99ZbRY7+oV69euHLlCkaPHo2KFSsiMjIS+/btQ1hYGCpWrIgFCxZg9OjRcHd3x9SpUwEApUqVAgAkJyejVatWePjwIUaMGIHy5cvjxIkTmDJlCh4/fowFCxZkGSunn6uff/4ZY8aMQe/evTF27Fikpqbi4sWLOH36tFneHxER5Y65iH3kImFhYfjiiy/wyy+/wMXFJc/2z5s+fTqmTZuGZs2aYcaMGXBycsLp06dx8OBBtG/f3qi+XpSWloYOHTpArVZj9OjR8PPzw8OHD7F9+3bExsbCy8sr1/McERGBJk2aZK6pUrJkSezatQtDhgxBfHw8xo0bl2W8mTNnwsnJCRMnToRarYaTkxOmTZuGOXPmZI4RHx+Pv/76C//88w/atWuXr/dHRER5Yy5S9HORAwcOoFmzZvjuu+8wa9YsPH36FH5+fpg6dapBa6IxFyHKhSAqxOLi4gQA0b17d4Panz9/XgAQQ4cOzbJ94sSJAoA4ePBg5rZWrVqJVq1aZb5esGCBACB+++23zG1paWmiadOmwt3dXcTHxwshhLh7964AIDw9PUVkZGSeMX3zzTcCgIiKitLb5uzZswKAWL58eZbtaWlpwtfXV7z00ktCrVZnbl+yZIkAkCV+fdzc3MSAAQOybffy8hLBwcG5HtuqVSsBQPz666+Z29RqtfDz8xO9evXK3LZq1SqhUCjE0aNHsxy/ePFiAUAcP348zzhfNGTIEKFUKsXNmzdzbRcbGys8PDxE48aNRUpKSpZ9sixnfj1gwABRoUKFzNchISECgAgJCclyTMb3N+N7ERMTIwCI+fPn5xpHzZo1c/x+zJw5U7i5uWV7Hx9++KFQKpUiLCwsy7g5/Vx1795d1KxZM9fxiYjIMpiL2E8u0rt3b9GsWbPM1wDyjE8IIW7duiUUCoV44403hE6ny7Lv+Vzkxe/38uXLBQBx9+7dLMe8mKOcO3dOABDr16/PNQ5953nIkCGidOnS4smTJ1m29+/fX3h5eYnk5OQs41aqVClzW4a6deuKzp075zo+ERFZBnORop+LREdHCwCiePHiwt3dXcyfP1+sXbtWdOzYUQAQixcvzjVG5iJEueMUW1SoxcfHAwA8PDwMar9z504AwPjx47NsnzBhAgDkOifnzp074efnhzfffDNzm6OjI8aMGYPExEQcPnw4S/tevXqhZMmSecbk7e0NANi6dWuWKZUM8ddffyEyMhIjR47MMo/nwIED4eXlZVRfOcV1+vRpPHr0KNd27u7ueOeddzJfOzk5oVGjRrhz507mtvXr16N69eqoVq0anjx5kvnvtddeAwCEhIQYFdvq1auxbNkyTJgwAZUrV8617b59+5CQkIAPP/wQzs7OWfZJkmTUuDlxcXGBk5MTDh06hJiYGKOPX79+PVq0aIFixYplOTdt27aFTqfDkSNHsrTP6efK29sb//77L86ePZuv90JERMZjLmIfuUhISAg2btyY7clOQ2zZsgWyLOPTTz/NNj+2OXKRjPO8Z88eJCcnG3WsEAIbN25E165dIYTIcm46dOiAuLi4LNOIAMCAAQOyPUHj7e2NK1eu4NatW/l7M0REZDTmIkU/F8mYTuvp06dYunQpJk6ciL59+2LHjh2oUaMGZs2alWt8zEWIcscCCRVqnp6eANLnhTTE/fv3oVAoEBQUlGW7n58fvL29cf/+/VyPrVy5crYPk+rVq2fuf15AQIBBMfXr1w/NmzfH0KFDUapUKfTv3x/r1q0zKCnIGPPFIoGjoyMqVapk0Pj6zJs3D5cvX4a/vz8aNWqEadOmZflwz1CuXLlsH6jFihXLUiy4desWrly5gpIlS2b5V6VKFQDpc5ga6ujRoxgyZAg6dOiA2bNn59k+NDQUAFCrVi2DxzCGSqXC3LlzsWvXLpQqVQotW7bEvHnzMqcAy8utW7ewe/fubOembdu2ALKfm5x+rj744AO4u7ujUaNGqFy5MoKDgzMfRSYiIstiLlL0cxGtVosxY8bg3XffzZz/3BihoaFQKBSoUaOG0ccaIiAgAOPHj8fSpUtRokQJdOjQAQsXLsyc8zs3UVFRiI2NxZIlS7Kdm0GDBgEwLBeZMWMGYmNjUaVKFdSuXRuTJk3CxYsXzfMGiYgoV8xFin4uklEMcHR0RO/evTO3KxQK9OvXD//++y/CwsL0Hs9chCh3XIOECjVPT0+UKVMGly9fNuo4c1TI82Lo3NQuLi44cuQIQkJCsGPHDuzevRtr167Fa6+9hr1790KpVFo40pz17dsXLVq0wObNm7F3717Mnz8fc+fOxaZNmzLn0ASgNz4hRObXsiyjdu3a+Prrr3Nsm9ecoBkuXLiAbt26oVatWtiwYQMcHCz3K0zfz4hOp8u2bdy4cejatSu2bNmCPXv24JNPPsGcOXNw8OBB1KtXL9dxZFlGu3btMHny5Bz3ZyRLGXL6uapevTpu3LiB7du3Y/fu3di4cSMWLVqETz/9FNOnT891fCIiyh/mIpZTUHKRX3/9FTdu3MBPP/2UbZHShIQE3Lt3D76+vnB1dTXi3eXNmFzkq6++wsCBA7F161bs3bsXY8aMwZw5c3Dq1CmUK1dO7xgZF57eeecdDBgwIMc2derUyfI6p5+rli1bIjQ0NHP8pUuX4ptvvsHixYsxdOhQveMTEVH+MRexnIKSi/j4+MDZ2Rne3t7ZxvL19QWQvg5K+fLlDX5vhmAuQvaCT5BQodelSxeEhobi5MmTebatUKECZFnO9shdREQEYmNjUaFChVyPvXXrVrY7GK5fv56531QKhQJt2rTB119/jatXr2L27Nk4ePBg5iOW+j6UMsZ88f1oNBrcvXvXoLFzS4pKly6N//3vf9iyZQvu3r2L4sWLG/TUxosCAwMRHR2NNm3aoG3bttn+Va1aNc8+QkND0bFjR/j6+mLnzp1wd3c3eGwARieLxYoVAwDExsZm2a7vbprAwEBMmDABe/fuxeXLl5GWloavvvoqc7++8xwYGIjExMQcz0vbtm0NTnDc3NzQr18/LF++HGFhYejcuTNmz56N1NRUg44nIiLTMRcp2rlIWFgYNBoNmjdvjoCAgMx/QHrxJCAgAHv37s11bFmWcfXqVaNiNjYXqV27Nj7++GMcOXIER48excOHD7F48eLM/Tmd55IlS8LDwwM6nU5vLpJx4SUvPj4+GDRoENasWYMHDx6gTp06mDZtmoHvloiI8oO5SNHORRQKBV566SVERUUhLS0ty76M6b9ym8qMuQhR7lggoUJv8uTJcHNzw9ChQxEREZFtf2hoKL799lsAQKdOnQAg2/zRGRX8zp076x2nU6dOCA8Px9q1azO3abVafP/993B3d0erVq1Mij86OjrbtpdeegkAoFarAaRf/Aayfyg1aNAAJUuWxOLFi7N8SK5YsSJbW33c3NyytdXpdNkehfT19UWZMmUyYzJG37598fDhQ/z888/Z9qWkpCApKSnX48PDw9G+fXsoFArs2bPHoDlMM7Rv3x4eHh6YM2dOtmLB83dzvKhChQpQKpXZ1gBZtGhRltfJycnZ+g0MDISHh0eWc5XTeQbSz83JkyexZ8+ebPtiY2Oh1Wr1v7lnnj59muW1k5MTatSoASEENBpNnscTEVH+MBcp2rlI//79sXnz5mz/gPTvyebNm9G4cWO9x/fo0QMKhQIzZszIdkEpt1wk4yaP53MRnU6HJUuWZGkXHx+fLV+oXbs2FApFnrmIUqlEr169sHHjxhxvJomKitIb3/NezEXc3d0RFBRk0veKiIiMx1ykaOciQPo0ZDqdDitXrszclpqait9//x01atRAmTJl9B7LXIQod5xiiwq9wMBArF69Gv369UP16tXx3nvvoVatWkhLS8OJEyewfv16DBw4EABQt25dDBgwAEuWLEFsbCxatWqFM2fOYOXKlejRowdeffVVveMMHz4cP/30EwYOHIi///4bFStWxIYNG3D8+HEsWLDA4AXRXjRjxgwcOXIEnTt3RoUKFRAZGYlFixahXLlyeOWVVzLfo7e3NxYvXgwPDw+4ubmhcePGCAgIwKxZszBixAi89tpr6NevH+7evYvly5cbPNdm/fr1sX//fnz99dcoU6YMAgICULVqVZQrVw69e/dG3bp14e7ujv379+Ps2bNZnoow1Lvvvot169Zh5MiRCAkJQfPmzaHT6XD9+nWsW7cOe/bsQYMGDfQe37FjR9y5cweTJ0/GsWPHcOzYscx9pUqVQrt27fQe6+npiW+++QZDhw5Fw4YN8dZbb6FYsWK4cOECkpOTsyQXz/Py8kKfPn3w/fffQ5IkBAYGYvv27dnmvrx58ybatGmDvn37okaNGnBwcMDmzZsRERGB/v37Z7arX78+fvzxR8yaNQtBQUHw9fXFa6+9hkmTJuHPP/9Ely5dMHDgQNSvXx9JSUm4dOkSNmzYgHv37qFEiRK5nt/27dvDz88PzZs3R6lSpXDt2jX88MMP6Ny5s8k/l0REZDjmIkU7F6lWrRqqVauW476AgAD06NEj17GDgoIwdepUzJw5Ey1atEDPnj2hUqlw9uxZlClTBnPmzMnxuJo1a6JJkyaYMmUKoqOj4ePjgz/++CPbBYiDBw9i1KhR6NOnD6pUqQKtVotVq1ZlXnDIkNN5bty4Mb744guEhISgcePGGDZsGGrUqIHo6Gj8888/2L9/f44XrV5Uo0YNtG7dGvXr14ePjw/++usvbNiwAaNGjcrzWCIiyj/mIkU7FwGAESNGYOnSpQgODsbNmzdRvnx5rFq1Cvfv38e2bdtyHZu5CFEeBFERcfPmTTFs2DBRsWJF4eTkJDw8PETz5s3F999/L1JTUzPbaTQaMX36dBEQECAcHR2Fv7+/mDJlSpY2QgjRqlUr0apVqyzbIiIixKBBg0SJEiWEk5OTqF27tli+fHmWNnfv3hUAxPz58w2K+8CBA6J79+6iTJkywsnJSZQpU0a8+eab4ubNm1nabd26VdSoUUM4ODgIAFnGXbRokQgICBAqlUo0aNBAHDlyJMf4c3L9+nXRsmVL4eLiIgCIAQMGCLVaLSZNmiTq1q0rPDw8hJubm6hbt65YtGhRtnNUs2bNbH0OGDBAVKhQIcu2tLQ0MXfuXFGzZk2hUqlEsWLFRP369cX06dNFXFxcrjEC0PvPkPcohBB//vmnaNasmXBxcRGenp6iUaNGYs2aNbnGHBUVJXr16iVcXV1FsWLFxIgRI8Tly5eznP8nT56I4OBgUa1aNeHm5ia8vLxE48aNxbp167L0FR4eLjp37iw8PDyyxZ2QkCCmTJkigoKChJOTkyhRooRo1qyZ+PLLL0VaWpoQIvefq59++km0bNlSFC9eXKhUKhEYGCgmTZqU53klIiLzYi5SdHORnAAQwcHBBrf/5ZdfRL169TLHbtWqldi3b1+W9/Li+QoNDRVt27YVKpVKlCpVSnz00Udi3759AoAICQkRQghx584dMXjwYBEYGCicnZ2Fj4+PePXVV8X+/fuz9JXTec4QEREhgoODhb+/v3B0dBR+fn6iTZs2YsmSJZltQkJCBACxfv36bO9t1qxZolGjRsLb21u4uLiIatWqidmzZ2fmMUREZB3MRYp2LhIRESEGDBggfHx8hEqlEo0bNxa7d+/O87gMzEWIciYJkcuzVEREREREREREREREREUQ1yAhIiIiIiIiIiIiIiK7wwIJERERERERERERERHZHRZIiIiIiIiIiIiIiIjI7rBAQkREREREREREREREdocFEiIiIiIiIiIiIiIisjsskBARERERERERERERkd1xsHUA+SXLMh49egQPDw9IkmTrcIiIiAoEIQQSEhJQpkwZKBS8H8KSmIsQERFlx1zEepiLEBERZWdoLlLoCySPHj2Cv7+/rcMgIiIqkB48eIBy5crZOowijbkIERGRfsxFLI+5CBERkX555SKFvkDi4eEBIP2Nenp62jgaIiKigiE+Ph7+/v6Zn5NkOcxFiIiIsmMuYj3MRYiIiLIzNBcp9AWSjMdHPT09mQgQERG9gNMsWB5zESIiIv2Yi1gecxEiIiL98spFOBEoERERERERERERERHZHRZIiIiIiIiIiIiIiIjI7rBAQkREREREREREREREdocFEiIiIiIiIiIiIiIisjsskBARERERERERERERkd1hgYSIiIiIiIiIiIiIiOwOCyRERERERERERERERGR3WCAhIiIiIiIiIiIiIiK7wwIJERERERERERERERHZHRZIiIiIiIiIiIiIiIjI7rBAQkREREREREREREREdocFEiIiIiIiIiIiIiIisjsskBARERERERERERERkd1xsHUARFSwbFq5Az8OWpFlW+uhDTF1yWTbBERERER2RQ4/B6DfC1vrQOG3wRbhEBERkZ25du0aulzclGWbO4AL/abaJiAisigWSIgoUztFnxy3H1p6FoeW9sE+eb2VIyIiIiJ7IodX0bPnIuTwKlD43bRqPERERGRfAtfOznF74rN9oSySEBU5LJAQEQD9xZEX2xT2Iok6RY2T2/7Cnwv34PqZW1AoFGjQ4SX0Ht8FPqWLYceS/bh76T6c3VRo3qMxWvRuAieVo63DJiIiKvL0F0eytinsRRIh0iDUR4Dk34C0vwBIgFMTSG6DAIeKEMnrAM1lQFJBUr0GuHSCJLnYOmwiIqIir5Oe4sjzikKRJE2nw4mIu1h1+y+cjLwPIQQalPDH4KqNUaNYKay7cx7nnz6Cg6RAq9KV0K1CLbg7qmwdNpHFsEBCREWeEAJ7Vx7C77M34HFoZLb9x7ecwfEtZwAACqUCsk6GpJBwdONprPj0D8zb/ylKB5SydthERERURAghgNQdEAk/AvKt7A3SDkOkHX72QgFABiBBqPcBid8APishOQRaMWIiIiL7c8PWAVjY3n9v4IcrR3ElNiLbvhOR93Ai8h4AQAEJMgQkAPsf3cTXlw5jZeu3ULOYn3UDJrISLtJOREhJTLF1CBYjhMBXQ3/El4MX5VgceZGsk9OPkwUAIPLBE3z0+mzodDqLxklERGTPhNDYOgSLEvFfQMSNz7k4ko2ccdSzl08hogdCCLWlwiMiIrJ7QgiD2166csWCkVjG95eP4P+Ob8ixOPIi+VkOknFG4jSpGHBoNRI0zEWoaOITJESEqH+jbR2CWdy78gAXDl2BrJOh0+pw4PejuHs5DDqN6cUNWSvj35uPcWbnOTTt2sCM0RIREVEmOcbWEZiF0N4D0o5DyFoAAkjdDmivAchPAUgHyBFA6m7Apbt5AiUiIqIsUnVag9uueXoTtVHTgtGY7kFiLI6Gh0Kt00EhATvCruFSzGOkyfm4LiIEYtNSsOXeJbxbmddFqOhhgYSI4OrhbOsQ8iU6PAaz3/oWFw9Z5i4OSSHhzM5/WCAhIiKyFMnV1hHki5BjIWInAmlHLDSCBKE+DIkFEiIiIotwUigNbvt5yzcsGIlpEjVqTD6zDXv+tcxEYQJAyKPbLJBQkcQCCRGhRNnitg7BJPHRCfio02zcOBNq0XGELPDwdrhFxyAiIrJnksIdhk9sUXDIchIQPRLQnrbwSALQ3LPwGERERPZLqSicqxCkarUYfXwDDoZb9roIANxNeGrxMYhsoXD+309EZudgwBrkJat6Wj4QAzy8E46uXu+iV4nBFi+OZDh34BJunb9jlbGIiIjsU2dbB2AwWRMBObwhEFnPCsWRZ3SXIaecsM5YREREdujTgOa2DsFgMalJaLplAWpunGuV4ggAhCXFYvv9q1YZi8iaWCAhIgDArsfr82yz+toyK0SiX+iFe+hXdhgGBo1GakKq1ccf23QqUpO5KBkREZElKPy+MaDNTStEop/Q3oYc/irwtAWAOOsHEDcEQo63/rhERER2YECj1qgJt1zbhPabaqVocnYvIRodd/yEBlsXIFKdZPXxx57ajKiURKuPS2RJLJAQUaZ98nqsj1yabftuzR/YJ+ddQHmREOaZLEMIgYVjf8HIepMQ/TjWLH2aQqPWYvabeV+8ISIiItMo/G4CJf7OvsP3iknFEXPmInLCNxBPOgF4aJY+TaODeDLShuMTEREVbX/2G4fLPSdl23655ySTiiPmykUA4KdrJ9Fm54+4lfjEbH2aYsDB3206PpG5ScKc/6faQHx8PLy8vBAXFwdPz4Ix/Q+RPXt0/zEGBIzJcd/SK1+jQnV/o/vc8PU2/DTx1/yGZj4SsPCvuahSr5KtIyHSi5+P1sNzTVSwyCnxQJyeBUR9tkDhVMPoPkXyeoh4294xmo33r1A4N7F1FER68fPReniuiQoWtUaDGpvm5bhvw2sDUK9kOaP73PXgGkad2JTf0MxqUbNe6OBfzdZhEOll6OcjnyAhIrO5c/2+3uIIAAytOR4T20wz6g6Ks7vP4ecPVpkjPPMRQHD9DxAdGWPrSIiIiOg5cmKU/uIIAET3gBzZFULIhvepPgsRP8MM0ZlZ7HuQNWG2joKIiIiek6JW6y2OAEDvgyvx6raF0MmG5yIXnz7Ch2e2myM8s/rfiY24Eh1u6zCI8o0FEiIyC1mWMaLGxDzbXQi5gjnvfmdQnzuXHsBHnT6HrCuYD7r97+XJ0Gl1tg6DiIiI8GwKi0QDFleVb2jygQ0AACAASURBVEBEDzGsz5QdQMzbAAroGmRP34AQabaOgoiIiJ6pteXLPNuEJcfijX2/GNRfyKNb6L1/BRK1BfPzvu+BFVDrtLYOgyhfWCAhKkS0Gi2ObjqNpR/+huUfr8Glo9fMOp9lfswbstDgtiGrj0Gj0eTaJurfp/j2/5bkNyyLevooFp1c38LBNcdsHQoREZFVCKGDSD0IOeFLyAlfQ6hPFJhcRMQbsU6Y5jhkXe4LjAo5FiLug3xGZWkJEBG1ISevs3UgREREViELgSOPQ/HlxRDMvxiCQ49vQy4gucgvN04b3PZKbAQikhNybZOi1WDcyS3QoWC8v5ykyjrU2DAXy2+cLjA5IZGxHGwdABEZ5vqZW/jsjfmIfhwDpaMSEMDqzzehcv1KmLH1A5Qo42Oz2NLUGhxYecSoY74duQQTlwXnuC82Kg5fDloIWWf4I6e2ImtlzHn7W0iShFf7G3DXKhERUSElNNchYkYC8iNk/BkhkhYDyiCg2E+QHIxfZ8xssQkdkPKzcQfFjgGK53z3ppDjIOI+AlAw79bMSgDxH0NAhuTa39bBEBERWczdhKcYdnQd7iZEw0FKv+d78bUTKO/mjZ9b9kOQZwmbxSaEwPdXjhp1zNAja7Gt49Ac9yVo1Pjsr90F9smRF806vx8aIWN4taa2DoXIaCyQEBUC966GYXTTj5Bx04BO89+0TqEX7mFym+lYfP5LOKkcLR5L9JNo9Cs1AhDA4G/6482xvXAh5LLR/exfdRTjfhqJw2tPYPN3O3H7/F04OChRuUEgbpy5BY26cD2iOW/gD2jRuzEcHPhrlYiIih457SEQ/QaAjBzkuc9p3V2I6HeBEtshKdwtH4s6CYh5GemJ0SAo/KZAaK8/F5uBNMchy2pIaYcgklYAmgsAFIBjLUBzDUCKuUO3KBE/DULVDQqlq61DISIiMrtodRI67VqCtGfriGmfW0/sYXIc3jq4CrtfHwEfleU/B9M0GtTdNA9pAHoVD8K8tv0QnpyAeI1xU3JejYtAokaNs1FhWHbjDP568gASgJrF/HAzLgpJhaQ4kmHuhYPoXaEOfFzcbB0KkVEkUciffzJ0NXqiwkgIgY7O/SBr8v7ftHqTytBpdPDy9ULbt1ugRe8mcHQyX8EkJSUF3dzeM1t/AFCvbW2c238JCoUEWS7Uv4oAAF4lPLDq7iKkJqZi36+H8fDWY7h5uaJVv+ao2iDQ1uGRneHno/XwXFNRJoSAiHgJBhULHGoDEIDCC5JzV8ClEyTJ2WyxyBoN8LSm2foDADi1ANKOIn3m4YL/5GqeJDdIJQ8D0AEpWyG0oYDkCsm5A+BYD5Ik2TpCsiP8fLQenmsq6upv+BKxuryLD7WK+UGSJHg4qPC6f3V0r1ALbo5OZo0lcO1ss/b3aukghDy+DaUkQVe4L9ECAJwUShzrOhqOCiW23L+EG7FRcFY6oF25qmhcsjxzEbIqQz8fWSAhKqCSEpPRw3OAyceXq1IaLXo3RdSDJ0iKT4G7tyuqvFwJ7d5rBTcv46r5Qgi0V/Y1ORZ7Uq5qaTwOjYAsCygU6Y/86rQ6NOr0Mj5e+z5c3Mx3oYgoN/x8tB6eayqqZJ0aiKptegfKsoCqKyBHAnIcIHkAjtUgufaEpPA2Pp7wKqbHYlfKAohE+lM+SqQ/aaMDHBtBKrYIkoK/p8g6+PloPTzXVFRpdTpU3fCFycf7OrujZ8XaeKpORnRqMjydnBHkVQK9A+qihLPxTzmYuzhSVJVUuSFeq0aaTgvls6nQtEJGHZ/SWNqiH4qbcO6JTMECCZEZXDl+Hb9MXYMHNx7BUeWA5j0aodf7XVCqQkmLjht64S5G1ptskb4lhYQxC4eiy4j2Bh/TTtHHIrHYE4VCgWY9GuKzDRNtHQrZCX4+Wg/PNVmSrLkMJHwFaG8CUAKq1pDchkByqGDhce8CTztYbgD3SVC4DzM8HhZHzEAJODWCwmelrQMhO8HPR+vhuSZLunclDD9P/g23z9+DQiGhfru66DOpGypUL2fRcR8lxaHF9h8s1v//VWuGiXVfNbg9iyP5p5Qk1PD2w6Z2g6DgkyRkBYZ+PiqsGBNRoaHT6dCv/HCMa/EJLh65ipiIWESGPcHm73bivcBgnNh61mLjLhz7i8WKIwAgZIFv/+9nHFp33GJjUHayLOPYptMIu/7Q1qEQEVEhIISAHP468LQnkHYckKMAORxI+QPiSXvIyVstNK4MOe5byxZHACBxPuTE3yw7Br1AB6SdhNBctHUgRERUSIxt8RGG1Z6AM7vOIfpxDJ48jMaeFSEYWvN9bPtxr0XGlIXAsuunLFocAYAfr5/A95eNW1Sd8kcnBC7FPMbJiHu2DoUoC64mTJSDjo799e6TZYHpvedj+fXvUCbQL99jJcUnY9WM9di+eC/UydZbgOvzN79FherlEFA79ztQIx88sVJERZ9CqcCJLWdQ/sM3bB0KEREVcCKiam57gfjJEI5VITlWy/9YcjJE4hIgeQWA5Hz3Z7DEGZCdakPhVDfXZkKOs1JA9kAJkboXkmMdWwdCREQFXF4zSXwX/DMC6pRHreb5z0XUOi2WXT+Nn66fQKIVFyZfcOUIGpT0R9NSFXNtp9ZprROQHXCQFNjz73U09wuwdShEmfgECdELDJlOStYJbP1hd77GWTJ5Fdop+qCH9wBs/Hq7VYsjQPqdqeNafJJnASQmwviLEuVrlDU1rKJNAlKT8l5YjoiI7Jth00kJiMTl+RvnyVLI4VUgIl8CkhfBqsWRDNFvQ2jv5t5GjjG+XyX/6NZLpNg6AiIiKuDaqQybZnvtvC35Gmf9rXMIXDsbNTbMxVeXD1m1OJJhwKHVuBoTnmubBI3xf8f7uxm/3po9kIWMZJ3G1mEQZcECCZGJTmw9Y9JxD+88RjtFH6z/8k8zR2S85IQUbFqwI9c2MeHGX5TQaXT47e4itHuvFbx9veDi7gwfPy9TwywyZK2MclXL2DoMIiIqKtQHTDpMTotKL8Jo55k5IFOkQST+nGsLIccb361IglTyCODSD5BKAHADJMuuIVc46AClZdevISKiIsDA69d/7TlvUvfxaakIXDsbH/6z06TjzUkHgR+u5j4FebLG+MJNXFoKTncfh4GVG8LX2R1uDk4oqeLi5DKA8m7FbB0GURYskBA9x5jFyBNiEo3uPzkxBQODxhh9nMUIYN+qw7k2ObXtb6O7VSiVKFWhJCavGIX14UvxZ/wqfLJugqlRFik7l+6HJo13SxARUc7k8LZGtDb+SQAh0oDo5kYfZ1Gp2yCE0L9fbcpTu0pISj8ovGZCUeoEFH7nAJ+lALggKFI2QPApEiIi0mPZZ6sMbqtN0xndvywE6m3+yujjLGnfvzeQotX/d/r2B1eN7lMBCSWc3fDJy+1xsvtYXOw1CX+0eQ9KLk6OzfcumvRUDpGlsEBCZKKkuBT8MGYZdDrDE4Lu3u9ZMCLTJMXlPp1G+P0oo/ts9Ho9AEDohXv4cvBC9PIdjPdbfWpSfEXNpaPXsGPJfluHQUREBVaYEW01kGM/TC96GEhEFLDiCABADSCX96B7aHyXTo0BAEJ7G3LcZ5AjmgBPewDIpRBjL7Q3gKQVto6CiIgKqD9mGjfbxaz+X0OdYvjF7i7bfzQ2JIuTIZCk1f8e/k2KNfoWi5dKpE89fj8xBjP+2YsmWxag7c4focvtphA78SApFj9cOWbrMIgycZF2onzY+sNuqFycMGzuu4YdIFs2HlP4+pfIdb93SU8olArIOsODb9G7Mab3/hLHNp2GpABEAXzfNiOAJZN+xcObj9F5RDv4VyuDYxtPY9viPQi7/giuHi547c1X0GVkO/j48bFTIiLKQ+omCMkRktdMAw8ogAueK3wAOOWyvxgAJQAj7lJ17gc5ZgKg3v5sAy9G/EdAJH4HoX0Eye1NwKE6oN4Pkbw6vXgiuQLOr0NyfRuS0s/WwRIRUQF3eN1JQAAfrx1vUPsbySasLWZhLkpHeDm56N3vo3KFQlJAZ8TFjcFVGuGDM9uw+e4lyBDMRJ4jAPxy4zRi1El4K6g+6vqUweHwUPx2629cjgmHSumADuWq4t2gBvB351ouZHmSyPV59oIvPj4eXl5eiIuLg6enp63DoUIsNTUVXV0NLHS8YMgXb6PryPZw83TV2+bRnXAMCBptangWISkkDPviHfSZ2E1vmzO7zmFq58+tGJV9cVQ5QqPO+iivJElw83bF14emI6A25wkn0/Dz0Xp4rsmcDFugPQdu/4PkNgiSQv+aX0KOhohsYmJklqIA3EZC4TFObwuR9g9EdH8rxmRvVEh/iud5EgBXSD4rIDnVtUFMVBTw89F6eK7JnIyZevx5vcZ1Rv8pb8C7pP5cJEmThjqb5psamkUoJQlvB9XHZy930NvmRmwkOu3Jfc00Mp1KoYRaznojjAKAo0KJX1q9iSa+vC5CpjH089GiU2zNmTMHDRs2hIeHB3x9fdGjRw/cuHEjS5vU1FQEBwejePHicHd3R69evRAREWHJsIhyNKDyKJOPXfbh7xhcbSzCruufAuK3mRtM7t8SFEoFKtUujy7/1z7Xdg061EXtFtWhUHJGPkt4sTgCAEIIJMYkYUyzqYgIM36KMyL6D3MRKkzk8KmmH5y0CCKqHYRG/xzZImml6f1bhBJQlofkNjj3Zo71AKfW4OzAlpLTlCICQBJE9FuQtXesHRBRkcJchAqTY9tOmXzsxgU78F7QaFw+fl1vm3V3zpncvyUoJQm+Lh4IrpH7FKRVvX3RrXxNSFzLzCJeLI4A6ROwqGUd3g35DZeiH1s/KLIrFv0r4/DhwwgODsapU6ewb98+aDQatG/fHklJSZlt3n//fWzbtg3r16/H4cOH8ejRI/Ts2dOSYRHlKPph/qaciI2Kx5SOs6DVaHPc//BmwfmF7ujsiNeHtMFXh6bDxc0517YKhQIzt32IZt0bcl1TK0tNUmNwtbGIfPDE1qEQFVrMRahwWZ+/w0U8RMxg/Qtwa27nr3+zcgCcu0Eq/gckRe53O0uSBKnYt4BzNzAZsTYN8KQLhPaerQMhKrSYi1BhMr17/hZPT01KxdTOnyM+OiHH/bfiC87ftkpJwuvlqmNj24Eo4eyeZ/u5jbrizcB6UHCRdauSAfTctxzXY1k0Jsux6hRbUVFR8PX1xeHDh9GyZUvExcWhZMmSWL16NXr37g0AuH79OqpXr46TJ0+iSZO8pwDgo6RkLqY+Rvqij9eOR6s+TbNt/6T7Fzi17W+zjGGsgFr+mLQyGEIGtGlaVKhRDm5ebkb3cz7kMqa8PhvatJyLQGQZDioH7EpZY+swqJDh52POmItQQWby9FovkDxnQXLtm73/2E+B1D/MMobRlAGA5xxICmdAqAGHAEgK4+eUltMuANHvAkg1f4yUK4XfTVuHQIUMPx9zxlyECjJzXBeRJAnD5r2LPhO6Ztu34NJhfH/VNotz+7t6Y1aD11Hc2Q0pOg0qevjAR6V/mnR9bsVFoff+FUjUplkgSsrN7b4fQWKBioxQIKbYelFcXPod+j4+PgCAv//+GxqNBm3bts1sU61aNZQvXx4nT560Zmhk50Kv3jVLP0oHJc7tv5jjvp5jO5tlDGMEvhSAVXcWYsnFr1G5XiCq1A9EjaZVTSqOAMDhdScgZK64bm1atRYfdjJ08V0iyg1zESqoZE28mXpSQKSdyHmXax5TWVmCFAAU3wNFyT1QqF6G5FgDklM9k4ojAAD1XgDZp6cky5PDO9k6BKIigbkIFVQ6XfZpjkwhhMA/+y7kuO/toPpmGcMYZVw8sbPjMBzqGoxXSldC9WKl8HKJciYVRwBg/8ObSNYyF7GFxhvy94QTkT4O1hpIlmWMGzcOzZs3R61atQAA4eHhcHJygrd31j+QSpUqhfDw8Bz7UavVUKv/myc3Pt5cf0ySPfu4o/kWIddpc04q6raumT4rhJWe2QqsVxELT8+B0kGZ4/4nj6Kx79fDOLjmKOKfJECj1qJYaW+UC/LDq2+2QNOu9aFyUWU55uCaY9BpWSCxhb93X4RWo4WDo9V+bRMVOcxFqEB7+qGZOhKAyDkXUThVhAwF0icrsALJH5Lvn5AkVY67he4pRPKfQOoWQBcFQAtIxQEHf8C1MyRVO0iKFy5epPwJwDwXcMhYtyHk5OzfEyIyGHMRKsg2Ldhptr60eq6LlHRxh5NCibQc1pywhJJOrtj9+gi4OTrluD9WnYI/713GxnsXEJGciDToUNzJBeXciqFLhRpoX64aPByz5jFb71+GbK0LO5TFU1mN6NQk+DibdtMvkT5Wu9IWHByMy5cv49ix/D1KN2fOHEyfPt1MURGle/JvrFn60Wl1qN60ao77FAoFugxvh+0/7TPLWHkZv2RkluKIVqPF3pWHsfGbbQi7lvNi8gnRiQi78i9ObP0LANC4y8uYtnFS5kX5lEROZ2FLq2ZuwKAZ/W0dBlGhxVyECrb9ZutJcnpJ/063YUDST2YbK1feM7MUR4TQAal/QiQuB3R6FnAVsYAmFIg7BAFAODQCfJZBoXjWj0i0fNykl4j5BFJx3r1JZCrmIlSQ/fZ5PtdCe0ZSSKjZLOfrIgAwvlZrfHHxgFnGystnDTpmKY4IIbDjwTUsu34KF2NyXic2Li0VdxJjcCTiDiaf2Y66xUpj1avvZPYTr1HneBxZx7Cja7GxnQ2eiqYizSpTbI0aNQrbt29HSEgIypUrl7ndz88PaWlpiI3NenE6IiICfn5+OfY1ZcoUxMXFZf578OCBRWMnMoakkPDaW6/o3e9WzDp33CkdlSgb9N//Q2lqDT7uMgffDF+stziSk9Pb/8EbxQdmLjzvF+Br9ljJcJu+3WFQu6S4JBz4/Sg2f7cTp7b/rfepJiJ7wlyE7IcAXHrlst/LSnFIkByCMl8JoYWIHQsR94H+4khOtGeAyJchy88WnldWBBdqtyHNLoOaCTkJImU75MSVEKn7IATnaSdiLkIFXXJMiln6EbJAp2Ft9e73csr5yVJLqO5dKvNrWQh8cGY7xp7crLc4kpMLMY/x0qb5iEtLPz+VPIpzoXYbOh9t2PcuVavBzgfXsOLGGex6cA1qHdfSJf0s+gSJEAKjR4/G5s2bcejQIQQEBGTZX79+fTg6OuLAgQPo1Sv9D7kbN24gLCwMTZtmX+QaAFQqFVQq6/0yJTKGkAXuXQ5DtUaVs+37fsxS/PnDHqvE8XLbOlnWGfl12lr8vS/ntVHykpqoxrgWH+OHU1+g2/91wJJJqyAEHye1hdSEVDy48RCyLFA6wBdOzv/dCZMYm4TdvxzEH3O3IC4q+yP2tVpWw7y9n8LRydGaIRPZHHMRskdCfR6SS+ts2+WE74CkH6wThENdSMr/bqwQSb88Wz/EFBrgSTfAdx8k17cg4qeaJ0YygRay5jYkCYCyHCTJOXOPkBMhkjcDiT8BiPxve+Z/q0MqtTbLMUT2gLkI2aNzBy6iw8DXsm1fcfMMZp6zzqwagR4lUNHDJ/P12tBz2HjPtOsiMoA22xbhr14T8HbQyzgZec88QZJJrsdEQqmQUNbNC64O/10XSdFqsPX+Zfx45Tj+TYnLdlxFV2/82XGY3inXyH5ZtEASHByM1atXY+vWrfDw8MicP9PLywsuLi7w8vLCkCFDMH78ePj4+MDT0xOjR49G06ZN0aRJE0uGRmQxKz75A1/s+STLtrN7zlmtOAIAPUZ1zDL22rlb89XfjTOhSIhNRNf/a4/D607g+pnb+Q2RTDS4+jgAgKunK7qObId3P+uDvSsPY+GYZbmuD3P5yHV0cn4LO1JWw0nFIgnZD+YiZJeSvgNeKJCItAvWK44AgNvbmV/KKReAxC/z1598H3LaI0guPYDUbUDaqXwGSCZ72im96CG5Qrj0geQ+FlAfgIibCiC3J0WuQUTUAXzPcx0TsivMRcgerZmzOVuB5GZclNWKIwDwVlC9zK/vxD/Bx38b9hSkPjHaVFyJDkf7slXRtkwV7H90M78hkok67/0ZAKBSOqBXxTqYULs1Tkfdx4STW5Ei639S5F5yLOpsmo+/u78Pb2fmIvQfSVjwVnBJzyNny5cvx8CBAwEAqampmDBhAtasWQO1Wo0OHTpg0aJFeh8lfVF8fDy8vLwQFxcHT09Pc4VOdqadoo/Z+lK5qrA98TeL9Z8XzxIeWPtwCRwcHXBmzzlMfd08C9AX8/PCukdLEREWhfcqBUOW+RSJrSkUEspWLo0HNx4ZfpAE7NOZZ25ZKtj4+ZiOuQgVFnJ4FTP25gCF31UL9p8XF0ilTkGSXCCnXgZie5qpX2co/C5ClmOAyFcAaMzUL5lOASjLAjrjpvdR+PGikj3g52M65iJUWJjzuoUkSdirW5dlW5W1s2GtyZ8dJAVOdx8Hb5UL7sc/xWu7FpulXwWAW/2mIkmbhsZbFiBFx1zE1pSSBF9nDzxOyT6TRm5C+/GJZHtg6OejxafYyouzszMWLlyIhQsXWjIUIr3MXSPUqLN+QEY+iDJr/3l5a0pPODg6YMsPO7FwzHKz9RsTHocLR64iNiKOxZECQpaFccURABDAg1uP4F+5jGWCIipgmIuQfcp6+UHWGvcHY765DUkvjiRvB+LHm7HjVMjJ+yApXSBYHCkgZKOLIwAgJ5+EwjXnqYOIihrmImSPXvy51+p0ViuOSADeCaoPb5ULjj0OxYAjf5itbxnAutBzqOLty+JIAaETwujiCACsvvk33qpS3wIRUWFklUXaiQqyiDDzFjAcVVnrjoOqjTVr/zmRFOl3JfWZ0BU9x3XGhaNXzVocyTC102ykJJpn4TayneF1J9g6BCIieo6sM/cC1sqsL590MXP/OXl2h7RLP0juwZBTb5q5OPJM/FgIOfuc0lTIxA+wdQRERGRBGdcoMry1f5XFx8y4wNm1fE18+FIbhCfFmbU4kuGjv3YiKiXR7P2SdX1ybretQ6ACxKJPkBAVBpeOXc27kRGqN806hUVaimXvKihXpTSa92iEDoNehX/VstiycBcWjv7FImOpk9MQ/TjGIn2T9WhTtYiPToCnj4etQyEiIgCQn5i3P4fKL2wIN2//L1KUA5zbQ3LpCcmxCuSkzUDCBxYaTAtoQpFekOETrYWZ0EVAUpaydRhERARApzPv8x2lypfM8vrv2Idm7T/beC4eeL1cNbxRsTZq+ZTGngfX8b8TGy0ylgDwz9N/4SApoBX61wGlgu9+QjQqePjYOgwqAPgECdm9+zcem7W/MQuHZn795OFTs/b9oha9m2DZ1QUY+sU78K9aFn/M3Wyx4kiGNXM2I6BOBSgd+OujMOtbZhiun71t6zCIiAgAtGZ+OtNjZuaXQrbw9FqOzSCV3AuF54fPiiNrLVgceSb5J8ChLrI9KUOFiohqAVl9xtZhEBERAK1W/8LWphj747DMr1O1lr1ptLa3H0I6/w+fvNwetXxKY0fYVYsVRzIsu34aDUr6Q6lnjSEqHF7b+SMOPw61dRhUAPAKJ9m9k1tPmq2vln2bwr9K2czXH/f8wmx95+STteOhUKT/b5ySmIJlU1ZbdDwASE1S4+7F+1C5qKBQ8ldIYaVL02F04yn4dfq6vBsTEZFlJZnx89uhGRSqOpkvRfR88/WdA8nnF0hS+kPpspwGJHxi0fHSaQDteUByBf+cKeRi3oEcNzPvdkREZFFndp43W19VGlRC/fZ1M1+vDTVf3zn59dW3oVJm5CIyxp/aYtHxAEAHgVOR9+HuqIICLJIUZoOP/IHxJy3/M0MFG/+iILsXdtUMT5BIQOfh7fDRb1nXGwk9ey//feuhcFBAena3QkpSKvr7D7fYWDlJTkjBq2++Ao9ibgAAzxIe6P9BD7z2VgurxkH5s2r6erRT9MGRzadtHQoRkf3SXjRPP87dIBVf8kLfa83Ttx6SlP7nhBBqILKVRcfKRiQAzp0B6dnUCJIn4DoQcH7TunFQ/qSsghxeBXKCZe/2JSIi/e5fCTNLP817NMRXh2ZkXqsAgBnn95qlb33cHJwAAGk6Hdru+BFaYb0pOOPSUvG6f3WUdHYHALg7OOHdoPoYXq2J1WKg/NsadgWBa2dj+bVTtg6FbIRrkBDlY6rNN8Z0QlC9ADTpUh+exa27noPQCaSlpuHe5QcIbvyh1afhVjooIEnApqcrIMty5pMsG7/ZjpA1xyCsmJRQ/s3s9SUAYMWtb1E2sIyNoyEisjdJph/q3AeS08uAqhUkZQnzhWQgISdA6KKAp52Rr6TKJEpAJEFR6hSEkP8r1iRvgEhdY+VYKN+SpkBOmgIU2wiFqratoyEisiuuxVxNPrZ1/+Z4uU1tNOz4EkqULW7GqAwTrU6GVpbRZuciqGXr5iISgMiUBJzqPhayEFA8KwztfnDdqnGQecy6eACzLh7AyhZv4pUylWwdDlkRnyAhyoegegFoP6C11YsjACCEwN3LYRjbfKpN1ijVaWVcOHQFADKLIwDQ5p0WWe4WocJlYOWxiI9OsHUYRER2JtL0Qx0qQXLtZZPiCAAIzTXgaQ9YvziC9DHTzgL470kWAIBzRwBONoiHzCKmF+S0B7aOgojIrjx9bPr6qaUqlMTrQ9rYpDgCAJdjHqPzniVWL44A/y3YLp4rjgDAq2WC4O6gsno8ZB4Djq7BlSfmXa+YCjYWSIgK8XNU6+f/Ca3GFhck0uVUCHl4K5xPjxRyvUoOtnUIRER2pkI+jpXNFoVJkjYDSLVtDC8Q2gcAzLvYLFlZdBtbR0BEZFcq1Chv8rE6re2uSQDAkUehiNOobRhB9usi4SkJUOssuzg9WVa3A7/YOgSyokJ8aZjIPGbv/AhT239u0rFNutQ3czSGc3ZX4fB68y0wb4o6rWpkeZ2SmIJPun3BAklhJ4DN3+/AG6M756ubu9fvY3iNiTnu6zCsBSb+NCZf/RMRFRmei4H45qYdq2pv3liM4gikPmikaAAAIABJREFU2XjdCMcGWV4KkQbEDofNC0eUb3LsPCi8J+evj+RwIL6lnr31ofDjVGxERADQtn9LzH9noUnHtuxtu/U2lJKEX0P/ttn4AFCveNksN49qZRmDD/8BjWAuUtiNO74JC5r3zFcfiWo16m75Msd9pRVuONZnXL76J/PgEyRk9xq1rWfSca6eLjaZWitDaqIt75BId2bnOfx767/HDucPWoiE6EQbRkTmsmjsCnzc+XPc+ueOSQWv8wcv6C2OAMCen4/is37z8hMiEVGRoXAtaeKRKigc8/P0SX4VgKc00s5CaG5kvhRxswA5woYBkdmkLoX89F3IaedNykXk5NBciiMA8DfkcFsWGImICo7np802htJBgeqNq5g5GiMUgJszL0U/xvmnDzNff3P5MO4lRtswIjKXbf9eQ899y3E2MgyyCT9rT5MT9BZHAOCxnISX1s7OT4hkJiyQEAFo1quh0cd0HtHOApEULolxSZjeaz6EEAi/F4mjG0/bOiQyo9O7zuF/DT5AR6d+GP/aZ0hJSjH42EltZ+XZ5sT6s/kJj4ioaHE0YXpD567mj8Motr8oAaRAxIyEEDoI3VMgdZ2tAyJz0pwGovtCRFSHHNkbsjbe8GPjXzeg0T1TIyMiKnKCfxho9DFNujbIu5EF2XZyr3QaWYdhR9dBrdMiUaPGiptnbB0SmdGF6EfoH7IKldd9jq67fkZ0apLBxzba9l2ebbgCbMHAAgkRgE/XTECZoFIGt3dwckCfCd3ybOdW3CU/Yenl7FYwFvuStTLuXX6Ay8eu4+yuc7YOhyxE1glcOnQV3Tzew5Ca7+d5F+fRbYYnhOu+25zf8IiIigTJZzIg1THiCAUk9/8Z0K6aqSHloZiF+jWWDpAfAuojEOoT4NRaRZUMyBeBJw0gh7eEyGPaEll90/Cew9/Mb3BEREVC9//rhIad6hp+gAQMmN4vz2btfQPzEZV+JRydLdKvsWQIRKuTsevBNZyNeoBUXQF4wpYs4mp8JBpuXYAGG7+EVpd7ee5psuGlj5fWzslvaJRPLJAQAVA6KLHsygK8N70vXD31FzUUSgWUDkp8sm48ivl65dlvix5NzRlmptSk/2fvvsOjqNYADv9mdje9h5LQe0ekiKioWBAEkaKIlWtXbNgVC/aGFRTLVfHaRUQpSlVRFASVLkjvJQnpPVtm7h+BQMgm23c2yfc+z33Mzpw557tLsnN2vlOMX17rKNWk8uuMP/jfE9ONDkUEwd5/9zMy+doay3xw36du1/f+3V/4GJEQQtQNiqKiNJqOEvsgKDX1MUyAihL/Moq5meuKo873V4gnCKXxbmb0sh+hQJZurB/S0NNPqnnARt5LHtRn7Nr1QggRKhRF4bm5j3L75OtJaHxCX+S4fchVkwoKjH/7Zlp3c725e/9m7Wou4OUyWWUhtMeHWVFZemgHz6xeZHQoIghy7GV0/ubFGpfdmrbF/YGjBTLAx3CySbsQR5gtZq55fDRXPDyStN2HUVWFnRv2MvftBWz5eweWMAunX9yHEXcNcasTAHDO5Wew4MOfAxy5sXRdZ94HP2IrtRkdigiSotxixvV+gGe/f4Tk1KojiFVVcXJVNSRNL4QQFRTFBNE3QtR14Chfy1q374biz8C2GjBB+ACU6LEolq7uVRp5IRS/FYBoQ+kDXIeSuUCp0YGIoLGiZwyEBp+gmJo4OR9Kv59CCFF7KIrCiDsv5OLbB5G++zCappG+5zBz3l7I+l82gQK9Bp7EqPFD6dLPvb1HBjfvzMS/FhC+uZCyrrHlCZGjm5of/7OHzHh3XSDous7ig1sptstzkfpCA06d+SozBl1Pq9ikKufNnjwXEYZTdG92vAsh+fn5xMfHk5eXR1xcnNHhCFGJw+FgsOVyv9ebmJpAzqFcv9frLdWkojkk413fRMVG8ubKF2jRqWml42t/3cAD5zztVh1fpL9Nw4bebk4saiL3x+CR91qEMl3X0dM7+r9ipS3oO/xfr9dUZHmt+igMJflrFEuXSkc1617Idnf21LuoKef6PzQh98cgkvdahLqe144n6dODpD3altIuMc6TIh4mS3olNWF19kE/RukbhdDYnU0ElwmFL869hj4Nm1c6nl9WRs8aNmg/3uWpnXnurFGBCK/ec/f+KDNIRAUtbRMw4oSjp6KmuL9czlG6fS9omaA2RDE3d32Bj3au30Pargxik2KIaxDLVy9+x8blWzCbTZxzZX8uvXcYkdHBX5/SYQvMlmGNmieHRIJENSnoOpIcqaeKC0p4ZMhzfLpjKspxHdmTz+7udh2SHBFCHG/37t3c1OaBSseadGrEx5umelxXxt7DHN6fTXzDOJq1T/VXiNXa8+9+Dmw9RHR8FElNEpjxylzW/bIRRVU489J+jHlgODHx0QGPo6pA3aNDZYS+6ch/Q2GbVhF8VvTs66DR8vIZWEeoYS3c/s2X5IgQ4nglJSVcHD220rHYRrF8mzbN47oyD2SRvieT2KQYmndsUuk7UyDs33aIvf/uJyI6gpTWDZn5+vesWrQe0Ok3rA9XTBhFfHJsQGNwRtd14hdkYm8cRmnXGtr38P3JKCn0MTL/MCkKCgr2EFrySwSPA53rl37FXyPuIdx07DF7XLj7ewdLcsR4MoNEAKCluZga2Wgzqur6i7CW/w0UP+L8ZMxXKNE9/dop+P27lUy57X1y0vNclj1tWB+unngpdpuDhIZxpLZpHPAOyj/L/uWeMycGtA0jNWmXwsHtaUaHIQz2+m/P0O2MypsA7/53Lzd1va/G6+YUfUJkZPV7/gjfyP0xeOS99o+B6ugazy+wfYXJZKqxDMDvc//iqeHO96J4YfGj9DrnJLf6NO76e+EaXr3xXTIPZLss2/Pcbtz40tXYrXbikmNp2j414H0Rzb4HMgcGtA1Dqanlg3KQJS3qtYT3UCPOqXRIKzsMOWe4uHAJakpTF2WEt+T+GDzyXvvH4IgxOKzVP+SeV/YlFovrccbrft/I/Wc96fTcU7Mf5NQhvdzq07hrw++beWnsFNJ3H3ZZtkPfNox/6yZsNgexiTE065Dq136RM0X5RYxIuJacSxqTMyoF/Lj0UCjM2kgOj8KmaeTbZKnP+uzVU4czolW3SscKrWX0+K7mWSRTTx7G4I4nBTK0ek1mkAi3aWlXui6U0QlSttZcz+FnwfFJ9QUKL0cvBJ0EiHsZVAVFjQFzK1ASAMWjhwRTbn+fue+4vwHWH3P/5o+5f1c61uGUtpx2UW/yswpRTSq9zj+JPoN6+K2DUFwQuBtkfIM48jLzA1a/K41aNeS9ta9wVatx5GeG0katItj+Xri2SoKkVecWzMj6kNHJNzi9ZrE2IxihCSFqiS8nu/5MGGy53OVnx4zXZ/Pf+z6r9vyEgc8BEBkXycOf3klYuIWI6AiatkshvmEciuJZX2Tao1/w5QvfuV1+zc//cPspDwFgsmj07F/EdY/F0a7P2aCX39OVsL4Qfk6l0fA+0Uv8U49TCYCRM1oTUBr8gH54OOj7DIxDGK5sCZyQIFHDG6Ilr4Wsk51eorr4biOEqF+2bNlSY3IEYEj4FS77Ij/PWM4LY16v9vwTRwZxhEeF8cBHtxMVF0lEdASpbRqTlJLgcV9k+qTZfPBw9X2fE239cye3951Q6VjzTk04Z0x/CvOKQIcup3fkjBGnYHYjGeQOu7V8lqcj1uz3bEa02UKhgft+hKsmfhwyjrG/fM6GHBk8Wp/9dGBLlQRJTFg4my95iE4zX3J6zT8X3yuDRkOEJEgE8LfrIoBm3Yoa5nymia7rNSdHKsmF/JvKr6t0PAw9YghK9E0olvY11jBr6nyPkiPV2frXDrb+tQMUMJlNzHz9e5p1bMJz30+gSdsUt+vZv+0Q8/67mG2rdxEWaeG0Yadw3lX9adezlc8xVsfI5AjAmAeGo2saBTmSHKnvbGV2p8cTEuMkESKEcMu0e752q9yan9fT89zqR1jVlBw5Xkl+ScUDiuOZw8z0H9WXy+4fTvtebWqs46fPf/MoOXJM+UMPh83E30vi+HuJTv+h3/Hoe/tQVRN68f/A1BQS30cxt3O7Vt2+H71kOtjWAWEo4WdB5EgUc8sAjqw0eLnPyMtAsYDuesSsqON05w/HVEuUy0FeQggBcEfnx9wqt/CTnxk0tvql+WpKjhyvrNjKs07Kmswm+g3rzWUPDHe5CfrKeas9So5UZ9/mg3zyVHlfTDWrfDv5B5JSE3lmzkN06N3W7XoO789i3vs/snH5FkwmlV4DezDo2gHEJEZT0iYSU5YVf++rbmRyBOD8Ju2JNFs4UGj8EujCWLZqllizmM3sGPNokKMRnpIltoTr5bUqtEVNme9jHa6YABNK4gco4f0AcNgdLJ/zN5uWb0FVFQryCpn//s9+as9JBGaVpNREPtz4OpExrjO5s96az9Tx01DV8o3KFUVBRyepcQKTfnqCO/s9QklBYEZvKqqCrhnzJzwzcxrXdbyL/KzQWPdTGGfy8udcdt5F8Mn9MXjkvfadq+W1jgqPsfB9/hdOzw1NuBxrvu/7UKgmFUVReGLm/Zw2rA8ADoeDvxesZd0vG9F1sFutzHproc9tHaPTrnshUxfuPPLaBGo8SoP5KGqi66uLv0XPf4Typw4OKp4+KPEoSR+hZ90CZPgx3uOZAeeJ8oBLXgnZF4Oebkz7InQkvI0a4e6m7CJY5P4YPPJe+87dvghUPxv+lj73sXP1Xp9jUU0quq7z8Kd3ce4V/QHQNI01P21g9eL1OBwaigLfvPa9z23VFENkTAQf/PMaDZomuyz/28wVPH/lG2iaXrFHqaIqRERH8PwPE3jx1c848MtO9k7tCib/ZkkiVTMlmjF9kd8uuoOrl3zGniJJkNR3z/S+kCvb9TI6DHECWWJLBIDz6YJa6SY/tuEAHOg5N6M3WsnO9Wk8fvFLZO7PQjWraPbAb3rlsGsc3p/FT5//zkW31Lxm96rF65h6V/lmbUc7AUdzjrmH83n4gmd49oeHue+sJwIS693v3MTrt/w3IHXXpEXnptx79kRJjggSGsdLckQIETRlhc5HCR4+mOWX5Agcu58/fekrfHXgPfIyC3l82Asc3JGOalIrzvuXwvYNMcyalsSI67MBB2g5UPwNxNxU45W6dS16/gQqz8s98rOeX76BdcKHkHtJAOIG4h6D/CcDU3dNlMaQf6skRwQoMZIcEUIYrjC/yC/JETjWF3npmil0Oa38u9ZjF73Ank37MZlNOOz+6fO4iqGksJQ5by/k+udqXpZ914Y9PHfF6zgcWqXuiK7plBaV8siQ53nll6cYEz+ZxBmHyLm8Cei6x5uyV+fek87hubWL/VKXJ+LMYUxcNV+SI4Jw1cTlbZwv6Slqh8DuxCTqmGqWnModEYC2SrEfOpOHzn+E7EM5AEFJjhyloPDr18tdlvv65dmoJud/RppDI/NANpl7s4hMiPB3iAAoqkq7Xq0DUndNklIT2bNxf9DbFSFGgWfnPGx0FEKIeiShsfNRP1c2u9XvbdltDq5ucwd39H2YtCObngYmOXKUwjuPNSM/5+jDAh299AeXV+lF06i+S6+BnoeibaDafpyvHICpd2Dqrom5FdjWBL9dEXoSphodgRCiPqnmljsy4Vq/N6VpOjd0uZtxvR5g35aDAEFJjlS079BY8tUyl+W+e/PISiNOFrfQNZ3S4jJWL1pHt6hGFJyTRNSfuWDz30oYmqZxTmP3lwLzl04JjVlyaEfQ2xWh57XTRvhtL2NhDPnXE+5LfKbKIc1WFLDmzKZ8hly1H82hkZxaht9386qBrusUu1gWy+FwsOanDTU+LFFNKn8tXBuwTZdeu+ldtq/eFZC6a7L253+C3qYILQ2bJ/P+ulfpeIr76+MLIYSvbp98fZVjDkfgHhSUFpZSUlga4MTI8RQmjDnuC77uxkzNsl8pz1JUTy9bCqYo30KrTtGT4FgVmLprYlsZ/DZFaFGSIekb1PDTjI5ECFGP3Prqf6ocC+TK9dZSG4W5xUHsi1RWUljqssyKuX/jqGFAq67prPhhFYlrizHvLKa4bwKE+e9x5Avrf2JJevATFX9m7gt6myK0xFsi+PKcqxncrJPRoQgfSYJEoDTe4lY5NbxP1YNZff0czTG6Dpfcksmzn2zFblXx+25eNVAUhdbdmtdYRnNouOoH6bqO3eYI6igPIYLhyW/up1W3FkaHIYSoI6pby/tEAy47o8qxy1vc7O9wDLX9nyjKcz4KmN1ZwtBVH0M/soG19EVEHRP3PGrYSUZHIYSoI9zti4y6a2iVY3f2q7uz6lt1rfm5CFBjcuQou9WO5nDQZMpeEqYfxOXDFCFqgQe6D6Bvo5ZGhyH8QBIkAkVRgLk1F2pYdcaAVrYfcL4WuD8oCsQmOkhuonPH8wd49L3dTJ63hbcXb+HOF/ZjMgduBIWu6wy95YIay1jCLLTq1vzI+1ddRdCxT1u6ndEJk1n+3ETdcfupE4wOQQhRxyxyfF3j+dkFn1Y5lns4j9xD+YEKySAKmYcsgI4SVfOa3wBYulNzl14Fy0lg6Q2Y/BOiEKEg7xajIxBC1DGu+iIzs6ZV+f5flF/Mlr92BjIsQw0bN8hlmS6ndajxeYdqVulyWke6nt4J1aySNCsD82bZz1TUfo+tXmB0CMJP5ImtAEBN6YiashV457ijkZA8BzVlK6oprOpFORcGJbZWnUo586I8zhqWR6eTS2nbtZR+g3Jx2AM3o6RD77Z0PrW9y3Kjxg+tdjqtooAlwsIF1w5gxJ0XujWqQgghhKivFEVhsTaD5357oOKYGq4yZcVzLNZmEBVddT+vW066L5ghBo21TAFTawirOmPmREr0f4Ca+hgKStQYlOirkVkkQgghRPWO9kW+zf7o2EETvPLzEyzWZhCXGFvlmnv6PxbECIOrQbMkzrzkVJflXD3v0B06w8ZdwEW3DkTXyp+fNH5rj8wiEXVCIJfYE8EjCRJRiZpyXnlCJGUraso6VIvzdfQ0616gLODxKAqoavl/j7fmt1gCueTWiPHuJX8GXXcO5111JgCqeiwek1lFNZl47Kt7iEuK5eRzujH2ycsAUNTgLRUmRCBlpWUbHYIQog7qe0ZfFmszWKzNYGHJdDr3db7MVH5OIdnpeUGOLhh0omLsbPznmppnqR4VPggirzry4viuvQlQUeJfRjGloFi6ocQ+ctw5IWo/zbrN6BCEEHVQbEJMRV9ksW0GPQZ0c1qurNTKrn/q7j4Upw8/xa2Np3sP7MEVE0YC5fuwHmUyq6DA+HduonnHpjTv2JR73rsFFIjK14K5zawQAbN4v3vbFojQpui1PNWVn59PfHw8eXl5xMXFGR1OvaBpDsjobGgMP36TwMt3BW6dvybtU/h4y5tuldU0jV+mL+e7KfPYsXYXlnALZ446lUvuuYjW3SvHuPrH9Xw7+QdW/rA6EGELEXQXjbuAu9660b2HeCKo5P4YPPJeB5+u6wyyjKkYhVjXNGpWRpm1Ad+kTXOrvK7rULYIvfBjsK8HzBBxHkr0tSiW7pXLWv9CL/oYyhYFIHIhDGAZipL0mvRFQpDcH4NH3mtjDIm6Alup3egwAiYsKowfCj93u/zKeauZ+fpc/lm2BdWkcMqgnlx67zC6nt6xUrnNf25j5hvfMz1mH0XnJfs7bCGCbkDjNrx/9uWo0hcJOe7eHyVBIjymHb4MHGsNjSEr3cyVPbsQyFkkMw9PIy656hTaE+3eso+bOt9b5XiDFkmcf8VZFGQXktKmMQPHnk1yaiIA21bv5LY+D/k9ZiGM8m3u/4iNizY6DHEcuT8Gj7zXwffkJS+z7Ls/jQ4jgHRA4bNdb9O4ZUOXpTVrBmT3d3ImAaKvAC0bxZQKkSNQTE2OXLMdsof4N2whjJS0DDXM9d+LCB65PwaPvNfB99b4D5n9Zt3ff+C/61+ldbcWLssV5hcxMuHaKscjYiMYfc8wsg/lkJSayMCxZ5PapjEAh3al03/FB7K2jagzFg26kbYJjY0OQxxHEiQiIDStCDJ6Gh0GACM7dqW4wByw+t9c+TydTql+HxK7zc74AY+y9Y+aN2QzWUzoDg0Uheufv5Lc9Dy+eW2uv8MVwnCPzLyLc0ae6dW1DoeDgzvSWLdkI5rdQbvebeh8agcZDeoDuT8Gj7zXwWW32bkw/AqjwwiKJ769n/4jql/7W9cd6OnjAVezQUyUJ110iL4NUKDoLf8FKkTIuBc15VavrtR1Dd2+H2wrQCsDSyeUsD7SF/GB3B+DR97r4NI0jUHmMUaHERS3vXEtI+8aWu15XdeZfNsH/PBezX0R1ayCXv7ejbprKA2bJfPfhz5FUxV2vdcZIs1V11YXohYa2bADr5w72qtrdV1nf1Euf2bso8heRvv4hpzaqKXMTPGBJEhEQGjZt4L1Z6PDoLRY5aYBHcjYH0agZpG06dmc91a95vSctdTK6JQbKM4vDUjbQtRWcwo/JTKq6kbK1dE0jZlv/MBHj33hcnq6alaxRJhRFIXY+Cguvmsow2+9gMiYSF/DrpPk/hg88l4H1zv3fMS3k+cZHUZQxCZG8W3Wx07P6bodPX0AkBHUmIQIeYm/oYa7P3pT13Uo+QI9fxJQ4qK0CoQd+W8MRIxBifsPiiqf/c7I/TF45L0OrllvzWfqXe4tg1nrKbDYMcPpKU3TuLHbPezbfNDnZsoamjnwfEeIlkSJqP1mnXst3Rs2dbu8ruvM3LWeZ9csosBurbGsCQULCiZFJcJs4ZJW3bm56xkkhkf5GnadJAkSERBaWkdCYSeteZ8nMfmBZgRyiS2AxZrzjsB1Xcez/1/fOwFC1EXV/d2cSNd1Xhr7Jj99/ptvDaowr/gLLGEW3+qpY+T+GDzyXgfX4PAxOGya0WEETXWfqVrGGNDWBDkaIWoHNWWr22W1vGeg5FOf21Qar0dR3B8kUh/I/TF45L0OrqExV2EtrvkhZl1SXV/kiVGTWD7rL7+2VXhqPBl3tSp/1COJElGL7RjzqNtlX9vwC1M3LfO5zbWj7ifWEu5zPXWJu/dHWelPuE0v/opQSI4A/DIrweW9UlF8j7WstGqnZ83PGwKaHGnYXDYpE/XDnLcX+Z4cAdBgSMSVaFr9eWAqRH31y/Rl9So5ApCdllPlmGbdFMDkiAqK+yPehKjNtOIFfkmOAOjpJ6HrdXezZiFEuZXzVter5AjAtrU7qhw7uDPN78kRgJiVebR4fDtt8iThLOqHP9J3+yU5AnDyt69Q5pC+iDckQSLcomlW9PznjQ6jQniEhq4HfjTBF89/W+XYg+c/HbD2VJPKyLuGMuq+6tf4FKIu2LRiC2/d+YFf67yu611+rU8IEVo0TWPybe8bHUbQvXHrf6sezB4RwBZViBoOYU8EsA0hjKdZd0K+f/sOevopfq1PCBFadF3n9VveMzqMoHvh6jerHPtPuzsD1l7EvlJGbEzindMuCVgbQgSaw40BnBlFeVz9y+d+bbfLNy/5tb76QhIkwj35zwOhs9/Gw2/vJaV5WbXnFUXHH4vHffPanIqfHQ4HA1XvNlpyl+bQaNezFeNevpbhdwwOaFtCGGXpzBWMP/0xv9d7cEs6v37tn5EXQojQ8+nTMyjMKTI6jKD7Y87fFT/ruo6W1jnALdpRLF1Qk66CqHsC3JYQxtDKVkB2IPraRWiFnwWgXiFEKJj7ziKyDmQbHUbQ7dt0oOJnXdcZ2fg/AW3PbnPQrldrLmjRiWd7DgpoW0IEisPFQ8l/sg9x2vdvBaTt19ctCUi9dZkkSIRLmmaD0i+MDqOSqGiNq+5Nr/a8v2aXWIttFT8PS7jaL3VWRzWpNGmXwsnndAPgjik38MHG12nUSpbcErVL+p7D1Z7bu2U/z4x+NWBtP3v5GwGrWwhhHF3X+dLJrM76pnxTdkcAW1BBbQjh55a/ihsHDX4EWgewTSH8T7fvqfacVpYBOWMD13jh09TybT6FENV474FPjA7BcHf2m0Dh4eKA1a+oCtHxUZx92ekAXNGhD8uG3UmnuIYBa1OIQNhbVHWZ3KMKykoZvnhawNp+a/NybFogvzPUPZIgEa5lDDA6gioUFc67JIfwSAcn7otybO8R/y3BdXOve7EV+Wcdv4bNklBNVf/0NIfGwe1pPHXZyxXHWnZuxuc73/VLu0IEyzVtb2fGK3OqHB93ygPc0Dnwo5G/nPRdwNsQQgTXjd3uwWGvX3uPnEhLuwldP+SfytRmOP8aoIF2GD39+mNFzS1QUxYCSf5pW4gg0DMHohVMrpKo0DKuhZz+gW8/J3BL8gohjHHPgIlYS+rX3iMnmnzXe2z5q+p+JN5o0i4FRa36zEbXdIryirnnvGMrDqRExfHDhTfTM6axX9oWIhgGzX+P59YsrtIXGf/7TE6eFbhBo0fdunRGwNuoSyRBImqk5T4BVD8a3EgmM9z+3AEapB6b5RGXaGfQlVl+a8NiMTO66fXsWrvPb3WePqIvVz4yisTG8U7PL5v5FwPV0RXLee3fFrgN4YUIBF3T+e+Dn/LrjD8AOLQznYHqaLav2h2U9qc9/AWlxdUvwSeEqF0+eWI6e/894LpgXaXCgnfHUlr8K34bCBZ2CkrMeFCre9CwAi2tA1paBwA0RyZQ/5YUEbVc0VQoKX84oDvSyn+fteXBadv6ObpWEJy2hBABN/ut+fyz9F+jwzDUI8Of5fu3fvRbfW1OasFNL15N41bOZ4ZsX7m70nORIpuVNYXVryIiRCiatvVPPtyyEoCs0iLaT3+O7w9sDkrbv6TvIKMoPyht1QWKXsvn/+bn5xMfH09eXh5xcXFGh1On6FohekYvo8NwyeGAtD1hOBwKTVqVUZBr5oqTuwRlE3dv9Dq/Oy8tmgjg1p4mnc/oyL/LtgQ6LCH8SlEUWnVrzlOzHmRs2zuC3r5qVlho/Tro7YYSuT8Gj7zXgWMtszEPIIEQAAAgAElEQVQ08kqjwzCUyWIlNh6sZeXjmhIaOLhgTDajbjpMeKSX3XhzV9QG5bPtjiZBamQZCrYfvGtLCMMoYGoCiV9C5lmGRKCmbDWk3VAh98fgkfc6cBwOB4MtlxsdRp2T2qYxn2wv33/Bneci562+hfePPGgWojZJDI9k/qCb6TdnsiHt7xjzqCHthgp3748yg0RUqzYkRwBMJmjaxkqL9mWYLZDY0E6/C/JACc3cX3hUOOBeJwBg97rq11B25uaXr/E4JiH8Tdd1dm3Yy+19Hzakfc2uk3lQRjsLUduNaXaj0SEYzmGzkJsZRnGBmeICMwd3hfHxpMaUlfrQjVciATeTIwC2dZ7VH/ekZ+WFCAgdHAcg8yrDItBs9TtBIkRdMK7X/UaHUCeFR4UB7j8XWZvl2coaL/cd5nFMQgRCTlkJ1//6lWHt/3Zou2Ft1yaSIBFOaWm1O8N408RDxMZX3Z8kFJw+vK9H5UsKSz0qv2zWnx6VFyKQCrIKDWv7hatkw3YharPZ78ynMCtwm4DWHifOiFVQVYXoWO/X21IiLvDwiv2eFS/9BX/uBSeEb/y3VK7Hsm4xrm0hhM/+/nktuzZ4eA8Ubjnzkn4eld89cK5H5X9P3yU9EREyNuUZtzzc7cu+Nazt2kQSJKIatXszn6atrUz+YRttupQQSkmSiJgIBow5PWD1j500mo2yHJcIEWGRYYa2v/lP/2wgKIQwxlu3TzM6hJDlsMOCL73dND0MIkf5NZ7KzgXrr4RS/0vUZxaD25e9BIWozSac/5zRIdRJJrPK0JsHenRNlAdlk1FZfGCL9ERESFANTtUVOWyuCwlJkIiqtLSJRofgF01bW+l9diEmc+jcFp+YeT8RUeEUFwZmROxFYwcFpF4hqqOozm/2qkml86ntgxxNZSazjBkSoraa/5H/NgGtmxS+mtIIh92LS+MnoahxaH7b8b0ypfEUJDkigqu6r7QmCOsd1EiEEHXHv6tkibxAufOtG0lOTfToGhPuz039c8wErI7A9HOEcMakOP/tNCkKfRo2D3I0whuSIBFOGLc2nr9FxTlCZrP2jn3b0WdgDwBeuGqKR9dO2+x6qaDF2gxiEqMJjzF21L6oPxq2aIDJbMJkrnwrUVSFdie3Yugtno0K8rfThp1iaPtCCO+9dsN7RocQ8jIOhKHroHuSi1BboUYOKf85/3XPGmzwq+syjTZTPmLf29ktQnhIaQCEUf7o7HgqmFpD1HUGBHUcpYex7QshvHbXKbV72fFQlZiSUDF75Ofpv3t07Z/D73ZZZtvoCei6TpPIWK/iE8JTseYwIkyWKkkSk6KQGhXPHV3OMCiycqnhMYa2X1tIgkTUWboO/YfkoTlCI0Fy+5RjX9BWzF3l9nWDbzqH5h2astA+nWufvazK+W9zP2KxNoP1v29kSPgVlBVaa6zPEm5m0k9PuB+4ENU4vDeT2964jrMuPQ2TpfzBRHLTJK59+nJe/fVpThvWx9D4bpt8vaHtCyFEoK1bVv6F52ii5GiypNqkScxxDxZKP/GgpS6o5lSUxlsg4rGqpyN+Rk3ZCmXb0NM7Atku6lMhcboH7QtRDT0TYu+DiOGUJ0oANRmix6Ekf40S3t/Q8Eh62dj2hRAixIy+79jm6e8/+Jnb11miVJIiotkx5lEm9Rla5fxXvUexY8yjHCjKo93Xz7O3OM9lnTPP+4/b7QtRnQK7lXGdT+eyNicTYTIDkBAWyc2dTmPWwOs4rXFrQ+N75bThhrZfW5iNDkB4Ttc1dF1DVeWfz5Xv3m+AqmpomvG5wNbdWnp13fipNwOgqipXPTKaqx4ZXaXMygWreGzIi27V16BpMmbLiaPshPCcyWzi4PY0Hvnibh7WNOw2B2Hhldf6HnbbBcx9e5Eh8cUny6ghIQJF0zQ0TcdslvuJUdr3KKbnWYWcOKNf16ly7Cgl/PjEdan7jSV/UH69oqAkjAXGVimiFW2EgpHu1ac2qD5IITxiBvtW1IQX0fUXABuKUnk2tR51BxS/ZUh0qsW7/r8QwjVN09AcGmaLPBepTU4demzpw8x9WW5f9/KPT1X8fEnbk7mk7clVyuzJy+bcBe+4VV9iWCSKUr47hCwMKnyhorApN503Tx/FM70vxKo5CFNNKMf1dZ/oNYinVi80JL6+jaQv4g7jnxoLt+i6jpZ2OlpaB/T0TpDRBS2tQ/n/SpYaHV5IUhTIzzGhG7whEkBscgwRUeFeXbt68YYaz69fvtHt5AjAoV3pPH3pq8QkRnsVjxAVFLDbyhfAV1W1SnIE4M43bwx2VACcenEvQ9oVoq4b2+l2BqqjGWQew4VhlzNQHc1AdTRLZ/5hdGj1jM5dLxxAddKTVxTQNJzsTxIOakPvmrMuqfG0Vrzd/eQIgJYBOTeA0ti7eISooINe/suuKEqV5AiAEnsnxowL7GhAm0LUfbf3fehYXyT8ioq+yMKPfjY6NOGCYlJo2i7Fq2vXuHgucrik0O3kCECOtYSrlnxG69hkr+IR4igNHduRvf0URSHcZK6UHAEY274PcWrwl8NvEBaFKoOS3CIJklpA0+xHlivIdF4g70a0tJPRCmeh2zag65rXbekeLWQd+q6fkEZ8sp3L7kjn+S928PyXO7hifDqJDW1BjWPIDedV/FyQW+jRtUu/cf7QafOf25gw5Dnu6/+kZ8HokJ9VQGyirEMonOvQpy3Pz3+ExJSEGss5bA469a15I3ZFUWjXM/hTSid86np9WiGE+3RdZ6A6mkNbM5yef2b0a1wYeTnzPvyRf1duwyEbYwaQzinn5dPupJJqS6gqmE58Hhx+XsWXNY/7e6WLnUdi+xct6w7IH+JZfQB6MSiRnl8n6gdzB4h/G0yuRj1qKGEn1VhCURSwGLAvWYMPg9+mEHXcQHU0W//e6fTcKze8wwVhlzFr6nw2/bGlYiCXCB3d+3fB5OXs4+XVLFO+PT+Te/+YTb85kz2u06rZ69wzMOE/bWKTmXzaSLonptY47FpFoUdSE5f1ndW0nf+Cc9Nn514V9DZrK5mLWBtkdHGjUDEUPoheCJAI8Y+hRA5zdVGd17SNla/WbiqfM3nkE+3k/oVceXcar97dgl9mJwYljv88Pabi553r93h0bfqew1WOLflqGc9f6Xrj9upoDo3sQznIfNK6IzwmnLLCMp/ref23Z+h2RicARt45hI8e/xJdq/pLoqoKMYkxnHlpP5d19h95KtvX7PI5Nnd17d+R6Fh56CaEP11gqroH1onsZQ5ev6l8c/WohEhumfQfhtx4nourhOcU2nUrRXPgdAZJtWKervhRdxR71qS2t8ohvXQJeu4tntVTiQO0/T5cL0JPNFDkezUJ/0UJPxtFUdD1dPT8p3HeYVXKk2wRbqytHTkUbMGc6dYS1dwoiO0JUfcNVKsuNX0i3a4z9c5pAFiizNz0/DWMuPPCKqO5hTEe/N9tXl97eG/V5yIrMvZw1RL39zE5kUPX2V3oat80UZvEmMMotNe8L687Xj91OMNadkVRFByaxr0rZzstpwAmVWV0mx4u6xzeqivf79vkc2zuilPMtI+Xvoi7ZAZJiNPSOnhxVQ563n1oRdP8Hk9tpCigqEf+q4DJBGHh8PDbe3nm0500b+fBGtxeCI8KwxJ2bOkhxcOERGLj+Eqv/160zqfkyFFlpVZJjtQRZ13aj9k5H/Ps9xPoMaALisn7LwAJjY79vl1630X0uaD8Rq+olevUNJ2SolI+eeprSgqrH8UMcPHtg7yOxxsvzHeygbAQwmsXJVzt8TXFuSW8fvO7fPzEVwGISBzYGY656qqGlWiVJhSrqJa4Yy897YyoSZXrLt3gY3LkKBndW2dYzoBGqyDxYwg7E/B+fyLFlHzsYWbk5RA++MiZE7+66qDb0PNeQ9dqnqEd7IFjSqOZQW1PiLrumo6eP1i3Fdt5++6PeHu8PBcJFY1bev+wNiah8hLhu/KyfUqOHCWPROqOHomprBl5H9PPHcu5qe2weDSSqLLkyOiKvsjFLbsypk35njfqCXNJdADNwaS1P5NXVvNzkTNT2gb1Ifzii+8IYmu1nyRIQpiWv823CgpeRHPke3SJXrrVtzZrEUWBXmcXMOWHbbTsWPMHmS/6j+xb6XX7U9p6dP2ouy8CIOtQNtd2uosJg5/1T2DSE6gzln6zgsGWy5nxyhySUhPRHd7940bFRdKoRYOK16qq0rFvW1ST4nQWia3UxvQXZ3Fx3FgGqqN5a/w0NK3qEn+xiTGYLMG53fxQ/DmR0RFBaUuI+iA3J5+yfO9np332zEwy9lUd8VeTYhdJVwF/LIwjP9uEk49cAOx2sB+/mqilf6XziurhPmRRNwGgOXLQ0odD7iWeXS/qPtsyyOgE+a+B2gjwdpm9MDCdsDSnuRvlCx84+4W3Qdln6Bm9yvdmzHoITavatqJEAsGZXao0WouixrkuKIRwi91mJ22bZ32J4816awE7Nuz26BpZdsn/Ovb1bXmh0Q+WzxYszCvi+qff4PyZb4If/51kjlHtty7nEO1nvMBTfy+gcWQstuo6yi6oikLH+GP79ulAl4RGWBQVzcmDNBswc88Ges16jbbTn2Pc0q+xOVlu2KKaSAyL8iomT60deR8NImTfYU/IEluhrHio73Uc7g8p6z1o81vf26xFzGZQIjXueP4AD1wSmPUAf/r8d376/HcAFmsziIzy7OFtdHwkg8LGoNm931tG1A/rftno9bWqSeWimwdWbLSek57LlS1vxW51/wHH7DfnM/vN+by29Gm69+9c6VxUbCQF2X5YdqMaLbo358N1rwWsfiHqq9HJN/hcx1VtbmOxbYbb5Tcs/dfnNus6m1XltfuaMfGDPTgc5bNjj7LbwVamEBGlo+vlA0KwLa2YlaymbC1fusiTBtUOaGldKf8KKEQNHOvK/+cVE0SORFHL98nTtTz0jLMAD5Kmtu8g4zu0hP+iRgyofE5NAC2QCdgGqCnLA1i/EPXTheFX+FzHrT0eYLHmfl8k53Cez22Kyrb8ub1imTRP/i2O6je0FxfFXkVpkRUt2kQrm4YjwUL+ecnkn98APcr7mYsg40frkk35GWzKd75voismRWFQs040iCjvixTZrJw5903ybO6vPLPo0DY6ffMir556MSNada90Ljkiiiyrh0vdeiAKlQ1jJgSs/rpMZpCEKC2t5s0G3VeKVrDG/eK2FX5qt/YwmeGk04po0tr3/RtcGaiOZqA6GiXW/Wuu73S3JEdEQB3dSP3qiZcCoGkaV7Ya51Fy5Hj3njWRrWsqb57Y6dSaN3P3lSRHhPC/K1v7YwklwAGLP1vidvE/F632T7t13B8L43nosjZs+vvYSDS7DfbvCCciSoejyZETaGkdjiRLPBiwkXMOkhwRgaWAuTVK7P0VR/SMc/AoOXK83JvRSk/4XhN2qvfhuUGSI0L43z0DHvdbXdMe+9Ttsv/+scVv7Yqqjj4XiUh0f8z2mNSbKS0q31vCVORAteqYM6wkfXWIpo9tRc2XZTuFbxQgNSqeJ3pdUHHsvB/e9ig5crz7Vs5h/p7KA78GpAb2uYgkR7wnCZIQpJXsBvy4L0bRGNdlKng/dbW2a9Iy8AmSo/SCoDUlhEvJTRN59ZeniIwpX3rinXv/h73Mtw7m7b0f4o+5f1W8vnnSWJ/qc8XhZAqrEMJ7edl5HN7jv00rJ4192+2yW1fu8Fu7dZvC+j9iuX9ke644uTN3DG7H4YNmGjaxsXtLmBtrRQR2DzYhPBOHkvQ1ilq+F5pW8A5Q874iLuWORSs6blPV2Ht9q88FXQvcTFkh6iNrmZV/lm72W31fPj/H7aWzVszzYJCp8FppjmffORUqd28UyrdVM6eXkfDtIX+GJuqhCJOZWQOvq5g98uWO1Rwu8+3efseKb/lky7HnIuO6nO5Tfa5klvrYd6rHJEESivIucF3GQ9rhh9wr6MnUhjqmqKCmKZky4VLUXZn7s9m4rPzLh91mZ87bC/1S78Thk1i7ZAMArbo2p0Xnpn6p15l/lsmSPEL406UNbvR7nXe7OQo0NinG723XddkZYWxbH821p3VlVMdutOpodTp7RIjQlQfWPwDQdQ2K3/NPtQUPoBWV92tUUwqYe/mnXif0wsUBq1uI+mho5FV+r/Oa9u5t9h4bH5w9i4TvCnvGsu/VzmRf29zoUEQtV+Kw8+uhYwO1Jm9Y6pd6n1q7iOnby5OucWERDGwSuFkkn29eFbC66zpJkIQYrXheYCp2fOfeaInIEYFpP4TpOmQeMrNljbPNksrfM0WVBImo254YMYnstBy2rtrp1yXdHjjvafKzyqdMvfH7s0TFBWYD9fsHPBWQeoWojzatCMyyEhuXbnZrtteAMWcEpP36IjZelsIStZOeOx7dvhccO0H34/rcBXei2dMBUJI+BCXZf3Ufr/jBwNQrRD10cFdaQOpN35lJWanVZbne5/cISPvCv3QFYtYUELNK9owR/vHAyrlszk0nvaTA59kjx3tk1Tz2FeYCMPn0UTSLivdb3cebsuX3gNRbH0iCJNTk3x2wqvX04S7LKBF9AtZ+qFIU+N9LqWias6GWCoqio/q235cQIc9aZmPe+z+x/YS9Q/zh0ibXo+s6sYkxzEifxsi7LkQ1y9BmIULVfWc/EbC6Rza+zmWZtj1aBaz9+qBL32KZPSJqKR29+At02y7/V515JrquoajRKI2WQtStgPtr37tL02TpOiH84daeDwSs7ouiXc9MadqhScDaF/6jHBnHmvzZQSz7vNyzSojjKIrCx9v+5lCh/5NuA36YSpnDTrjJzM9Db+PebmcTrvj/YWNGiazp7w1JkIQQzbYnwC1sRiveX3MRSy8gMcBxhA5Ng49eaMzir5OOO1p+lx14WRZj7jzEgFHZRMfI/gaibtM1nb8WrOHN2z/0f902mP3uAgDCwi3c9sb1LLR+zeTlz/m1HZtVRk0L4avcw3nYbYG755Vkl7D29/U1lmlzUksat2oYsBjqut2bw3BziXUhQowDypZC3u0BqV3PfAUARbGgxt2LmrIJpYGfZ+9r9Xc/RyH8paSolJL8ACYbdZj7vwU1Fklp1Yh2PVsFLgbhV/YEM7bUcKPDEHWAQ9f47dAOLvn544DUf9/yWQCYVJXbu/Zn02UPs/ziu/zaxra8TL/WV19IgiSUZF0e+Dbyz0Urq366qqKYUBLqz1I1qgrXPpzOE9N2ccaFufQ+J49RN2fy3pLN3P/Gfi69JYsdG6LJz7EYHaoQAbfpj60Bq3vq7dOqHOt4SlsaNvPfMhdmi/9HggpR39x79sSAt/HAWc+wfX31I8QVRWH8OzcHPI66Kn2fsyVDhaglHNsDWPcHVY+Z2oKpnf/aUBv4ry4h6qnHLno+4G1Muf5Dln+/ssYyt0+5IeBxCP8oPCsJVJk+K/zjUABnYMw/WHUp48aRsfRM9t9+rS1j6s+gd3+SBEmI0BzpQFZwGss5q+bz4f7fJD6UKQqcPjifiR/u4fnPd3PLkwdp1bEMgBfGtWT/DhmJIIQ/2O32Sq9VVaVB06RqSntOkTVlhPBJQU4B+zYfDEpb405+EE2rfr+jUwadHJQ46iq7HZlFIoQTmr2w0mtFUcCU6rf6VVU2dhbCFyVFpaz/9d+gtPXExa9gtVa/H0m3MzqhmuSRWW1Q2i4K5KugqCV25VSd4dE02n97kjSLSfBbXfWJfNqHiqxbgtqcltahhrP2Gs7VH7v+jWD1b7FoDs/utPKQVgjnPnzky0qv1y75h39XbvNL3dGJ8kBCCF89d/kbQW1vkHlMjefloYT3hrXugaZJkkSIKrIr7/eo2/4B628GBSOEONGU294PantDI2rejyQsUlaS8FowH4tUP+ZGiJBzw29fVXq9qyCL7/duclJSx6TYCVetHN0KQASOfPMMAZo9EzRnfwwBbreakZuKEgakBDeYELTq11gUxfMPIV2eRgjh1JpFayu9nvfBj5jM/rkNzcr6xC/1CFFflZaUsWpxzXuDBEJZWfUjN1t0aRbESOoWXYMhzXvw1RuSJBGiEu2fSi/14hmAfzZIVVMCt1SpEPWBw+Hgx0+XBr3dzPTqV/Jo37NNECOpY4LY/4halx+8xoTw0YlLeH2zaz2mEwZaJ0fkEh9egkM3Y9XcT9TuGPOoX2KsjyRBEgpybzOm3YxOTg9r9hyg+n1K6gtrmeLzQwVzmJkGzf23hJAQtZkSVvkBxMHt6Tjsvg/3WWD7ynUhIUSNgj175KiLIp2P3CwqKGb3hr1Bjqbu+d/LPRje7mSyDjdnyXdhlJaUJ0wkaSLqrxO+/jr2AQ6fa1Ua/+O6kBCiRlNud7JPUBBckXqr0+PWMhv/LAvOcl91naIqNGrhnz2aju/C6Ec+0m2p4eVrpwtRC6gn/K7uK8w9rm+ucVrqVqxaOPll5atk6Cgcm5KlU132ceMlDwYi3HpDdrQ1mK5lg32t64JBous6ZA4wOoyQEBam4eu8ULvVjoKCqipomjyNEPXbqYN7Vnrtj+XoFmszfK5DiPqupLCEFXP/NjqMSsa2ud3oEOqMshKd+0Z2Jm13MvqRvoiiaHy5fgMJR8ZwyDMFUW9YzjjhgO8DNWTmiBC+s1ltzPvvj0aHUcn1ncejy9JNfqFrOmERlorvf76suqEAmlnBkWCmtEM0+YMaUtYh2k+RChF43RMbV3rt0Bxo6Kg4GN5+PQcLEyiwVreEuMKxJMmxDrzMHPGdJEgMphfONjqESvTiOUCJ0WGEhNRW1S/74YmsgzmSHBEC6NT32N5HX788my1/bfepPkmOCOEfv3270ugQKlm1eB35WYWuCwq3pe1KrzRrRNdVLu/eA9Dp2reQV7/bKUkSUT9Enl7xo178FViX+1SdJEeE8I+/FoTOoFGA7Wt2kr77sNFh1Cn7tx3y27Jbql2nJDWcw3e0lFEeota5oEWXip9n7/6HhQe2ABoDWmwjzKSxJz+JExMglSmYVQd2rXyFDkmO+IcssWW00u+NjqCygolGRxAyWrQv80s9msP1sJOmHVLoeV53v+3HIEQoOuXCkwHY8td23n/oM5/qkmW1hPCf5bP+NDqESiZd96bRIdQ51Q/UVNj4ZyyDm3bjyRv6s37VEPy1H4MQoUiJHAKAbt+Bnv+Eb5U1CP6+TULUVasWrTM6hEpevGaK0SHUPW4kRxo0S+LUi3q7VV30hkISvzp0pG4ZkCpqj9GtewBwqDifB/6cC+gkhRfSMKoIAKvDhKvVbMp/5XVWXHRnQGOtT2QGidG0Dca1Hf9XpZe6lo/MHjmmebsyup1ayMa/otE1Zx9OR2/Cvo9YOLA1jQNbZd8XUXfdP20cJlP5Q7fZby9AUbzvx/Ya3K2iLl/pus7WNTsYf9qjOGzHkpmd+rbl5Z+fJCIqwi/tCBHK/vjBuOW13lz9TKXXpcVlZB/MMyia+szEH/PzyU47xIVXxTL4ilwZkCnqnqh7UZRw4MjsEZ80QTX7r4+wc38GV730JWXH7c3WNjWBafddQWy09EVE3ffzl78Z1vZtb19b6bXdZmfPpgPGBFPPZe7PJnN/ttvlE+ZkEL6rmMwrm2BvFRXAyITwj2s7nEJsWPl9ffrONei6xtA2a9iV17Ci7x0XVkpOaRR6tXMadCLMdmy2MBpGx/kttqySdN7cdg82SiuOJSgNGddpEjGWeL+1E6okQWIgX9Zd9Ac1svIvuJ7xiEGRhK7xk/Zz97B2lBSZ0BzHnhSoJr3iAa/m+76OQhiuZddm7Nm4PyB1n3JhTwZde27F643Ltvg0yOelee6N+CzKLyZ992EiosNJbdOYrIPZLPzoF/ZvO0hpsZXfZ66o9trNf+5gWMw1fLHvXRo2TfY+WCFqAc1mXH+k08mdKr3++KnpBkUiQGHLmmgaNbVx1kV5RMfJaEwRZOZOYN8cmLrV7qhxx23EbF2NL2u9qCm/uFWuuNTK/sw8IsLMNG+YQHZBMXP/2MTOQ1lYrXYWrdlW7bU7DuVy9v3vMOPRq2nbrKHXsQpRGxTmFBvW9shbh1Z6Pf/DnwyKRHhKAaI2FNJiwlYcYQp7PjoJVBnhIbzXJaExm3LTA1J3i+gEHu95QcXrdVkHGdxmLTHhOt0aZlQcb5uYye78BjXWFWEqY/2op91q16qVkV2WhkkxkxyeSqmjiNU5S0gr3Y3m0FmX/2u11+bqh3nh3+u4odUztInr6lZ7tZUkSAyk2wycRtrwLycHFwU9jFDXon0Zby3YxmevNebX2QnYbSqqSaf/kFz6XZDPpDtbGhJX78E9aNe9FZkHs7GEW1jy1e+UFftnzxRRP32w4XUO7U5nbJs7/Fpvv2G9eGb2hErHMg9keV3frR9c5bJMTnouH074nJ+++B271Q5AYkoCuem5KKrq1rJ3R13Z/FbZ60TUafu2GDdC8vM971Q59s3Lcw2IRByj8Nv3CRTkmHn2851Ywmoq2wcie4N+CBQLlCwG8oMUp6iL1AZz0Ow5kHmqfys29URpcMKMEbsvg0IGuiyRV1TK1NnLmLtiI2W28tFUSbGR5BaWlm+t6sFIkdHPfcbqd+7xNlghQp4v3w189fbql6ocm3LbBwZEIrzRrk8bThnYg4x9magmlW8p5TD+WSpd1E9zLriBIlsZPb571a/1to1JZsGQWyodU9QdxIVXHXHdILKItgmH2ZF7NElyfNJPJzmykA6a66RymaOEH9O/4K/sH7Fp5X8XUaY4ShxF6Hg20vvD3Y/z3EnfenRNbSMJEiMVGbRBe/RdKGrlaViaLTAjx+uCJq2sPDhlH3e9eID8bBOxiQ4iozUcdvjfS6lk7Lfgj2W2nLl64qVExUbxw38XUVJYSrOOTRh83bk0aZdC45YNadAkCYDkJol8/uzMgMQg6r7zxp4JQGqrxiSmxJOT5p/lbVp1b14lOfL23dOwlti8qzACLrl+RI1FcjLyuPO0R3Ec6poAACAASURBVDi8PwvtuGUqctJyAdA9SI4c9fq4d7jnnXEeXydEbbDie2OW17rknqE0bFZ5dlZeljxcDw0Ka5fF8OM3SZx/aTaWuP+AuRWUfAJ6AagtIPISMLdFMaeimFIB0MydoOA5Y0MXtVhPAFRzIpraBrSdfqq3KWrDyjPTtIKpQI7XNaopU2s8X1BcynWvTGdfRg4O7VgiJLvA+6WMr3v5Sz564AqvrxcilK37dZMh7V5w3Tm069G60rGyEnm4HoouvOFcupzekRmvzqUgu5BGzZO58MbzaNmlOQ2aJpHSqhEAnfZs5J4VswyOVtRWKeExKIpCTFgEvZObsirLPwPJksIiWTT01krH/jj8A41iV1e8Pn5pW0WBPil7iQsvZXNWY0rs5SOWLKqdNgmZJNsP8umFNT//s2plfLhzIgdLdqFz7BlIscP771svrL+RCSfV3QSyJEiMVGZQgqRoCrpjF8S/hKIc+RUoeMGYWGqRiCiNiKhjHywmMzz9yU5uPbdTDVf55rOnv6n0OvtQLut/cd6BjIyLoCS/1Ok5IWrynyfGVPw8YMwZfDd5ns91xjeI5a0VlT9Xfp2xnO+mzPeqvp6DuzNp3kSX5T5/5psqyRFfzXvvZ8ZPvQVVrW4NUCFqr5mv/2BYuwe2p/H49HsJiyjv9H/5/HeGxCKcUZj6SFNSW5bR44yPKw8D0TKhoPwLnc6JixTFIbNIhDeU5OOWz4wcBkWT/VBrNDSaU+mIXvabD3W3Rk1Z6LLUJ4tXsTc9B82Pyymv25mG3aFhNklfRNQ9Rt3/F320hIw9h3l61oNExkQCsGDaEkNiETWb/+HPzP/w54rXOWm5bPlrR5VyOtBkYlcOdrYEMTpRV7zS7+KKny9q2dUvCZIIk5l5g2+udGxP0Wa+P/RhjavBKQp0TMqgfWIGhdZwNF0hxlJGpCmSJ09yPTh6ZeZ8DpbsRPdhOdETFZKNTbNiUWucYl5rSQ/LUIXGNV06F73w9WOvrSuNi6WW0nWIjne2rJUOaExe+WxQ45HkiPBGSptGOOwauzfuo6ykjJF3DvG5ztNH9OXL/e8RHhlecUzXdd6680Ov6jt5YFe3kiPWMhsLPlri1+TIUbecfJ/f6xQiFGQfmV1lhBXfr+Lte/5X8fr3b6Uv4m+Tfnvc62ttVoVHrmjDv397sumpJEeEN+LRiUa3bUXXilGixuDz7GxLP2i0HFWNrXRYz3vKywrbupUc0TSdb35b79fkyFEXPfa+3+sUIhQc2H7IsLbXLdnIaze9W/F6wUeSIPG3Z+ZNcF3ITxQg4umNtL5iLUmfySopwn0WoEl0PFtyMyi0lTGyZXdMim+PzHskpfLHxeNpGBlT6fgPB6YBlWeNVEdVIC68jPjwUmJMMTx50mdutb0ya4FfkyNHPb/xOr/XGSokQVKfFX2CrhWia7nIF1rPKQo0So1g5r8bePbzbdz23H6e/GgXc3dtYPb2LRzeMpcOfdoYFt8l9w51XUjUe9YSG9d1vIubut/L6MY3MnvqAi6fMNLr+lp3b8FT3z6AJazyqJ30PYfJzfDuc+blhU+6VS77YDZlxYGZFr/7n/2GLUUkRCB5sg6+/xuH+R/8RO7hPMpKykjfe9i4WGqxiJgIp8dVk8rCd3+hz6AeXtas4LDDZ6/5sDm05T/eXyvqDzUCsgaiZ12EntEPvegtiHnQh/pSUZI+RlUjKx3WtTzQ9npXZYp7M2ALSkrJKwrMoKWM3GLm/LExIHULYSRP9gf0N13X+WX6ctJ2Z+BwONj77z7DYqnNImLCnR5XTSoLP/iZAWNOD2o8CpDwQyatr1jLuAOtyke3ClGDBpGxnDvvHYYsfJ9TZr3O82t/4pneg72uL94SwTfnX0dcWOV+ukO3c6B0u8f1KQo8ftLHbpV1aHZybBmuC3rBqpewNKNuzvqXJbYMpXDiwgTBVQa2VaD68MW33ishJh5OOacYOLZJkuaw0u+s9/nk2c6U56KDb+ZrxiybImqX7LRja3CXFJby3ZR5tO/VuoYrajbu9WudHvclcXFx/DWce3l/Lrn3Ipp3bFrl/IrvV/H1K7PZsPRfr9twx6Rrp/Jt5kcBbUOIYDOZTThsnm3S50+aQ2PNT//Q6dR2xnaJarHSQucPYzWHxk+f/4ZS0/x9l1Sy0iyk7TeR0syL3xObe1/kRD2nHf8lvhSKp4PJ+76IEjcRxdmwTN3zPUB0Hfo9ewsW05uc37s915zfh/ZNG1Qpt/LfPfxv0d+s3OxdAsZdL3z5E8P6dXH+/0+IWsoSbgnYICd3/b1wHWeN7uf9Xon1XGmh838/zaGVzxBWQFEVdC24nT0FWHj/LFoC+z89CYdZxogL59JKCip+tmoOZu5ex/KM3V7XN7HXBahO7tV2zfvPmCfWj6FzfF/ObDiCplFtq5zfXbSJpRnfsbVgtZOr/WdR2uf0b3gxqmIKaDvBJp8OhkowOgDQraDEui4nPKKaQFF1xtxx0McHE0IE2Al9VM2hsXWVdxujTpxxHz3P7e70XKOWDb1eLaOkoJT5H/7EuF4PsuG3ykmQr178jscvfpGNy7Z4V7kHCrILyTyQFfB2hAim5FTj+yK2MhvRcZ4s4yQ84evDiOg4jUZNjEuiifrgxN9RBzi864so8S+hRJzn/KSaDLj/ZV7XYdTk4Tg0lVKbnXkr/+WqFz5n2cbdlcp9/es6xk35lr+3Bn7keZnNwa607IC3I0QwpbZtbHQI2MpsRERHuLXkjfCC7nt/xBcmoMU161F2F7gsK+qnKj0RXedQcZ5XdT3ZaxAjWjl/LhKmRmDGuz087Nj4J28572x/iH/y/qh0bk3OL7y/43G2FawJyNJax9PR2F/s+SyYUBfQBMnSpUsZNmwYTZo0QVEUZs2aVem8rutMnDiR1NRUIiMjOf/889m2bVsgQwoZum4DclyWCzhzZxRzczB3NjqSOsdshrOG5aGq0PM85x+OQoQibzqvp484hTMv6Vft+cjoCM4YcarXMWmajrXUylOXvILNWj7qYse63Xz4yBfl54M0Nb8o3/PRp8JY0hepnqZpZB4w/kFb+95tiEuOpceArkaHUmepJoVuZ3by+DpLmMbj7++VlSmEAby5r5+MEln9MqGKYoGIS92qSdfhmW+6sC+vybGIdLA7NB56/3uKS8v3Idx/OJeXppdvHOwI0sO/whJneyCKUCZ9kerpuk7aznSjw6B97zaEhVs4fXhfo0OpsxRVob2BS5ArQKsJO8Bm3JJuonZxeNEBbhEeyzXt+1R7XlEUzmg4zOuYdHR0NL7e+wZF9vIETqEtl2/3TaU8dRGc3+8yrdh1oVomoAmSoqIievTowdSpU52enzRpElOmTOHdd99l5cqVREdHM2jQIEpL6/5m03rJDKNDAMtZKOZmACgxdxscTN0UFq6jaw62/LWd5p2rLg0kRF1xy8tjXZa59/1bMFm8n4ap65CXmc+y7/4EYO47i1CDPE26YbPkoLYnfCd9keot++5PNIexT7479W1H624tABj75GWGxlKXaQ6dTcu30rV/R4+uO2NIHokN7Zjq1gx6UUcpyc+4LhP3EHBsrXybQ62SANR1eHNRb+ZsOttpHcVlNub/tRmAmb9vcLqERiA1axAf1PaE76QvUr0Nv/1LaZGxy2s169iErqeX3x+vfHSUobHUZbr2f/buOz6Kam3g+G9mW3oPCaGG3gVEuihIFRBREXyxXK/Yu6LCVa+9l4tdrIgdC2IHUUBEROlFOgECIb0nm20z7x9LEmLaJltmd3O+fviQ3Zk98xiSnbPnOec5Kvs3HmLIlIGaxSAB8a8f0ez6QvB7dmTj7yGjk2ZgkkIbPa8hDtXG5vxVAGwsWInqo8RIpXhja59ezxe8OrI0adIkHn30UaZPrz2TR1VVFixYwH333ce0adPo168fixcvJiMjo9aMiqBU8bPGAeiRYh6teiSFjAapl4bxBK+XftiPolh5ZNk9WociCF5x2+tXk9I5udHz8jIKOO/68W4lNXR6mb1/HQRg38YDKHbfdgTCIt3ryAi+J/oi9Vv31QZNry/LEvM/vLXqcb9RvRg0qb+GEQU3xaEwb/EtTXpNr0Fl2EU5diEQ6G9AMjSeADyaY2Phny9x9bsXMfqpKxn26LUMf+wa7v9yDAey4rDaYN5n41j8R/2zyGUJ/j7inPG+52i2z1aOVIoTJQkDjuiL1O+3pdr2RZDggc/nVu3r0+30zoz7V93JUcEzrnv2Ck2vH/V788omCUJjJid35/SEto2eV2IvYHjCFPRu7ld8zOwsc3XCfNjrZbX+KdoYfHtZa7ZJe1paGpmZmYwdO7bquejoaIYMGcL69euZNWtWna+zWCxYLNUzDIqLi70eq6epqgrWP7QNQm6FpPvHgGbsQ5A/Q5t4gliXvhUs2bYVq/wafYZFsnO9qHspBJfJ14xv8Li51MyTl73E78v+qvO4JIEky6iq2mh5L4dDYcP3mzlxKIv9m9OaHXNzKYqCLIvtu4JFS+6LAPz+dd2/k74SGhVaK7l66ytXc1mnGzWKKPi9//BntOmazPH9mS6drzhEMXYhMMgJDa+Gt9jsPPz+T1UrP6D6g73NoWPFrm6s2NUdFVAamXuhqvDXvnTmLvza65uy18Vmd2DQi2VdwaKl90V++eg3Ta8v6yQ69m5X47nrnr2Cnxat0Sii4Lf4oSWk9u1A2g4NV3LYFRAbtgse9uJZDZfxdKh2vjn+Jn/l/9TAWZV978YTHunl+/j48LPsLP7d9SA9xOIoJ0wfXPtZa/aOkJnp/GCWlFRzQ66kpKSqY3V54okniI6OrvrTrl27es/1V2rx44DG0/HkqNrP6UQJKG8xhSro7Uto0yENY4jY6FRoWR67ZAF/fLup3uPqyU37XNr7RIX0PcdZ99WfHozQdZtX7tDkuoJ3tOS+yMdPfYW5RNuSFhHR4bWeS2wnyth504pFq11OjgBs+S0CvXuT2wTBLzz8wU8s37i33uMORUJRGk+OgHPI4lhOEb9sPei5AJvg580tY2+KlqIl90WWL1pFUY62iZ3QiNqrw6PigmvQz9+s+nidpskRR6ROJEcETXyX8S5/5a9s5CwVV5IjAEW2XE2SIwBbCn7V5LreFHDvCvPnz6eoqKjqT3p6utYhNYmqOsC8WOswkEIm135OEjORvMlgUph5cw4Ou4yrb3iC4O9+UureT8litvDtwhXcOuJeNny3udFN1NUA2QFY05lOgt8I/L6IyvsPLtE6DEbPGlHrOZcSpYLP/PVzFBlpRux2rSMRhPrJyfvqfN5qs/P17zu55vnP+OHPPSiN9DUC5d1n77EcrUMQ/ECg90UAXrn1Xa1DYMyskVqHIPiQCli61p6gIwju2nfRvDqfd6h2tuav5d1DD7Eh7wcCp7fRsMwK31fz8DbNSmwlJztLKmRlZdG6dfXmLllZWfTvX3/9aZPJhMlkqve437OuQ/tfCAOE1S6lpVrFzOj66QD3Vn7o9dAm1crQcUWs+yHGM2EJgob+s6x674Dfv97AU5e9QnmJWcOIvC8qQcwoCyYttS+y+4992CzarmSVZInzbpxY6/ndf4iZ0fXRG/XYrb7NVCiKxH2XdeLpzw4Qn2QHyVkWURD8x81VX23YfZi73/yOErNVw3i8L1bsQRJUWmpf5Mjf6Zj94HPDBbdPqfXc3o3arA4LBIYQA7aKwN2cTAKKJgXf3gmCtkaHJqHTOSecHy3dzfuHn6RcCe7S+hH64BvT1CxBkpqaSnJyMj///HPVjb+4uJgNGzZw/fXXaxWW16n2umc4+ZQUDlJsjadUyzoovFqjgAKBZ5JadjsMHV8sEiRCwPvB+jF6vZ6C7CIu63QDlvLgHoyoNGzqIK1DEDyopfZFju7N0DoEDCYDcck174V/r9/L3WMf0igi/+ewa1Oi8/ghE1ef1YNzLsrnrGmF9BpUjk4sOhb8QeIOZJ2JkvIKptz3dtAnRipNOL2b1iEIHtRS+yIZB7O0DgGdXiahTVyN5w5uO8ydZ/1Xo4j8XyAnR1TA2iGUit4RWociBCyF6j1CnH9vPf9OIk0hWBxm/rf7JkqUAs2i86WBsaO1DsHjvJogKS0t5cCBA1WP09LS2Lp1K3FxcbRv357bbruNRx99lK5du5Kamsr9999PSkoK559/vjfD0pY9V+sIQC0ELECI86GqohbNR/uVLf7MhYLELpAkMJjE91kIUBKMmDaY+R/dil6vx2F3cHnnlpMcAVj31Z9MvHIMkphCHTBEX6S20oIyrUPAarZSlFtMXHL1hI3n5ryG3Sb26aqPluXHzGUy3yxKpEufCvoOKdcsDkEAwHgmRL+ArDOhqirn/fedFpMcAeceJDNH90cnB1y17BZL9EVqs9m0r93osCvkpOfSrnv1XqwvXP8Glhb0ftKS2JKNZN6dKpbCCs0yss0+2kZVrwpJDe/D/3W4izC9c1x1wd5bW0xyBGBn0e+MMk1HJ2m27sLjvPp/snHjRkaPrs4q3XHHHQBcccUVLFq0iLvvvpuysjKuueYaCgsLGTlyJD/++CMhISHeDEtb+k5aR3BS9T+9Wv4+KK5v2Ck0nyTBwZ21N4IThICgOhMEV3S5icUHX+aXj36joqxlfYB4fs7rbFu1i7vfuwlZDEwEBNEXqS21j39s5GoKNVZ9veqTdRzdfVzDaISGdOxRweV3ZTJ8orab6QoCANa1kDsGJXE1a3ecoKjMonVEPvXs52vYuO8YT10zGYNYzhUQRF+kto692jR+kg+YwqrLlG1euV2U+gxSjhCJzHs64Yg1aB2KEHBUEkJLaRNZs2RWWtlOnt59LXf3XEiO5TjF/jAZ3odWZn3ModKdXJ56LwbZ2PgLAoCkBsrOuPUoLi4mOjqaoqIioqKitA6nUYp1L+RP1TgKA3LyLuDk6pHsQaAGd308zwgDmj9rsvI37YqhPchKD9x6sUKAkECSJK/NOJ587VhWf/I7ZUUtcybx9f/7FxfcOlnrMBoUaPfHQBZo3+uCnCIuTpqjaQyyTma57dOqx7PaXkteRr6GEQWG0KgQzMUVPrteXJKVJz4+RNsuFvTBM0FM8CkZT63ErsU0gclP9yOrsNQ77fsxCbh2yjCumTxU61AaFGj3x0AWaN9ri9nClPBLtQ6DFY4lVSvDr+p9m5is4QJf90XcpUqQtrgf6MXktpZKRkJpVsUcFVlSmZC6m2hT3T/zncL7UGovJtty1L0gA5CExPCEKZybcqXWoTTI1fujeIfwMcnQUesQQE6p/tq2WSRHXObeQHDlSs5F6/fwzaFtTL5MrNoRPKtjn3Z8mvEGb/+9gP+bfwEde7dDlr2zhPiHt35usckRgC/+9y2K4qUBH0HwspgE7QdOohMiq75O23lUJEdc5OsBifwsIy/c047yYucsdbsNHNpXRRH8WhtIWIOUsBLCbwJ9L6rrdXuWalneIpMj4CyM/PGqLdg02ptIENxlCtV+wmBYVGhVciT7aI5IjrgokJIjANZ2Ia4nR1ScOf2AnkYuxMoGfjn3BtZOvZnb+5xF//iUxl9Ui0qrsGImddpVb3IE4FDZzhaZHAFQUfkzfwUWh1nrUDxCzAXzMUkyaf9eG3FH9deOE9rF0QJJkvOPMQRufjKLf83L4tox3cnP8szy6aiESEoLylAcYuC2pXnsu/kMnjQQgLjkWK589BJCI0J49/5P8EYPT3H45p0sPDrMLxMx2UdzyT9RQEKb+AbPGyfPqPP51/c/SefOnb0RmiA0yh/20LnioZlVX2cfbVlL0gPN33+FM3tQL0ZNKaTXGWU4HBJbfo1k558hhIYrDB5XzJXzMgmv2vM0BijGa6sGBP8V+Txy+JSqh1LkLai6BNTiXV65nPOdTMVbCZhKIQY9FX6wX8I/FZVVkJ5TSKfWDfdFBl7/vzqff37OWM4+va83QhOEgDDznuo9XrLT8zSMRPC0iNhwygrLnRVTTC4kR+wQtQOidsjorBKqrFLWSaWov4o95pTzvH/LEdz00IAJXNptUNXjm3qPpH1EDJvzmpYAHZx8mNSYfL/ZskYn6XGo/tcXsSkWsiqO0j68e4Pn3bv9gjqfH8klTOpX95iJr4kVJJrQ8tueiBQ6ruqRWiY+vGpFkiAqFj7avJdbnkpHktwfcC7OLRHJkRboje3PVSVHTnXWzOEB//Mw486p3Pn2DUTGRzR+sq810luqLzkCcF3Xefzw8XJPRyQILjOGaVcrNjw6jLGXjap6HBIRHHVrg5m1Qmbl53G8eE87XvlPW37/MZrifBNZ6aF8804rLujWj8vO6MFL81PYv90sVti1RLGfIYXVUXrSNAFvjiZJPkjETR/ZlyeuOpeE6HCvX8vT6kuOANzx1koeXbzMh9EIQk1RrbRb0WoKNTLtxonVscRHNnC2EGhKC8qo3E3AkGWFBib3yeWQ8oVMzGZncgRAUiTCD0q0/krGmH3yRJEc8XuLRl7M7K6n13p+dEpXDLLre3aFGyx+lRwB6BM9nEs7zCPGkKh1KE1WX3IE4Dc+5tntt/gwmvqJBIkWjJO0ua4Ui9TqeyTJuXBIyRwP9rnaxCJUkSQ499J85vw3XetQhAB1Tb87mRZzOQvvWoy1onrTdJ0u8N/ix/9rNBOvHM1DS+/WOpQaUjonEd86tt7jDSVHKj0/+y1PhiQITXL+Ledqct2wqFDe3ftiVWmNuZMeZO7ZD2kSi+A5c+7LYPGfe7j5iQy69rMgy9V7rwktRMEM1KwBKEUPoqrVpRZUdHhzNZHqg4+z00f0ZsKg7rxy83SvX6sp4iJDad+q/r5IQ8mRSl+uP+TJkAShSS7/70WaXNcYauDt3QsIjwoD4OU73uSqXrdpEovgfbpiO5Hfnai3YxK7QUJfCpJaczRcUiUkByT8IoMCcgWi9Jaf+9dvS+j7xdPcveEbSm2Wquf1SNgV10tSpkQUeSM8twyOm0DP6MFc1elhrUOpwSSH0jq0Y73Hn9t+U6NtFHDMgxE1X+CPngUgKfZJ31804nbkpA1IcjSqqqJkdgMO+z4OoV5TLy8gOt7a+ImCUIfyYjOfP/cNl3e9mYKsQgDeuPsDjaNyX2JbZ9mIDd9u8tp+Ks1x0Z3n1VumaMfa3S638+ELn3kqJEFokn8/Msvn15w173y+KniP2FbOvsg4eQbblnun9I7gO5IMS15Jwlrxj4EF/3nLFnymHMwfoWafjerIcD5V2vggfXOVVbg+G9QdnVMSAFi7I82vfq4vPed09PVMhtl/LMfldv792CLPBCQITXTe9RN9PiN/2k0T+abkA5LaO2dhj5NnsGzBCt8GIfhcwsfZmP4qqPW8bIbwQ1Kt5EglSZUwlEqEHIPWy2T0LXPbq4Bidtj54vB2Rnz9ImklztJ5r+9Zf0puyzlpQ0Ih3FBBqN7KPzNfstS8Ld29qbKE1b6SzRpHUtPQ+EkY5Lr3lCqwZpNPhkvt3Ltdm4T5qUSCRAOSZIKI+310NT0kbkSOuB4AJXMGalbDteEE35MkMIXC/W8e8Ur7xjCDV9oV/E/e8XweuuhZoGkD9f7OYrZWLZPW2ojzz2DKtePqPb7ghjdcbmvR7Us8EZIgNJlOp2P+h7f65mIyfHriTa56fDaSJPHARU8yXnexb64teJ2qSBQX6FmxJBZHg5PzRCm1FkMtQM2f47xvW9d7vHmHImFzwEu/DMMXo6uVEyIsNrvfzB4e2LUNl42rXUak0tNLVrvc1tZjtQcNBcEXJEni8R/+47PrLT7wEje9eBWyLPPibW+4tOJbCFwqoEaFoSbGoEaH0/qFdKJ21tzb0phVe+VIrXYklbBDEvpSiYhNXgxY8KhSu5XLV3+EQ1FYfeIAzp8IO2e13cOE1F1c2H0rU7vsYlrXHUzuvIuO0XlU3uQLLWH40dxMAKST/R276j+TqpNDOjAmaWa9x1dkNGXCrvblecUm7RqRIy5D0SVB0V2AudHzGxcL/LNzawR0kHMmCmI9YCDoM7icqDg7xfme/dW0ltsA5yxPkFAV8bMQzHat28v+LYcoL/a/zc2bSlVVJEmi82kd/aZcywNf3NXgJtcnDmT5MBpBaL4xl4wkOjGShy96lvLiCrfbi4gLo7SwvEb/1mAyoDPouLzzjVgtNtQGakALgUuSVPZtDWPqFfkNnFX5gU46+Uf7D0KCFzkOgPVPUAqb/NLK+31dt1qHIvH5xl4M7XyUH7Z1czNI15gtNkJNBrq1SfSbT1Ov3nwBOrn+uY57j7u+gkQQtHTG+AG8uP4x/jP5cUrzy9xuLzw2jLLicjglYa836tEbdFxz2lxsNjsOq+uldoTApMZGonRvB+Gh1U+aLcR+XU7kJomC8WBppWJ0pZKSCiFZzhtS9AEdIbkKmeerYjQ1AGSUF/PLif1IcjaJYSWMbLMfo652/yLCYGFoymEijRXsyGlDVlkkpVYjYQar3yRK8i1ZxIckkxzSUetQqlyZ+iB6uf7J2EfK9/owGveJFSQakkPHIydvg7hlEHIeUPeypJpiQO4BchswDIaoZ5CSdiInb0Bq9SfoOp1yrhVn8sWMSI4EBkmG1B7uD1LVR1XwqzJFgpdI8OINb1FRZmn8XD9Xucn8WTOHaxxJtYaSIwAGk+u95ZFXDHE3HEFwy+ljT2NZ4fu8tet/TLhyNKawxvsi4TFhdDk9laQOifQZ2YPb37iW78o/ZGnueywrWEyXgalV59osNipKK7CUW0VyJIhJclNKaoldTlsGCbXkeVCbniCRJFBUsDtq/pw4FIlDObG8+stgnvjmTMqsrnx2cp/V7hxMHXVap0bO9B2joeG+Roje9fJjYb6pVCYI9eo5pBtLcxfx7t4XmXrdeMIiQxt9TUi4ia6DOtGqQwK9hnXj5leu4uuS9/kq7z2+K/mQvmf2rDrXbrVTUWahoswikiMtgBobiTKgK4SF1DwQYoRWsehtMDHK8gAAIABJREFUMonfybR/T0/sXzrUk/81xFBSfT8yFcokfSeLIbYAIAG/Zn1Fu+htdIzKqDM5AtXP9U7IJNpkBiR+P94JpZHVRT51MpROEX2rVpNoLcIQ3eBxo843/TRPETlPPyAbe4LxWVT1EdSKX6D0NXDsw5m/UnD+Jqig74UUtwhJjqmzHTX/RnCIjfYCnc3m3Tc7h13M2Ax6KuzZsF/rKDxCd/IDfmh4SCNn+obO1PgowlkXD+eHt352qb0H3p3rbkiC4BEderZl7ts3cMsrc/jz+y18/ORS9m08iKyTUBxqVVekXY8Unv3lQeKS694Y+MnLXuTA5jTfBi9oTnFInDaipAmvEANUwU8F+5ZmvbLMouff70zniuFbGdfnIAadQl5pKF9s7M2H60+jzGpk45EOHo63fpGhzg/4Bl3gZBLOG9abd5b/5dK5v718u5ejEQTXtO3amltevZrrF/yLjcu38dmzy9ixdk91X+SkVh0SeH71wyR1SKyznRdveDOoSg0LrlMBpVs754N/joRLknOJ4sm/lZPDIg0NNquodR4PyZEwHQfZBroyCUeYirkD8M/bhP3kc/4xnt3i6CU7im4TUXqIMFgbncyjqtA5JofNWe0pqAhF8pcSFkC0wbk3qyzJjSb0/MWg2LH8kLnIpXMf6/eld4NxgUiQ+BFJCkUKnYwaMgksa1DNn4HjGMgJSKEXQMh4JKnu+s2K7SDYXesEC/7LXCaxf1vjM2YEoSXoP6ZP1ddpO49qGEk11a5y/MAJ2nRpXe85l95/kUsJkvjOUZ4MTRA8whhiZOQFQxgxfTCbftrOD2+t5Nj+E0QnRHHO7DM5e+ZwTKF1zwbKO5HP+q83+jhiwR9ExNg5c7IrdSoEoWH7MuOYvfAiVHT896uxPLhsDAadA4tdjxYjTJ1bx1Wtvj6RX+zz69dFAvYdy6Fb27oHhwFmjz3d5QSJIPgbg9HAsKmDGDrldLb/+jffvbGSo7uPERETzuhZIxgz+8x6J0+Vl5SzfNFq3wYs+I+IUOef+lSOkLu47LWh5EnSjzIS0skkioxDr5I7TqGijfN49CYoqn+rqLqpYMoEQ4GEqgdzOxVFDA81W5/EjKquQwNVKatIEsSFlBFpNDO+49/4y7yICDm2qpRVub0pE5K860jpHjpE9Kj3+Bnx4/gxczFqgJTVFQkSPyRJMoSMRgoZ7fqL8ny3uZngHaoKXyxMxGYVle8E90hycOwzE5NYnUDIPuIftbQVh8Jrdyzi0a/n13tOq3YJPPbdf7h38uP1nhPfN5pPtr3ljRAFwSMkSWLQ+NMYNP40l1+z8K7FXoxI8Gc9BpRj9I+FfoLfcC47q5ys66pL33AmRyopqozFrl3fOOaU+vVZBf4xKKECj3/0M4vunlXvObERobx95wyueu6zBtva/JpYPSL4L0mSOO2s3px2Vm+XX/PpM8u8GJHg90x1Tyj2hsrkSeXfsh2SftCRP0zBEQLRWyWKBiou5/aNOZCwSsZQLFWtXFEllZKeKgVD1NqrU4RGtY5o+r5GcaHlTO78txeiab5QfXjV1yX2hvb7862lx1/htu4v1XvcpAvlhi7P8MqBOxtsxx9Wj4DYgySING8Ju+A/KsolDu4MQRSzFNwh64Pnbd0QUr3hV1iU/0yd2fDt5kbPGTxpAF/mvcv4f52NbKj+N5ly4zn8pHwmkiNCUFr10TqtQxA0obL510j2bas7Q6KqYDFL+FGVAsHrJEBPhRXW7O2I1e56hiQ+wuy9sJrBZKyeTxhZz+o5LWxPO4HVZm/wnAFd2rL2fzcyY1Q/DLrqf4MJAzuz+bXbRXJECEofPeofA22CRqw2zS5dmSiJXS8RvVVybu6eDq5MntcXQNJ3MvqSmm1JqkTk3xLxa0WNruaIMzW98+mP32mjXN3/CNVFahhJTTmW45jtpQ2ekxKWygN9PmJk/DR0VI/vdDadxmP9vvSb5AiIFSRBQVVFHedgYApVufuldC7qHYXdKqYHCM1z9sXD+eWj37QOwyP6jqzeXPHUZIk/KMwrJia+4RJZkbER3PXOjdz1zo0+ikoQtKOK0e8WTXFI3Dm9C4vW7yGulR1JgsI8HZ+/2oofPoqjtEiPKUThnBn5XHxDDq07WLUOWfAmw1Bs5eu5b+k4Vu/pwmc3fETHhKJGV5KUWSE6tIKcknD8ZYiif5c2VV+HhfhuZrIr0k7k0719qwbPCQ8xMv+Sc5h/yTk+ikoQBEE7qsVK1YyMpixf9DBjgfPa0dtlKtopzjmw/wxHAcnq3MckZpOE5HAmRP5JQsKUDWIibdP0jE7ETtMnXWj4Y1OvdmHdq74OkcM0jKS2A0Xb6Rs/vMFzjHIIk9pcwaQ2V/goquYJnqnGLZhqXu35RuV2gP/MkmoJZBmsFRJ2UWJLcEOrDglah+AxYy8bVfV1/olCDSOp7frT79I6BEHwK3s3HvB4mwlt4zCF+deApFAXZykla4XMGw+lIEmQfVzPTRO68cUbiZQW6QmPcjD96hwuviGH2FY2bCI/Etz0fRn2+DWs3tMFgJs+mMpHf/RFVWlwJdFT343mQHYc/pIcAfi/0QOqvi4o8a/VLf9+7hOtQxAEv3L84AmPtxmdGOVXK9mFRqSc/Cys4Sj3qfuWhGRKxP8qndw9/pQ/gL4UWn8l0/ZTHeGH5TqTI5WsMSI50lRTO8ZpHYLHjEm+uOprs6PhFRu+9snxZ7UOwWPECpJgYG18M+Am0fVCSlgKahlq9kDPti006IP/JWsdghDgPn32K61D8Ihrn7sMg7F61ciaJb9rGE1tuUf9p/anIPiDbat3ebS9Nl2TefvvBdgsdqZGXOrRtgVvcCZJVn8VC0BZkY68LAOKQyI20cbzyw6Q3M6KJDvHLCoHyv1xlp7gvoU/HgU6Vj3OKo7kfytGsPtEIndO+I3Y8JoZMlWF0god32/vhj/N3/vXuNNrrBpZsWmvhtHUZraKKgKCcKrDO456tL2EtnEsPvAyqqIyOWy2R9sWPEuVJdTU1qiJMVqHUkvEfpmQYyql3VVs8SqSQyL0CIQdlhpMipxKbriiolAHq/0PrUPwiAHRownXV1eu2FUYHP9f/kgkSAKcqhSD1YODEnJ7pIQvkCQJJUskR3xt5k3ZrFoaQ0mBHn+aPScEhnMuG8nP7wd+ea0+o3py0e3nVT0uyCoMmrJhghCMzGUVbP1lp8fai02O5s0dz6PT6ZiYUP8mxIK/cfZbnEmS6loStz+XTqu2VuRTqoeKxEjwyracx5urU6jdj5X4cUd3VuzsSqfEPN7591JCjA4k4PcD7bj940n4U3KkS+s4brmgeiVrqdnChys3aRiRIAgNsVZY+eM7z/2OhkeHsmjvixiMBj7++GOPtSt4iU6HigShJr/sZOjNEjFbmx+XKQskO6hiBNcFKmclJ5GpBP49O0qO56ION1c9tilWVmR+oGFEwc1/eqFCk6lKEWreTFB2e65RQ08kqYn7X+iHeO76LVxCsp231uylzzDfL5sLps29W6pgSI70H9+H51c9VOO5nz9cq1E09ZON4vdFEADMpWbmnv0AG5dv81ibHXu3r15BVuHaawZO6Oex6wue4BwESGpnYfCYEvQuf6AXe7AFusufb/j+qKgyB7MTWLalF4dzY3nyu1Hc/vEkFNV//u1TE6P45L7Lazy3cvN+HKLCiSD4JavFxryJj/Lj26s81mabLq0xhTpLjr8z27VNhAeM7eux6wtNZLOjO3gcec02KC13qymdzv8+50kOidA0raMIHK1jf9A6BLeFEMFdvV+v8dze4o3YEHVqvcX/fvMFl6mlC8Dh4XdJRzPqdtp3gPFsz8bRgsUkOHjui0P83+0Z+HIjrinXjmP6bZOR/bBDILQMepPMMz8+gPSPWT856bkaRVS/d3cv0DoEQfALHz+xlP1bPNsXyT6a0+TXbF6+ndGzRng0DsF9XfuZkZrSrTBeCGH/RixyD0yqCrnWZBpbBa0Czy0fwcWvzuKLTb39KjkC8MXDVyHLNf8fsgpKNIqmfq/eNE3rEATBLyx94Xt2rt3j0TZzjuWhNrRpUh22rNzB1OvGezQOwTVV79iKgvzXHlCUZrc1ckQ3Zs4YjNHoP/cmCYmENTJRW/6xn0nlj6hI4Aed+/stRv7H5PUiW55G0dTv3FZXaR2Cx4hPHwFKVcqh/HOqdnjyFHtzVqOUg3W1Z+MQuHxuDkf2Gln3vW823f76leU+uY4g1Of78ro3G923+ZCPI2lcSmprrUMQBM057A6+fnU5quLZT2XH92ficDjQ6Zr2wXTVJ+s8GofgPofDtXISVfuRWJcgJsYFrt/311Vaqy7+V/6k0sZXbqvz+SOZ/rf32NDenbQOQRA0p6oqS1/8vsnJjMYUZBVRVlROREx4k173zesrPBqH0DQSgKLCkUxITWlWG2t+9WyyzVMkJGI3SUTuUSnromIPB53ZWX4re6JaeVILpmKQHYTp3FtB5A8e6vNpnc+X2Ip8HEnjRiRP1joEjxEJkkClZAAWLzTc3N2fnJtzCp4jSXDvwuOc2y4O52Ivlb5DS+k3rIyIaAcnjpj45csYSovEr7EQ2CLiI/g0fWGtlSOVPD0jzF1fl7yvdQiC4BcKsp2DB95Q3/tBg6+RJY8nawT37NwQjs0qYTDW/+9is8LR/SF07u1iPTXBbz27/EytQ2i2EIPMyqevr7VypNKPm/b5OKKGrXnueq1DEAS/UFFuIS/DOwlMVW36ZFRZJ6M4PDyJVWgSFZAzclGamSDxd/oyieht1fcqFZX4tZA3SnXOn65cuXvq19UnB20SJdpkJs5UTvfYZlTF8RMyOub3ege9bKjz+Npc18r9+cr8Xu9oHYJHiZHVAKV67Z9ORVGsyLKxya8TPE+ng7d/28Md07rwv2UHaNPJhsPuXDGq08PV/83g1fva8MOH8VqHKghNFts6hpf/eJxW7RJrHbOYLZTklxLexFlb3paUmkhoeIjWYQiCXzAYvdeNLCkoJTo+qkmvEckR/1NSoOfHj+KYfFlejU3aKykO+GlJHDv/DOeuF9L9cV9VwUWqCgVlYVqH0WSRoQbenzeb9q1iax2z2OwUlVUQEdLUz0XeFRVmIjJM9EUEAUDnxX00S/JKiYyNbNJrRHLET1ibO/E38EhIROyXMBSoFPdWqGgLSGA6ARF7JHLHqc7N3ZuaHAmoZIrKhNTdbM5sS4Qp8JYi6zFxQ5enSAprX+uYXbFR5ijGJIdqEFn9dBiI0MdoHYZHiQRJAFJVFYoe9N4Fsvug0MV77fsbqTWo/ptlbtvJxttr9xAe5Rz40emrtzA1GFVue+YYxfk61v0QXG9OQmA6dQZ3SISJilILsk5GliXsNgd6o445T1zKhbdPqfP1mYezef+hz/jl49+wW+1e/dDTHK9teUbrEATBb7x001tea/uixKtI7tzKa+37m6SOiWQdbvreK4Fg4UMpJLWzMvicEux20Oup+nvz2ghe+28bdDoV6cV0rUMV3FBcocPmcK541npERZYllJN9kVCTAbPFhixJzr6IQ0EnSVw9ZSjXnDu0ztfnFJbyxvd/8O0ff2OxOZD9LHP3yb2XaR2CIPiN125b5LW2r+h2C/Ft47zWvr9JTm1FZlq21mF4hqI6Z5XK/vVZ0ptMuRKJa2rPRtGVObBHgmx1luMyt6f2bfrUOUYSyCWgRDRyQe1v9yepGGQ7suT8Z9f7ydYxMjoUHAAYJBM21VkBSJZ0KKoDkBiZMI0JyZci1/FzWmYvYlXWZ2ws+Bmb4o3qQe65tvOTWofgcSJBEohsm8H2u5cvcsCls6SknahZg4AALovgx8mRSpExdc+KlSTnff+yuVms+yEaP7lDCS3Y8GlncPFd0wiLDKVDr7Yc3X2MNUvWU1ZUTuvOSZwz+0wiY+vubR3bl8Etw++lvLgch905+6ryb38w/Y4pREb514oWQdBK2o4jrFmy3qvXyDzo2of0H22fcHHyHIrzSr0ajzcFa3IEwGaR+e/lqQwYVcr4i/NJSLGSe8LAT5/GsfnXSFRVwmBUqCwf72dj0UIjFBXKLQa+3doNi90/VloM6NSaWy4Yhcmgp0tKAsdyi1i+cQ+FpRWkxEdx7uAexEbWvdrlRH4xVzz9CQUl5ThOJlkUD+9t4I5zBnQmOa5pM9oFIVhlHs7m24U/efUaecdcK9+1wrGES1NvIPtorlfj8aZgSY5UdSPMVhAr/1ENoCuDVitkDEVQMFihpCfVs24BFIjaIRGWBoVnqERthuzzGm/bdBwsbbwVueu6xTr70X0TMzSOpFo0rZjZ5VZ0koHkkPYU2fLYVvgrZfYiogzxnBYziihD3QnYUlshrx+YR5EtF8XT+057QDtTd9qEp2odhseJBEkAUkte8OHVoiFqDRT3/8fT65BDnWVxVDkGlEwfxiScSpYhtWcFKR2tZBw2aR2O0MKtW/onD35xV9XjDr3acfmD7Vx67YLr3qCsqNwvl6aHx4Rx/TOXax2GIPiN9x/+zGfXMoYZWFa4mEnGS2o8P//7GxgzcTQAsUkxAZ0gCXaqKrF5TSSb19Q1sKsyZGyxSIwEqFW7O/LG6jMos/hHcgRg04EM+qa2rnrcvlUMV9ezWuSfnlmyukZyxJ+Y9DqenFP3ClxBaIk+ftx39fh1eh0/Wj9hnDyjxvMDbujC0y8/AUBi2/iATpAEnXr2lGopVFQc4RC3Vib0GEiq8/sR94eO6C0qFa1B0SsYCiRMeRISEioqrVZIVCSqNFpGX4XQ4xKOcBW7ZsVMVCIMFnrGZ6KqEGrwn3GEAk7QLqxb1eNYYyvObnWRS69dnvmB3yZHQGJO14e1DsIrRIIkQCiWLVC6AGzbAO9siFq3IjBJyMkNbEzYjM3LBM8Li7QDlQmSyptZy+4UCNpQFKVqmWjGwUyWv7uKA9sOYzDqmXrdeJJTW5G24yimUCN9R/UiJMzEsf0n2LZ6l8aR12/B2kdqbBp9Ii2Lr178nt+W/onFbKXrgFTOu3EiQ6ec3qzNpQUhEOzbdJD3/vsJO9ftpbzY7LPrWsttFOUW85PSQFLG/8YyhRrqr8NgMKnc/fJRVFWsHgkUqgoWm467l4zl94Op+GN/01xhITTE2S8+kV/MsnU72Z2ejU6WOW9YL7q1TWRveg4GvY4BXdoQHmIkp6iUX7cf8qsVI6d65ZYL0J1ShiOroIRPV29lxaZ9mC02OqckcPFZ/RjTv2u9m80LQqBL23mERfd/yrY1uygr9N24iMPu4MDWtAb7IrKflQZuqVRwJkdCW/bkUQkJfRnoy2of01kkwg9DzWUkzteoioqhTKLRzrXsXJkSuUeiYKg37puNj2m1Di9ieJs09Dr/vG/nlWYTH+EsGVxsy2dzwS8cLduPpKr0jx1Fu/AeZJgPIUsyHcJ7EqoLp8JRxrbCX/00OQKXtL+rxibyJbYC/sj9ke1Fa6lwlJNoasOQ+An0jRmBLPlJvTMXiQSJH1NVG2rZB1D6IlDHu5qvlL0GUXfUf1wXA/bgWI4ZqOw2yDx66sw98aFI0M6iBz/lyodm8da8D1nyzLIax9Yt/bPG49CIEGbMPY+Uzkm+DLFJzrp4OB17OzdMO/J3Og/PeJ6ju4/VOGfjim1sXLGNc68Zy22vXSOSJELQcDgcfP/mz7xz70eUFmjXF3nzrg+Y9/4t9R6PSoyC3T4MSGii+t8Tp1yeiynEPz/YCtUqE1jFZiOPfXMWP+/27/0Kb311GQtvn8FbP2zgtW9qlgNcve1gjccmg45LRg9gQJc2fpscGdKjHQO7tgUgPaeQe978lj3pNUvzbdyXzsZ96UwY1J1Hr5xYI5kiCIFMVVWWL1rN2/M/oDC7WLM4Fs5dzDMrH6j3eFRcY5s2CL4gAUpKotZhBCwJCX3pyfJZrYG6biUqSDYIOyxhTTj5hFrzeGj6yf1OnI02K5IYUxlFljDUqgacE2502Dk9OZ1Osa6VwNPKa4fu4b5+7/J77rd8l/FOjWN7SjfWeKxDz+D48fSJHo5DtfsyTJe1CelCnxjnitwiay4fH3mOdPPeGuccKS/mSPluthWuZXbHe9BJgZN2CJxIWxhVtaEWXAvW37QOBZQsAFSlBMxfodq2AjKSaTiEnAuIuo5astthzdcxlBYZGj9ZEHzg2O7jfP78t7WSI3Uxl1aw+MElPoiqeULCTWxbs4tL2l9HUodEdq3b0+D537+xku/fWAlAt0GdeOTrecQlx/oiVEHwOIfDweOXLODXz//QOhSKcpwDIuZSM7989Bs71u4GCfqN6s2Y/xtJaIToiwSO6hmBSe0snDG6BLsN9KIb41fMVpm03Fh6peThUOD77V35ZXdnfj/QDofi/x8hswpL+GrdzlrJkbpYbA4WrdjIohUbGz1XCyaDjgPH85g4/03aJkazef/xBs9fvnEvyzc6ByxSk2J4+ZYLaR0X5YtQBcHjVFXluTmvsfzdVVqHQmmBs5SnxWxh9ae/s3XVTlRFpdew7oy9bBQRIkGiqcq1qkpMBGp310o8C/WL2yCTeZ5yckXOKQdOfqPj1ktIDlBPLhLQlUJIJhjzJcIPSMhmsEdAaU+V4r5q3YmWRhRbQpjUaQflNhN55nB0skqEwUrryCJ0kn9OaDiVBTM7CtfVSo7UxYGd9Xnfsz7vex9E1nQ69BTZc3ny76uIN6ZwuLzh6h97Szbx3x0XAxCra8WVXR4g3tS6wddoTVJVP50m46Li4mKio6MpKioiKip4On5q2SLUkse1DsMpYj6SoRtq4Y2gmnHediTAAVIYqL4s+dVUOkAhWGtvOOxQXKDntmmdyTxcOThUfxkLQfCF59Y8wLwJj2Gr8OzMB51Bh8Pm8Gib9ZEkCVVVkXWy23uizPrPdK569P88FJnrgvX+6I+C9Xv947ureO6qV7UOA4CZ885n2JRB3Df1CUoLy6rK+CkOBVOoEYvZqnGE9ZN1EqoKqh/uaeAPbnzsGOdemicSJH5EUeH/Xr+Qg9mJDO2cTmpiPh/90b/xF/qReRefzSvf/E6Jh98bKvsHvlBZ4EQnS27viTJ9RC/uv3SCR+JqimC9P/qjYP1er/1yAw9f9KzWYQAw8aoxTLthIvMnPUZhdhGy7mRfRFEwGA3YLDaNI6yfpHOOD6iO4OyLVP5fKR2SoEtbTWMJJpZ4lYLhCpZTij3oiyHmL5nwNOeeJdZ4FUmRMBbUHoNSUVFCIeMCBSW0adeWUDi73V6SIvx5vLFhA8LP5qB5B8VKntahuE1GdrvsV8+woVza5W4PReQ6V++PYt2tH1JVFbX8fa3DqKbr61zNopbjvPUowMlBSr9OjgDxvyIl/k4wJgxUFdJ2h3Dn+c7kiCSpTL0yh3d/38OXe3bw4aZdXDk/A4PRNwPKglBFlT2eHAEYcu5AdF6u7ZvarwOX/veiqsEPT2wY/8njS1nz2Tq32xEEX1v28g9ah1BlwOg+zJ/4KKWFZaA6fzcrfz/9OTkC8O7eF/iq4D30Jv+fda+FzWsiRHJEY6oKh3OrPzAezI7lQHYrVCTWH2wfcMkRgP5d23o8OQIwsEsKJoN3a2q3bxXDjecNrxrw88SG8UvX/c0nv2xxux1B8LVlr/hPX2TIuf25e+zDFOU6V7VW9UVU/Do5AvDKX0/xXdmHhEY2cZQ6AKgAoSaU07uL5IiHmfIkkr/RkbJEptUPMslLZVKWOJMj4CzHZcqT60yOVB7XmSWSl8k0PrauEmEwo5McdIjKY2qXnQGdHAEY3fZiryRHkkM6EiKHe7zdU8UYEpmQfDmVY6me2BNld/kf/JTxkdvteItIkPglCzjStQ6iWtE8wL9v+PXKG4EqxYBhuNaReFRepo7zu/ThxgndOZ4WgsFoZ9H63dz0WAatO1gJj1KIT7Yz6+YcFv2xh7AI/6xhKAQfSZYoyS/xStujZgwjvk2cV9oGmDH3PBZueYY9Gw5UzQjzlEdnLiAv079rpArCPx3YmqZ1CFWev/Y1KsosAbkg9Iout6A36hh+3hlah+KX1q+I5uh+Iw7RVfGpykUQJ8f2uHHxVO794hxmvnox1y46X9PYPKHEbPFKu2MHdqN9K++Vzpw+og9fPvAvDmTkovPwRutPf7aa47mFHm1TELxt9x/7tQ6hyoLr36SksDQgV4TeMPBuLGYrYy4ZoXUoHqUCypn9UIb3gRhR4sxbDMUSocclTHkSUjMmHxtKJaK2SnX049VT/pYY2fYgM3psZVibw4QZAnQM8hRWh9kr7faJHkbr0I5eaRugT9Rw7uzxKgXWLGQPTzZfnfs5OeUNlwrVikiQ+CHVurfxk3zqKAE5IlGp8C4gsDPP/xSf7OCS25x7w0iyymMfHSa5vfMGUrk3dOXfsQl25r7oRwk3IajpDDqy072zhLTH4C6MnT0K2cMDBgB6o55Z885HkiR2rtvjkZUj/zQr5VquH3Q3DodY1SX4vxOHMv3q1p99OM9nZW284T/nPk5FWYXWYfgpiTumdaUoX4+iVA/cC56lqs5kiEOBrUeTeGftQGa+ejFDHrmeCc9eTlZJFMt3duVgThzFFYG/p092gXcma/RNTebcwT2r+tmeJEsS10weiixLbNp33CMrR/5p6v3vMv3Bd7HYREZS8H+F2YVY/WiVaFF2iV/1jZrqtjPvc042CSISwOFMrcMQXBC9TcKQB85fIpW4kDJ6xGUxIfVvZvXczLQuW4kJCa6fzwJbtlfabRvalX4xZ3qlbYCxyZcgSzoOle30yMqRf1pw4Gae2nk1Fi8lkJpLJEj8UfF8rSMILtZvwRZ8S8pn3ZzDmAvyGXFuAf2GldV7nk4PIyYWk5IaXDcbwT8lto3HbvVOAuDlW95mynXjCY0MRfJwkuTcOecQFRcJOAcovOXA5jSmRFwqkiSC33vi0pe0DiGobFu1i79+3Kp1GH6rpFDPv8/szoaforwy8CzAoZyqw4D8AAAgAElEQVQYvtzUi/mfj2POu9N5fdVgDubEA1BQXlmmoXKfwcAWE26iwuqdBMCTn6xi2vDexISHery/MGFQd5JiT/ZFvDAZpNKRrEKG3/ISVpEkEfzcU1e8onUIQeXIzmOs+Wy91mF4nJyeDYrnB3EFz5IdEh3W2ekWm8Xg1ocZn7qH01odJzbEOUgeog+uz8c6DNhV76yC+S7jHfrFjCTakIDk4WH9bpEDSQxpA+Dx1SOnKlbyeHjXbCr8KEkiEiQepKoOlJy5KJndqv9kjUexHnG9DSUfHAe8GKUQTOa+kM5/XktvdDBBccDgMcW+CUpo0SZfPQ7FS4P/G3/cxv+1v47+5/QhtlU04Nws1V0derXl2mcvr3o8cGxfr+51YrfYmR5/RUDPhhf8l6IovHDjG4yTZ1T9mZ16PWm7XO+LmEvN7P3Tf0paBItALMnhS+YSHQ9e2ZHLhnQl65jYr8VTbA6Zrzb3YO4nk3jq+7P4ZXcXQEINgkRIfS448zSvJRh2Hs5kzF2v06NtQlUywxN5kuTYCO79v3OqHg/r2cHjJbZOpQIjb3tJ9EUEr1BVlbf+82GNvsjFKXPY8+c+l9uwWW1sXbXTi1G2THYvJY+1oAKqBIQYCYbkfksQEm5lYPJxOsU4S0+fev8Mtgkyg+LHYpS8syI3x3qMR3ZdSpQugXhj8sln3f8GhslRzGh3a9XjrpEDkL2cNnhk12wU1T+SYyJB4iGKYkPN6gmOr2seUA9D/jiUsq9ca8i22+OxCcFLp3P+aYyqgsEkPgAJ3pXSOZkp144lIsa7G4at+/JPdEYd931yO1OvH+/2fiHPrnkQY4ix6vGFt0/BYffuLCRzsYUnL3vRq9cQWh5FUZign8m3r/1U4/nsI7lc03cunz3/jUvtHPn7GIoYzBd8zrl6ITs9jMsH9+L5O5O0DijgVdh03PTBFB795mzSC6Iaf0EQSIwOZ/aYAYSHmLx6nfV70ikqKeG5a6cy8+z+GNzsi7x803TCTumLXDJmAIqXkxd2Ba5b8JlXryG0PKqqMl53MZ8+WXP8oyCziJuH3svb//nQpXYy07KDajBf8DwJUOOiUQZ1By8mlAXPsZUatA7BJ0LlSM5KnI5BNjZ+shvSK/aQa83g8o73Mjx+MgbJvb7PRe1uJkwfWfV4SPxEd0N0yUt75vrkOo0RCRJPye7d8PGSu1EUV+pnin8Soeka+/yk08P+7aG+CUZokQZPHsiCdY8SHh1OaKT3f9ZyjuYRkxJDn5E93d4vZNnLy2s87jOyJ6ed3cutNl3xy0e/ceRvsT+Q4DkT9DMbPP7G3MWUFtVfkrGSu0lHQXCfxPKPk/n3yG7s3Sr6L821cPUZbDnSGucwUvD/Xp/RrS2L77mE2MgwQo3eX4VUblMpKCplRK+O2NzsiyxeuanG425tEzn7tM5utemKv/YdZ2faCa9fR2g5xusubvD4J09+RdaRxuvyi76I4Aq1bQKYvDsILXhORW4IG+adzh/3DOLvhd0p2B2tdUge1y6sO9d3fZJoYwJ6LydIKu3K3kSfmOHYVPfK6q/NrjnhP97UmgGxY9xq0xXZtiPsL97m9es0Rtx1PEDJvNm1E/MaP0+VW8bsLp8ynqt1BF7X0HJEhwOOpxnZ+luE7wISWpS73ruJx76ZX1X2asCYPj657txRD5C+5ziym+Ww/vhmY63nkjq0cqtNV911zkOivIXgEb8sW+PSeXecdX+j50TFifuFp5154RCtQwhIxw+FcMe0LpQWiY8sTVVh0/Hlxt4oasv43t1x4SgW3j6jquzVaZ1TfHLdRz9ZRVpWgduFLdb/fajWc+0SY9xs1TXXvfAFNrE3muAB+Xn5Lp1349B5jZ4TEevdFekt0aBJp2kdgucZREnOQKPYdKh2maIDUex5qzvpy31zv/aFsxIu4LouTxBvag1ASmgnn1x3U/mP5FqOu93OUfPeWs8lmnzz7/P+4cewKtrum9wyesxet7zxUwAcqxo/R5TY8oKWsYyvPpIEbz7snD0oyyrOap2C4DnPXPEyucfzqh7HJsX4bNZXaGQouFkKqDivpNZzXQamutWmqwqyitjyi6ivLLjviekvu3Re2vbGVy0d2n7U3XCEf0jt117rEAKUROsOFiKixearrjg1334kL4Yya8uZVfv8F7+SnlNY9Tgi1ITBi/uJnSrcZHC7d11cWrvSQK/2vikzV26x8ev22gkaQWiqmYnXunReUVbtvvc/pe/JcDcc4R/GzT5L6xA8RgXUECNEiURawFKcUwuOrWhL8cHIRk4ODGtyvySronrfR4NsxCj7ZiW0wQP7nTio3RfxVZLHgZ0dhb/55Fr1EQkSf2P5VesIgoqcvA+sLiSmgpgsw70LjzL/tSOMnFxE595mrUMSgtDiB5fUeNxjSFefXPeMSf3drtFtt9pqPXfmBUPdarMpdq3b47NrCYIrNi7fqnUIQeUn5TNWfrBW6zAC1oBRpShicrtLJAke+fosXvl5MGUVLSc5UmnBFzU/Rw3t0cEn1+3UOt7tDdXtSu0k4KjTfDMoAbDtoBiMFvzL5pXbtQ4hqPykfMb3b/+sdRgeoXJy/5EubYJvZ++WSFY58Ztvqjf4wrL0N2o87h3lm1XkEhJ6yfN9v9QI31QHAThSpu24iEiQuEnx9HJk62bPttdkQbREMfxeVCUfKNY6Es0ZjCpnTyvk3oVHuOyuTK3DEYLQD2//ws3D5rNrvXNZ5pwnZ/vkuicOZTH20lFutZHcsfYMTYfdd5tCHtx22GfXEgRXbFml7aomvVGn6fU9afb9F5GfWUBmWuP11oW66XRi7aurFAVmDdnBe+v6c+tH59LSvnOrth1k5iOL2bjXuVLuxmkjfHLdzQeOMWOUe6VrosNrz/w0V9SewOEt2w6JBIngX/78foum1zeYgqcKxeRrx5FzLI+9f+7XOhS3VN3R9DqUnh1Qk+K0DEfwFEWi9HBwrCABOGLezfO7b2RvsXNvsTHJDe8R6Sl7izZxZuI0N1upnSKw+bDsVVrpLp9dqy4iQeKunCkea0pVVVA1/ACt6wz4blDQ68oeQ80eqXUUfmfAyFJMoWIqpuB5ezYc4LYR9/H8NQvpM6IHl95/kdeveXjHUW5feC2mcFOz25h+86Qaj4vyirmy523uhuaydUv/9Nm1hOD00q1vebS9jAPaJdLbdG2N3Ro896gPH/mcS9pdh2IXJaKa67fvotn1Zzhiu6bGyTJ0TconIcKM2WYAt3fGCDz7M/K4ZsHnzHvrO7qkJHDnRe5NonDFoYw8br9oFDF1JDlcNemM7jUeF5dXMPX+d9wNzWU70sQEKsE9G1Z6dqLnoR1HGj/JS5I6JmKz+C5B6W3fLfyJ2R2up6KsdvmcQKOkJKCM7IeakqB1KIIb9OE2UsZk0Pe2nZx293ZSL0zTOiSPyrOdYPHhx3jv0CNEGxI4v80NPrnmmKSZxOiavxqnnaFmFRCLw8yzu69zNzSX5du07YuIBInbDrp+qnRBg4dVVYvSR2FgGARRT4OjCf8vASOIEj4eEhKmMuaCAq3DEILYD2+t5JIO1zFi+mBuee1qr14rMy0LY4iRqdeOa3Yboy4eXvX13o0HmZE8B5sPZ20CYqN2wS1fv+TiXmhAx9PaNnhcVVUUh28H801hRnoN68Ydb17H8YMnfHptX/D19zPY5GQYuOvCLlx3TjdOHGl5ZaOaw6h30BKTI6dasWkfY+9+nT6prXn835Maf4EbsgqLMOh0/HvS4Ga3cd3U6kldBzNyGXfPG5T7eIDWYhOfm4Tme3Da0y6fa4pu/L3c131xg0lP9zM6c8src8jPDr7PykHzWSM8BHy016XgHWFtyuh/z3baTzpGeNtywpIqiO1VpHVYXrGvdAuP7bycOFMSl3e8z6vXKqrIR5ZkJra5otltzEy9verrPEsmT/09h3Kl8T2jPKnMpl0FIPHO4kvRsxo+bl3vmzhOJUchx38EhPn+2oJmLpubhSnMQUsrvSD4Tt6xfG478z7OmNCfVh28N8Mn95jzA8ycJy9tdhuy7LwVlpeYufuch1Advv+9MJdV+PyaQss0/abJDR7fsXa3jyKppjfoeWHdY3Tq1x5ELkGoxTnQf3R/CHMv6ExZsfj40pDSCgPZxWLTWoDCsgrmPPsp3dom0q2t9/oiOYXlAMweM7DZbYSHOgeMrTY71y74HJvd9yvpsgtKfX5NIXjYza7/zJ539cQGj2tRflZRVBb89iiDJvbHVi6Shf5EBdSocNSkWNTY4CnF1BJJOoWec/ahD3EgydVbyEhB3LWzqGbeOfQAEfpoOoX389p1KlTnPbxvzLBmtxEb4lx9oqgO3jnwEBYNJvEfN2s3cT+Ifwz9j2RquDatZPf9oATKydkRpS/6/tqCZuKT7Cz6fQ8pnSoQSRLBWyxlVp656mUWbn3WaxNZS4vKAJB1MsbQptcKjk6Kqvp65eI1lJdosZIPsT+B4DNjL2u43MyBLb5f4l5WVI7D4eC9B5f4/NpC4FAcErknDHz/QZwot1UPhyKxdHMvrI4g2lPQTQ4V5r/1LYvuugQ391GvV+XKC0mSiApt+iqnU8NauXk/+Rr1RQ6eyNXkukLLM2tew3XyteiLOGwOykvMfPbs1z6/tlDtn7d3NSYCZWhvlDN6oPbpBJFiYm8gi+ubjzHKhhQ82w267P2DT3JF6r3ovLTvs3LKb0+0Pt6ttvaVbKHQkeVuSM1yvFQkSAKSkrmhSedLUmO9ciM+Xw6vO7k5saJdjU9BG3Gt7Cz8eR+3Pn2MyBgxS0bwju2rdpOZlsXct673Svuy0Xkb+/nDtVjNTV+KP+uu86u+/vnj3zwWV1NVmMUKEqF5zOamDaQZjQ0P3mmxKWl0YhQ6nY49Gw74/NpC4Hnr0TZ8+L9WqCoU5Ohw2GlxCRNVdW7IfiqHIrE/M5431wzSJig/tj8jn+2HjvH0NZ7bO7KGkz9/a7YfpNjc9Br/c84dUvX1jxv3eCqqJsspLNPs2kLLEtnIKgAt+iKmMBPhUWFsXLHN59cWnBz9OkOIsWqYV40ORxnQFcKav9ek4F/yd8ZxeFk7HLaWVwa0RM1jW/5aruh4v1fad5zcXuBQ6U6K7HlNfv3whOoqAzsKtRsXybNlaHZtkSBxy2VNOlupaKTDazobX8/ml8IuOflV4G/YJTSd0QQTZuUz/eocrUMRgtgNZ8xjwpVjGDrldI+3nbYzHVVV+fTpr5r8WkOIgQlXjq56nHus6R0JTzmwKbg2phN857zwy5t0/rpv/mzw+OBJA9wJp1kmXz0WAHOpNrOmhUAiMWRcER17WLhpYlceubojOn11iYaWQpJgQ1ob7A7n/3huSShvrhnE1YvOp9wq9mmpy3UvLGVM/65MGdLL421nnkwsvLdiY5OnuulkiRmjqqsMZORpV3t7b7pYzSo0zzh5RpPOX/Ls0gaPDxzbF53et1PMJ145Gp1eR2GOdr+DLV5MBMoZPVHbJ6HqdShd2jpveC3tJh/EVLvMibXJ7HmjO4q95f27fpnxMp0i+zAiYarH21ZwThb9LedrpCb2RiQkhiVUTyLJs2i3J2ROhXbXFgkSXyo8r8HDkqEbGBsufeFZERA6E1UpQJRZarlUIC7Jt5vgCS2L6lA5svsYj3w9j/6j+3i07bK8Mopyizm8M73Jr735pauIjI2oehwRo13N9t+WNm1FoiA014PTnmnweFKHREZfMsJH0TgTlRfePgVzWQV2q+9r7guBp3V7K4/M6cjBXaFExQXvz4zt5MDBqatjKr/+3/Lh3PzBeQx/7BpGPDaHic9fwVu/DsJs8/2s60Cy5cBxHv7XBEb37+zxtq02O1sPZjT5E9VN00aQEF3d/4gOD/VsYE2wcV/T+1KC0Bxv3fNxg8djEqM59+pzfBQNyHqZWfOnY7PaMGtU4k4ASs1g0KF2bYsy6jSIiRDJkWCkShQfiiR3k3tloALVjoL1nJtyJafHjPFK+wdKt6I2sTdyZuL5xBmTqh6H6aMaONu7cq3HNLu2SJD4mKo2vFJDinke9N18E0zUA0hyBKr5R99cT/BLsgz5WeIDteBd7z3wKQBP/XQ/oy5q/sZhdVEcTd/VOT4llpL8UorzSgCwmC1UlFk8GldTbFm1U7NrCy1PY3vt3P7GdfQa5pu+yJWPzCIqPpI/vtnkk+sJgc0Y4uCrt52bbauKRNbR4F0tsXD1YF7++Qzn5rQnP+f+mdaGaxadx4d/OFccKKqMxW7A5yV6A9TLy5wlI569ZirTR3h2wobSjLlmsRGhWO0KecXOFSg2u4OyCu36IkdzijS7ttDyFDby83bd8//i9PEN7+HqKRfeOoWElDi2/LxTzBvVUml59dciMRLcJMhc30rrKDTxS7YzQXxB+5s4M+H8Rs5uOlVt2thIiByOLOkosjmraSiqA4tDu0RxhapduU+RIHHL001/ieNog4clOQriloGc3MyYXCcZBzq/sPzs9WsJ/kuWYffmUERvUPCmtZ//wbJXfkSWZe779HbCYzw3QzKmVTQJbZs2AyUvo4C35n/I7A7Xs3nldhZc+wYZhzI9FlOTBe8kaMHL3j2yoMmvObT9cIPHQ8NDWPDbo7Tv2aaZUblu4Nh+APzxzUavX0sIfNYKHacmAw79HcLBnSE4AvA91GqXsTn+n737Dm+qegM4/r03q3sPyi5l771BZSmggCCggCxBHLgH7i0OEFQc+FPcC1FEREURFFBQZIPsPQsddK8k9/z+CAVq2zRJk6Zpz+d5eITcc899wbY5Oe857yn9o9jqvfX58I+O3DB/FN9vbUJShj+3fzKEzUc9/31ZVW05cIp3f/wLRVF4fFx/okPdt3PUz6inQVyEU3N657Jymb9sPYMfXcDv2w4y55s17DshD0qXfM+y3E+dvmfH2t12rxtNBl746VGadmnkalgO63qNrQzwhp82e/xZUskEoJzLkomR6kIo5CX7eTsKr0gqOMmPpz4A4Kqa44ky1HRb32atgNoBjVCcmOrP07JZfXYxs3dPY9u5Naw8s5AjObvcFpMvkQmSclBruJLtK/sHvqrqUML/B4r9w8vKS9HXse1oKZCTEtXdjDeOEVlDltmSPOuNOxYwd9o75GTk8OJyNx1OpoCqqgy/c5DT42mhCfJzC3jsmhf59dM1Mkco+aTadVyZLC37m0VRFJ5eMoPQaM9usW7Quh6aprHx1+0efY5UVSm88UhtNKviE0kSIeDH7Y0Y+851dH9+Gt2em8bE94azclcDAH7fXe/CbhGz1VZ//+DZSJ5Z2oeBcyd6Keqq5e3v1/Po+z+SlpXL/Luvc2vfY/q0L1ISzRFCCMwWKw/873sWrZaHQ0u+yWRy/hBtR75XFEXh8a/utS2E8uC8ecueTRFC8NcyuZvVW0RYEKJFvLfDkCqQ3t/i7RC85s/k7/n0yItkms8xOeFp3PUDTkWle9TVCJzbRSLQ0NBYdPw11p79zi2x+CKZICmviB3OtdfVd6iZYmiKErkEDJc7HZJDjINt/zVvA3LsNpWqvqAQgdHkAzMLks/78d1fGVv/NtKSMnjgw9vL36GAF298nS2rdhBTPxpwbuGREAKLufoOzqSq4RfrV061b9yhgUPtajeKY/7ml7nies+cSdKiR2MUReHIzuNkyENRJRft2hjIfdcmsHtTgLdDsUsImL28B09824+9iVEXXt95MoYZi67k7VWdWbu/Pgs32Eo/tax9Bp0qx2ae8NM/exn82AIOnEzilWlXu2XB8sMLfuC3LQeoGxMGODfVUVhGTXM2uyJJlcgKbZFT7dv3dazMXUydKN7a+BKDpvRzJawy1WgQg6qqnD2WzJkjSR55hmSf0KmI1gmgyt0j1Uloo+o99t+dsYFZu2/hQOY2Jtd/3KldH6X56thcNp/7jRhT7fOvOPs9pWCl+i6c1ns7AF+nGk2I8AWIczeV3dg0FEXROdy3oq+DILMc0dkROMH2XyEPIZNsE8ozvzjIS9Prc/mwdIJDrXw6J4bTR03IutaSu2Wn5/D4NS8C0LCdbaXQgS2HXe5v5Wdri/xZCNAbdARHBnPF6B5s+GkzJ/adLvV+4UrhcEmqRBRF4bV1z3NX90fLbNtpYFuMfo6f2xBVKxJzgWeSiDc8PByAvOw8j/QvVR97twRy37BG1GqQxyPzj9KwZeX7mlKUi7tCio6tbL9fsLYDCdFJ/PJvQ65us5dRnXayfEcFnUtYDeXmm5nx3o8ANKwZidGgZ9fRMy739/PGfUX+LAC9TiXY30S/9o3ZeeQ0u4+dLfV+mRyRqoL3ds5hSst7y2zXrGsjgsKCHO43PCYUo59npq7GPTYCkGMRbxKxEaDXyfJa1YrAP0Yu1LZiZvHJNwCINtXCTw3keO6+Mu4q3c6M9f95RaCiw6j40yKsK6kFiRzJ/rfUQ9yd3XlS1cgdJO5g7AH6VmU0qgGhLyK0DIT1VJmHtV9gdnKHiqPS70KzpoI+wTP9Sz6nZn0rry07yNDJyfQZcQ5VBzI5InnagS2HObDlMKMfHMqEZ0a7rV+L2Ur9FnW4Zc4Ep8tdeEOtxnHeDkHycc26NKJdX/tjkeDIQJ5ZMoPs9GzOHksiP9exw4A3e6j81csT3yTldCq1GsWhyFWDUjkpquDMcSOhEZV3V+D0vn9h0JW2K0RwMCmK3AIjb67swqyfelZobNXZgVMp7Dp6hhG9WnHviF5uG/1arBo1I0OYMfoKVLXyf+wO8Xc8eS5JJanXvA49R3Sx28YUaOSlFU+Qk5nL2WNJ5OU4NhZZvegvd4RYzJt3fUDi4TPE1I1CZ3B8MavkRkHV8yyKak0R5KXK/++XSso/yfHcfbQO7cmwWre6ZUcJgIaVYGMoQ2tPQ68YSk2OVBaqF/dxyB0kbqAoKkS8izh3O5hLqFtpuhYCroO0mxAF687f5I/wH4ESNB1FjbDTu4c+5GmnIakHwnS5Z/qXfFbh57eIWAsnDwlkkkSqCAtf/o6QqCDe2TabpW/+zIafNpOelElBnoPJ5BJsWbmDlZ+toVnXRiQePoPVUvKKCJ1eRW80YM4zo2neWTXx9OIHvPJcqepQFIUnv76PZ0bNYfOK4gmNHsM7M/rBYTw9YjZ//7gZoQmMfgb633gZ454cSVTN0sciFg/tIMlIzuSGOrfQ6aq2KIo8Bkhyle0rxy9A4+G3jhJds/ImSEL8C+je8Bir95ZUZ71wvCVYtLGshVeSJ3yzdgf+Rh2LnhjPN2u389vWg6Rl5ZJXjlKc/x49w5e/b6V1fA32HDuDtZRdq6qqYDLoyTdb0Ly0s/X16dd65blS1TLjozsQVsGfSzYUu9ZhQBtumnkDL094g3VLNqBpAr1RT58benLjkyOpUT+m1H7L85nAntzMPG5sOJ0O/VrLxRpeIgx6uXukuhEKQbXlDpKSbE//gx3p67mryWtsSl3JjrR1ZFvSMQvHksklSco/yW9nFlE7oCEHsraVulNEQcWgGjFrBV7bTTKmnvfmRRQhfGFtbekyMjIIDQ0lPT2dkBDPHiRaFiEEmLci8leCKEDRNwX/gZC/DpF2O7YPPpeuGtOBLg4lYhGKLrLEPrXEVoDr3wiS5KpfFobzyj11kAkSqaL9b8ds4lvUA+Db13/krbs/cLmvWo1qMOPjO7mz2yN229351hTeue9j8nM98+HLnkE39+We+be4vd/K9P5Y1VW2f+u9Gw/y57d/k5edT/0Wdbj8+h7s2XCARwc9j6YJNOvFAa+qVwmLDmXeXzOJqRNVYn/DoyaSmZpdUeFLkgsEiiqYs+QgzTtW7g/cz31/GUs2N/d2GFIZ3r93JG0b2Wp4L13/L099/IvLfUUGB/DO3dcx8tmP7SaCHxx1OW8uXUe2hyaC7enbNoFZ04a4vd/K9v5YlVW2f+vDO46yetF6cjJyqd24Jn3G9OTYnpM80PdpLAWWImMRnV4lICSA19fPpHajkndV35hwG4mH5RkhVY0AtMva2kpsSdWEQB9gpf3jW9EZq3dJp7LcUPshWkZ0BmBn+nq+ODobV5eUGRV/7mw8h1f23m43+TEwbgKrzy4mx+qh4x7siA9oyU0JT6O4OWHq6Ptj5d/r60MURUExtkMNvh815BGUgOGAgkh/ENsX8X+31FvBehqRNaf0TnUdPRewJNlx+dA0/IOsyDW9UkW7udX9HN9vOzPk2jsH8fSSB2nU3rFDpf/r5P5EGndswOTnxwCg6i6+7RX+fvxTo7jmliu5440p5YzcOTqDypSXxnL329Mq9LlS1dekYwKTnx/Dba9OYtDUfpj8jbw0fh5Wq1ZkQgJAs2ikJaUz/96PSu3vstHdPR2yJJWTwk2PnqqUyZG0HD8++rMtt39yNbd8dA0bD9fydkiSAybPWcT2gycBGNKtBW/eMZzW8a6Vw0zJzCE6LJAHR18BgO6SVerq+UmAsX3bM/rytjw78cpyRu4cVYGpg7rw8s3XVOhzpaovvlU9Jj5zPbe9Ookht11JYGgAL094A0u+udhYxGrRyE7P4fXb3i21v2HTB3o6ZEmSPM42t9R4wj6ZHHHAFydeZHfqRgBahnZjSoNniA9s4VJfBSIXAYyoY1u8r16SDlDOL4ruEN6HHlFDGFPvwfKG7rSeUUOYnPCk25MjzpAltjwt72cQ9jJvVsj9DhH8MIpawkFl1nCPhSZJ9hj9BO16ZbHupzBvhyJVQ5Ob3MkKbREA3Yd0ovuQTiSfTGHLqp28POENp/o6dTCRGx6+lobt6vPN3GVsW70LhKBlr2Zcd+81dBnUHoCCfLPb/x6FFEWheffGDLn1SuISYgkMDaR24zifqEku+b5/lm8l9fS5Uq9rFo0/l2zg3Nl0wmNCi11vc3kLlr29wpMhSlK57doYhMWSgk4H638O4bsFURzY6c9bK/YRHWc+f7aaZ1mttiohhT/aNx+N4+7PB5FrNgntQVgAACAASURBVJw/D0tBLjzxHRNnf8Xmt+8BoFvzenRrXo+k9Cx2Hk7kvne+d6qv/SeTGX15WxJqRvLJik38vecYmiZo1SCOMX3a0adtQxRFIb+gtDNq3KN5vVhGX9aGejXCCTQZqV8jAp0ci0gVYOcfezh5fgFUSTSrxpaVOzh9+Axx8bHFrncf1pn5933syRAlL1AAktOhhr2y81LVYZv8zjwaTGjDLC/H4hs+PTGT5yMWAxAf1IIpQc+SZU7jdO4RPjzyjFN9Hc/ZR7vwK4g01uSP5KXszdiEJizU9E+ge9RgWof1QlEUCjTPVjGK86tP54grifWvj0n1I9qvFjrF++kJ70dQxQnLQWz/zPZq1xaA9TSojUq45pmDUSXJES06Z8sEieQ1N9SbxhdH37nw56hakRzcesTpfr6Y+S0PfjidTle1o9NV7UptFxDsvoPidHqVOs1qkdA6nq7XdKD7kI4Y/eThp5J3HN11AlWnFluxeSnNqnHqQGKJCZKzx5M9GZ4kucWujYEoCrzxSC2WfRSFqhNoVoXHb4xn9uKDBIZY0XkwSSIEWDTb7gChCc7l+HPXZ4PJs+gQ4tLVcLJ0qS/pdttc1r91z4U/R4cGcfB0itP9fPTLP7RvVJuOjevQsXGdUtsF+BlcirMkOgXqxYbTqFYUPVs1oE/bRvib3Ne/JDnj6K4TDrU7vudUiQkSeUZF1aMBonUCRBUfe0pVW+rOMGr3LT1hKhX16PbhPN968YU/BxnCSElPdLqfdck/0Ca8F3UDmzAmsPSzPkw6f5fiLImCSqQhlhr+8TQKaUur0B5u7d+dZILEwxQlwLHDbdSAUi40AY65MyRJcliPgem8+3RN2+G54r+D0sIVkHKwKnlG8vFUUs+mERFzMUm37fcdTvfz7597HGrXZXAHp/suFBoXwhNf3AsKNO3cCKNJJkOkysM/yA/hwKG//kElJwnj25Y+mSdJlUVakoEZIxPY8ZdtR7ZmtY1Pju71Z+plTRg8PoW+w88RV78ATy2YF+h48YcejO6yk9V765Nv0SGEXJ3vy/IFHD2TQr3Yi+dFbj3g2ETvpXYePeNQu05N6jrdd6EAg8Jr00cggJb1a+BnlMkQqfIobYzhaLuA4Mo5oSa5TnRvCf4mb4cheYFq8uxuyarocPq/xIdeLK91MvuA032czXdsbrlOQGOn+75IYXL9p0AR1PJvhJ/ed352yxG7p/kNALsJEgX0TUGtWfLliJc8EZUkOSSurplbnj1Bg+a5AOj0AlVnOwhVbxBMe+oUoZGeK0skSePq3kp2xsWa8sf2nHK6j0vPHbEnKCyQ+LbOT0x8n/MpX59cQOveLWjdq4VMjkiVTrchHcvMZdeIj6F+y5ITIR0ub+uBqCTJ/WzJkeLJwLRkA5/NqcFNvZuy6K1okk+7fyuJooBe1eiacJwx80fy4dr2aMUWl0i+aPhTH5OWlXvhz/8ecSzZcSmd4thYxM+op3sz58ciK1+eyh+v302H8ztUZHJEqmw6DWyL3mh/fW5odAjNupZUVQNCI4M9EZbkJVpUqEyOVGN1Bpz0dgg+572jj5NhTr3w5yM5u5zuQ3EwBaBTdLQP7eN0//c2nM/zrb8hIaQVCcGtfSo5AnIHiV2a1QpJzey0GINa4ym7fSj6BgjTlZC/gpITJQIl6I5SD6JRjUGO7D+RJI8ZNjmVoZNS2bwmmPU/h5Cfq1KvSR79R6USHGqlbuM8Hh3TALmTRPIEc4GFRbOXMvGZ6wEoyHU+Idd5YHuH2779z8tcZbjeobbz/nmBph0aOh2PJDlDCMEA3ahSr3ce2obnv33Mbh/RtSO5atIVLP/gt1J3kox/clSpZ+LIs3Ik31L6eERosPT9KK67NckjT9brBL2bHCU2JIvEjGC7sUi+QwDv/vgXD4yyHbKenuN8be6W9UsoGVSKeXcMp8NtrzrW9vah9GjZwOl4JMlZ/XUjSz1CKb5TPf7392y794dEBDPsjoF8M+f782cyFTfusevQG+QUVVUnANGgpq02pSydVi1Z8+T3uSt+Of0p19W9E4BUs/MltsL1MQ63HVFvOpu3r3Ko7bCY2+lUo6/T8VQ28hNvKcpOjgB8jpZY9tYjJexlMBV+seiw5aUUwIAS8gyKX3/7HZi+KjtgSfKQwsNGO16eyR0vnOT+V48z8tYkwiKt6PTQrmcWAcFyi6TkOcvm/4KmaaScTi27cQl6jejicFudTsfPloV23x2b9YhnhbZIJkckj9M0zW5yBGDDd9vor45ElDbbcN70N6bQ54aeAKh6Fb1Bh6Iq6PQq02aPp//4y+ze/8nRN50LXpIqqdwc1aNnkRj1GoEmubu2qlmy7l8KzBZy8gpcur+rE7tCFEVh89v3YLAzFokO0LH57XtkckSqEP3V0pMjAIf/OUp/dSRms/2ffVNeGMvgaba5D1VnG4uoOhVFVRj/5CiGTr/K7v1L0j90NnSpElLAtntEJkeqLb9w195Lq7tt6WvJs2ZjFfbOuC5dnDHeqfbPt16MHvvlEZ9vvbhKJEdA7iApXZnJkYu0xMaoNfaVel1R/FHC30SY9yDyfgKRiaKrB/5DUNTwMvtXw9uiZXwDOSMciKYm4HwJGklylU5vK70lSZ6SnpxJbmYuj1w906X741vbn5TYsXY39172RInXxjx1LT+/+xstejZmxod3yfJZUoW6Uj/a4bYDdKNYoS0q9brRZOChT+7khkeG8/uXf5KRkkmN+Fj63di7xIPZ/6tGnRg+PvwG4+Onl9k2smY4qYlpDp17IkkVSyEvWyUrXSUo1HN7tHMKDMjdI1VLbr6ZlMwc5i1e7dL9XZrVs3t95+HTjH/5yxKv3TW0O1/8toWmdaJ5Yeo1+MuxiFSB+qsjHW47yDTG7lhEp9dx11s3c92917Dq8z9IO5tOdJ0o+o3rRVStyFLvKxQYHMg3qR8wImJSmW1DY0PISs3GapYL+SoLge2dUasXCw6WQJaqGkFArRwC4nLLbioVowkraQXJ7Dm32aX7W0R0tXs9MfcIb+x/EkFmsWtXR01ldfJiIo21uLHhg/jpSztH23fJBEkJNKvzb6JaThpqQJjdNoqhKYqhqUsxqSGtIGQfmjkZUvoAeRcv6vpBYD8UQ3MUQ1O01IlQ8DdQ0t9Dxf6ZKJLkHIsZcrM8uBRTqvZUnYrR38ihLUdduj8wJLDUa0vfWs686QtKvf75U9/a/aAnSZXJ9g07aN25ld029ZrVZsLTjideLhVXL5YV2iIy07IY1/A2clIvfrjpcGUrLh/Vk4Q29WnYLp7nRs/hzyUbsFqKjzkUVZHJE8lrrFaFtx6vxYOvH3d/3xocOBvJ6XRZK78qCjQZWb7J+UNRAerFRpR6bdlfu3jio59Lvf7ad+vY/PY9Lj1Xkirae099wpSnbrTbplbDOG58wvHEy6VCwoJYoS0iJyuHic3u4NzJjAvX2vRpTp/rexPfqi5NOzdk7rR3+PmD39CsJcx/KNjdFSN5hlY3FtGwtrfDkLwofphrn+klG5POnxXJn7h0b7OwTqVe25W+gc+Ovljq9WXJ7/J868UuPddXyARJSZIXOn9PRmcIKH0XSUmEyEfkLIG8daDoIWAQGK+wW+tbNURBje12+1VCnkWkjgbtHEWTJDpQgkAXB5Y9TsUqSSWxWGDN92FYzHIFiOQZqk6l+9BOmPNdL1dy6mAiNRNqFHv96O4TdpMjhfqrI2WSRKpwWZnZTt9zX9dnnP5aNReY+f3Ldfz942YUnUKPoZ3pNaILOjs1iILDgvgu+WO7/d722mT2bDhA8snUIhMTOr2K0c9IfOu67Frn3LhJktxD4fcl4dz8xGnColwrUVASIWwLYv/3eyfk7pGqRVEUOjauTYCf6wefHziZTMNaUcVeT0zNtJscKdT+1rkySSL5hIXPLC0zQfJfVouVtV//xZ9L/0EIK10Hd+Ky0d0x2DmPJCAogK+O2x/HT3lxLDvW7ubUgcRiYxFVr6NVr2ZsXmF/bkVyI0WRb4/Vmi0jGVArx8tx+K6afg0IM0S7fP/xnH3UCSh+TESOJdNucqTQo9uHV+kkiUyQlER87vFHaGkvQ957RV8s+N52DR0oYaCvjeJ3Nfhfi6KGONy3oq8Dkd8ist+F3K9B5AB+tn4Cp4LIQaQMB2TdP8l1QoDFrPDl644fOilJzlIUhesfupZNv7r+4WVCozsAWJL2YZHdJEvm/Vju+CTJU35ftM7jz1g4awnvzfis6HO/+BMAVacQEhlMdJ0oLh/Vnasm9yEk0vFV8ZFx4bz5z4ssmrWUH979lez0HAwmA33G9OT6GcNQdSrT2t5PXrbzhx1LUnlZLQp7t/rTpV/xEgLOEgL+PRnND9ubsHpPfc5myt0jVdHNg7qy69gZl+8f9Zxttedvs6YRGnSxLMWitdvKHZskecqef/Z7/BnLP1zFK5PfLvLa6oV/8dL4eSiqQkhkENG1o+h5bRcGTe1LeKz9qh2XCokIZt76mXw16zuWvbOCzNQsdAYdl4/qzugZwwgOD2Rq6/vIOuf8ohTJBUKALBFYDdmKq+n8rTS84RB6k6xo46q+Na4npeC0y/fPP/AQAA80/h9hfhcXbWxM/bXcsVUFiijrVM9KLiMjg9DQUNLT0wkJcTyJYI8jB6+XxN45JEX77wOccKLjCJTwT1AMjZyOSQjNliBR/FGUi6tBheUAIm0GWHY43ackgW188+jY+mz6veza9ZLkqpk/PkKnq9qx5pv1PDtyjlv6LFxhP6npnZzY59gAwxd3kHji/VEqmSf+rZ2p+X0pR79Wb+/8IPs2Hna438CwAF765QmadExwOiZN08jPycfobyyyM+XUwURmTXqLnX/sdrpPSSqvpz44RLcrS06QCGH/7NjC68t3NOL1FV1kUqSKmzX1avq2b8SGPce45bVv3NJn4W6QCS9/wY7DiQ7d8/fr0zEYXN/F4g1yLFJxfHEs8tg1z/P3D1sd7tcv0MTzPzxC697NnY5JCEFedh5GPyM6/cWxSNKJFGZPfpPNK3fIklseJhQFrWdrMMp12tVNROsUGl5/CJ1JfpO5akTtO2gfcQUncw7y1oEH3NLnc62+QVEUPjr8HPsyHT/XxNd2kTj6/ijr4vyHllh2uZXSCC3Vgf4H41RyBEBLRaROQgjnd3woioqiBhVJjgAo+oaoUd+gRK+D8M8gYhHyy0FyhqLADXedRdXJNznJMxq2r8/J/Yksf38VqafT3NZv4Yc9c4H7SqtIkjttX+f64oUzR5PKbHN/nyedSo4AZKfl8NCVz5Kb5fyhiqqq4h/kX6xsV82EGsxd8wyLzrzHnNXP8Ppfz6OXH5qlCrJrU+mHSy78uxFWDaxa8SxJ4dKyJZub8NjifpzNDPJUiFIlUCsyhKT0LBb/sYNTKRll3+Cg9rfOBcBS0tkIpfjq1z/d9nxJKkvS6bLnNkpzeOexMts8e/0rTiVHAPKy83l08EzSk53/XlQUxTYW0Rcdi0TXjuSlX57gm6T3mfvHs7y2/nn8Ak1O9y+VTdSLBYM8u7Q6StsTRk5iAEK7OI6Cor+XSmcikHwtlw0pv5Ccf8pt/T62YwQAViHnRUCW2CrBS67fajkAxs6lXtYShwIublMVZxG536EEuLaKozSKLgpFZ9tapRl7Q8Hvbu1fqtpads4hrn4+p4+Y0KyyoKjkXgc2H+Hglg/wxEbHTSu2kXQ8xe39SpI73NfzGZfvPbjtCLH1Sq9N+/Dg59n2+y6X+s46l833b//CqAeGuhpeicKiQwmLtu1GvHxUN379dK1b+5ekkqSnFP0YZNUU1h2oy2frW7PxSC2+29KGmdf9Snx0GhargqLYSkQAzFzWm++2NDt/pxz/VGUnUzKY9dXvHllYvmX/CfafTHa4/Q1X9vZAFJJUsjG1prl874Eth4lvWbfU669MfYs1X/3lUt952fksemUpU14Y52p4JQqJCKZl96YAXDWpD0ve+Mmt/VdnQlEQdWIQCbW8HYrkJVqBjp3zmhFcP4v4EUcIjMsrc7eudFE+2Sw7tQBPbHM7mrmHY9mOn1FdgzZuj6GykFsGLlH+SbjS6ylqidOBcpaQyHjZIxOFhZSgqR7rW6qaFAVe/PIQrbpmeTsUqYry1M+8h658rshhjZJUVRhMpZdfmf/gR2z8ybnVmv/1ydOLsFqt5erDnhH3XOOxviXpUkmnLiZIsvINTHh3OPd8MYiNR2oBCvvPRnP926O578ur+GlHY1buSuB/qzsyeO6NfLelOTIxUn146tPXTXMWYXViLKKq8qO75BuMdsYi3775I8sX/Fau/r+es4yCPM+dpzr0joFy4tYNBKBFBKNd1hbRUCZHqj2hknk4mO2zW3F0WW1vR+ODPDMa+d/hRzALs8Pt72j9pEfiqAzkKOsSIn91Oe72A0PJtTC1jK+AX8rRd6F0RME/ZbbScleiJbZCS2x8ya/2aNlflVimq3ACUjF2An2zYtc9Rt8DQlxfJStVDjG1zLy86BCj7ziDLNwqSZJUPod2HHH5XkWFlj2blnht9dfr+Gb2Mpf7LpSXk8/fy8quUbt55Q6GhIyjvzrywq9rQm7k23k/kpdT/GD2wrFIw3bxtOpdcWORRh3ieejTOyvseVLlsXl1KCu/th32+8TiPuxJLNx5dXFWzCpUVu+N5+nv+vDINwNYsKYjyVmBXohWqqrkyFmqjFJOnyvX/e36tirx9c2rtvPWHR+Uq28Aq9nKb1+WXXJu99/7uDZyYpGxyODAMXw5a0mJJUMLxyK1G8XRZXCHcsfpqLiEWB5fdG+FPa+iiEA/RNtGoCpyq4B0ngIonPqtJqfXxHo7GOkCORoBmSApyvyv6/cGTkNRiu8gEblLIeexcgT1H+dutntZS30I0m8F/jv5kAWZjyHOtEHLWYSwHEFLfwLtTDvEmSZoiT3Qkm8FJc59sZZBiXgdMn6ssOdJniMErFoc7u0wJMkjfPGAdsl3Hdx21OV7r71jEP6BfsVeX/fdPzw3am55wiri2dFz7O7uevehT5jR/xlys4qORfKy8njrrg+4JmQc3877kTNHk3jzzvcZFj6BAbpRXFfjJh4b8iKh58ttVYQnv36AnevKMf6TfJjCrHtqczYjkDX74pE7QqTKrPBQd0mqCKcOJrp8b98bexMSGVzs9c0rdzCj37PlCauIOVPetrujddHspdzZ7VGyzmUXeb0g18yCGZ8xJGQ8n8/8huRTqbxz/8cMj5rEAN0oRsRM5tGrZ+IXVHp1EHd7/Kt7OXvybIU9ryJoNSMRXZrbEiMyOSKV4OTKmrJMu4/xtcPZnaUIT9ZsqgCOnkbvCC35drCscOHOKJTYP1CUovkmoWUhznbA7dk4042o4Y8Xe1kr2AepV7v3WR5jongSR/JV6Sk6RrVq6e0wJMlhOr0Oq8V+maDbX5/IsOmDKygi93Pn+6Nknzv/rV+f/h7fv/Wz0/cFhPizOPmDYoePFuQVMDxyEvm57i1F0Xtkdx5fWHzCLuV0KteXo255RVJ1KlqABpnejkTyFgG0eTKE3xLlGEaqeDpVxarZL7F104CO3H5trwqKyP3kWKTiuPPf+tOZX/PRYwudvs/or+fb1I+LldiyWq2MiptCRrJ7yzK3urwZc1YVr0iRk5nD0NAJbn2WJzXsXZcDa8o+2N4XFJ7WZe3cDIL8ZXJEsqvF9F2ExMty7ZVdq8BeXJ/guws1HH1/lDtIztMSh7iYHFFQor4olhwBENmf45GtSvmfoGklTOyl3uT+Z3mMTI5UJTq9T+dZpWrIXnJEVRWad2vs08kRyTc9NXmmS8kRgDmrnymWHAH49bO1bk+OAKxZtI683OLv5Q8PfN7tz/IUzU8mRyT47VTJJXIlydPsJUcUBRrERXDbsJ4VGJEkwQ+f/uxScgTgpZ+fKPH8kfVL/3F7cgRgx++7yTxX/I386ZGz3f4sTwmPD6o6yRGdCmFBCH8TBPjJ5IhUJs0sp6Qru1BDJKMaVI9yxPKrEdASvwf2uHCnCSX8XRR9veJ9Wo5BtgffmFMnouWtQ9MurZ15xnPPcyt92U0knxIUqtG4TQ6KIhMlUuX3Q+5nxNaLRtWV/BaoaYLRDw6r4Kik6u7QgSP8+eEWp+/TG3Q8seg+EtrUL3Yt5VQqc6fOd0N0Jbu7x2Ns/GUbOZfU8T683Uc+5OuB7DJbSVWcAgQt3+3tMKRq6K/X7yQhLhKdWvIEohAwcUAnFDnBKFWgnJwcXh3/ntP3qTqVBz64nZY9i58hlpGaydMjXnFHeCW6teMM/vllK1npF9/Ut/y602PPc2c1RkWvcO5wFVo9b9XQWtRH69oCSvmcJUkXKAL/2OJnAUkV58nmX1AnoDGqndRAr+hhqErxRXhVkZypBuA+x5saLwOE7UBz/+tQdJHFmghhgeT+7guvJJa/Ie1vADRdM5TIzzz7PH1vsKxxU2cWN/UjVSajpp/luan1vR2GJNnVum8zjCYjLyx/lAf6Pk3K6XMoKAgh0OlVrBaNm14YS/ehnQDbYY271u9j6287sRRYqNeiDqHRwZw7nYZfoB/t+rbEP8jfy38rqSqY1vgBh9t2GtgOhKBZ18YMnNKXqJoRxdoIIRgbf5s7Qyzm4NYjPHzVcwDUaVaLuauLl7lwp3Z9m7Nl5S73dCaHItJ5xuPpBK7cS3bfJt4ORaomIgP0GA06Xrt9GNNe/ZqTyemoioImBDpVwaoJJl/VmcFdLk427zqayPpdxzBbLNSNCSMmLJik9GxMRj2dmtQh2N/kxb+RVFUMDXK8LFX7/q1QVZXGHRIYfHM/YupGl9hubP1b3RVeic4cTuKRq2y7V2Pjo3l17XMIzXOL9pp0TmDv3wfd0pewVK3FhQrAiSSoEwMmoy3TK5O8UklUQXizNEyhZm9HUq0Z9SbG1pvB+4ee5Gz+Cdu8CAIVFQ2NrpED6Ro56EL707mH2Ze5BbOWT7ghlghjLBmWVHSqngaBLQnQFz9/ypdUijNI3nzzTWbNmkViYiJt2rRh3rx5dO7c2aF7y1trU0s+CJaBDrdXa+wru89zz0L+J07HUj5GwP0lNIqKBpI8/AzJly2cF8P7L8RxsfqoJFUulx64npudx2+f/8HaxX+Tn5NPQpv6XH1Lf+o1rwPAmaNJPHntyxzceqTU/vwCTYy6fyhdrm7P4R3HMPkbad+/NSER3h8cyLrfzvHmWMRisTDQeIPD7Zdlf4qpjMmwhbOX8N6DHl488R+qXkEIEFbPDS2j60aSdCzFY/1L1U/hV2vWFQ0paBzj1Vik6uHSA9fzCiys2LSXFZv3k5WbT8OaUYzo1YomdWxfi0npWTzwzjK2Hz5dan8mg47rr2jHVR2bsO9EEga9js5N6hIREuDxv0tZ5FjEOd4ciwD0V0c63PbjA/OIa1DDbpuVn6/hxXHzXIrFZQoY/PSYcz23EqJW4zhO7iv9e7I6s/ZuAwa9LTkCMkEilUBgCDHT6s5dmMI9PYcplebSA9ctmpl/0/9ie9pacq3ZRPvVomNEf+oENAIgx5LJF0dncSi79N15OkVPp4gBdIroz+m8QyioNAhqRYih+EK+iubo+6PXEyQLFy5k/PjxzJ8/ny5duvDqq6+yaNEi9u7dS0xM2R9Syp0gSewGOP5Bu6wEiRACccZbK9ACgBwP9q8C9g8SlKRj+018MjuWNd+HIZMkkrNUnYrQBJ54a4qoGUbTzo3ISM6kZkINBk7pS4vuTUosX5GTmcuERtNJO5vh9HP0Rj3X3DqAm1++Eb3Bexs15aSE47w9Fvnw2S/57MlvHG7/fdYn+AX42W3jzCSHO/kFm8jLlOeMSb5FAMJPz7kJjk1ESlWbqipoHlqBblQVerVJICUjh5qRIQzt3pKOjWuXOBbJN1u49qkPSEx1vgSPTlUY0q0FD46+ApMci/gEb49F0lLTGRk1xeH2C3bPpW6T2nbbeGss4h9iIjdDjkUqkgBEbDiiZQNvhyJVeoLI9ik0HnvI24FUaoW7ODylZWh3Ms2phBgi6RDRh4SgNqglnK2tCSuv7b2H5IITTj9DQaF1WC+G1pqGSee9qhs+c0j7nDlzmDp1KpMmTaJ58+bMnz+fgIAA3n///QqKoPghYvaUNWknspaUJ5hy8mRyBGRyRHJE3Ub5jLv3NFeNSeXiukxJcsx1915D3aa1PNJ36qk0/lq6iZ1/7GHlZ2u5p9fjzJn6Ntolh6SaC8zMu3MBQ0PHu5QcAbAUWFjy+k/MmvSmu0KXPMzbY5HgYPvJjv8yF9hfFbnx163lCadcZHJE8kUKoOTJumuSzfCerWgVb39lvKsKNMFv2w6y9eApft64l2mvfs1D7/2I2Wq90MZi1Zi3ZC3d7pznUnIEwKoJlqz7lwf/t8wji04k9/P2WMRgdG5epCDXfmmcQzuOlieccqmQ5IhcB1hUSACiRby3o5B8gkLK5kiyjssy1fa0CetNQmBrj/X/b/pfHM3Zw7/p6/nw8LN8cmQmZu3ijh5NaKxO/IbHd4x0KTkCIBBsT/uDj488jyasZd/gZV5NkBQUFLBp0yb69et34TVVVenXrx/r168v8Z78/HwyMjKK/CqXoB+cal7mQXnZM8oRjCRVDXUbm7l95gkiYmVNSck5LXo0xhTouTrahckQq8X2Br38/d/4atZSAJa8+ROD/Maw9I3l5X6OEIJVn//BR08tpCBffh9UZpVhLDL8rqFOtS+rvNZjg18oTzi+QU5MSJLkIc3qRBNgMnqs/8LdKdbz//118z7mf297v/nhr3/pPP01Pvh5Y7mfI4Rg7c7DzPl6DXllJNYl76oMY5HAIOdKskWWcP7Zpe7u/Vh5wqn8ZN7xAgForRJkOS3JYQ1GHiawljyg3Z5IQy389UEe61+cXwBfuEtlf+YWfjr1IQC70zby+I7r+OVs+cs1CzSOZO/iuxPzybdW7v/nXj2k9jcxKQAAIABJREFUPTk5GavVSmxsbJHXY2Nj2bNnT4n3vPDCCzz99NNui0ENCkZzeGGO/YGy0M6VOx5JqgoUBYxGuPL6c3zxWmwZreV5JdJFTw6bVeHP/PqVpXzwxOdoZvd/0vn0ma/5a9kmul3dkfzcAmo1iuPy0d0JCJYrZiqLyjAWKXPxxX8YTaWv8szNzsNqrgY7PuXEhORG8stJutSzn62s0OcJ4Mvft/LFqo3keWAs8tmqzazffYT+7RuTZ7ZQMyKEqzo1IbiMUo1SxakMYxFnhUWXXqbEYraQm55XgdFIXhURDH6eSypLVYwiOLshmtiuyd6OpFL7Naliz5IUCDae+5WtqWvJJ9vt/W88t5JD2f/SNuwyzCKfUEMkbcJ6V6qD3b1eYstZDz/8MOnp6Rd+HT9+3A29fuFYs7B37V4WOV+5IRZJqjpad88so4VAbxD4BVb+7XZS1ZWenOmR5EihA5sP88kzi/hq9nfMvXk+I6Im89OCip18kdzLE2OR73M+cajdI1/ebff62q9LXmkqSVLpFKAg0vsHWkvVV26+2SPJkUKHTqfyzg9/8dEvG3nhy1X0uX8+n/26yWPPkzzPE2ORX6yOzWfcMmeC3cUdW1buKHcsku8QQQEXD2WXpLIIhYJznqsYIbnOKiweSY4USi1IZNXZhaxNWsKyUwt4ftdEViVWnnl0ryZIoqKi0Ol0nDlzpsjrZ86coUaNkuu+mkwmQkJCivwqL7VGB6CZ/Ub67qh+3ey3sXivzqYkVUatu2YTEZtP844lbNNSBHqj4PF3jzBxRmLFBydJFe385waL2cKcqfN5fMiLWK0yOehtlWUs4ufnx2UTu9pt06h9PFeM6mG3zalDZ+xelySpOAGICJkgkaoPqxC88s0aps5ZVOT8E8k7KstYRFEUJr10vd02cQ1iGHH31XbbnD2eUu5YJB+iVYOdy5IbCQzBsgS1BCBYefZL3tx/f5HzT7zFqwkSo9FIhw4dWLny4kpaTdNYuXIl3bqVkYxwM7XGdxD4SMkXA25Fjfqw7E509dwakyT5Or0BZsw7ztylB5m9eD8dLs8gMraAWg3yGHlLEgvW7KXrgEyuuiEVk78cWEnVy1/LNvHcqDny8FQvq0xjkcfev48HPritxGtDp1/FWxtfLrOP+s3ruDssSaryFMB0MAUlT35gl6qXTftPcPvri7HKCU6vqkxjkTEPjOCJb+4v8Vq/8b35+MCbZfYR30qORXxFeT+FCIAMz604l6qm6E6yvJZ00ancQ/zvwCNYNO+Ow716BgnAvffey4QJE+jYsSOdO3fm1VdfJTs7m0mTJlV4LGrwRETQBETBVrAcAkM8iqGd47XB/S6D7Fc8G6Qk+Zi2PbPRrNCqaw6tuh4usY1/oEZMrQKOH5C1kKXq5Y9vN7Dgkc8Jiw4htl40Xa7uYPd8CckzKtNYZMCEKxgw4Qr2bTrIkZ3HqNEgllY9mzk8FmnRo6mHI5SkqknRBLr0PCx+8mewVL1s3HeCV79ZQ2x4MNFhQfRu3QB/o/w+qGiVaSzS69ourNAWcWj7EQ5uPUJUnSjaXNYcVXVsfW18y7oejlBylVCgoE4I1kAjanYBhlNZ5DUMx1IzGBQwnsjEb38qilZ26kQAwqBibtcQvTygXXKEKvCLyCOmU5K3I5EqmVN5h/jh1PtEmuII0ofSLKQzJl3Fntvq9QTJ6NGjSUpK4oknniAxMZG2bduyfPnyYgeUVRRFUVBM7cDUzvl7dTFePORxFFB5ardJ0qVUXdltCvJ87kgkSXKLhS8tQdWpaFaN4PBAps+7iT5jenk7rGqlso1FABp3SKBxhwSn7wuOCPJANI7pck07/v5+i9eeL0nlJfRyLCJVT5+t2oKqKGhCEOhn5O7hvRjRq7W3w6pWKuNYpEHr+jRoXd/p+0wB3jtfoEGH+hzadMRrz6+sBJDbNJKMPvXRgi/5/2O2gkEHVtsusuyONVEz84n8ejeGszll9pvVpRZqlBF9mtwRL5UtJCGDRmMPovOTuxal4jak/oyCikDDoJjoX2MM3aOudnzTQjkpwsdre2RkZBAaGkp6erpb6m6Wl5bY2DsPDnsX0qZ659luEQCU/QYsVT2aFY7tNzGtTxNsRS4kqRwUyr9XvBJ48pv76Xltl3L1UdneH6uyyvZv3V8d6ZXnPr7wXl6e8gb5md6vIesK/2B/cjNzvR2G5CGC0kcZAtACjaSN7QByFawkAfD0+AFc061FufqobO+PVVll+7ce6H8DlnxLhT/33ndv4bOZX3PmsG+W8AkI9ScnveSxiNWooitwfmLZ6q/n7PhWiDB/22Hql77P/ffPAJpAsWiELj+I3+E01Dzb/0cBoIAibDtRrKF+pF7XkojDtg9f8t1TKpnAFJVL08n7CYjN93Ywko8ZXPMmukcNLlcfjr4/ymVS7hZwp3eem3Y7RP7snWeXm4pMjlRfqg6Wfx6BHFJJ5WX0N6DT61BVH/9aUuC9hz6TZ5NILrv3vVu88tyZY1/l9bUzvfLsclORyZEqSuigoFMA5u6BCNU2wWPuHEjWszVJX9iAjM/iyb0jhpwBtWVyRCo3nQIGvQ61Cnwtvb7kDyxWucpXcs0z3z7olefOvfkdHvn0bq882xni/K/MZpGkDkrg3MCGJE1uw+kOsYgSfnzkNorgzF1dyK8TUuJ1e86Obm5LjkDx97mSflapCsKoI21IYxLv7ETi9I5kt44BBbI6xCEUyGsUQfK4lljC9CjIT/KSPQr5yQH4RcnkSEUyKCaUKvCd+WviF5i1ivna8XqJrapGCb4dkbMIOF3BT7ZC7kJ8c/m0HHhXZ5oVJj+SyOE9/mz9I9jb4Ug+rCDXzMj7h6CqCj/8bwVZaT6aeBVwcv9pDmw5TKP2DbwdjeSDBk7uy5I3fuLQ1qMV/uwl837E6G+gINfHDruWQ5EqSQSpZM6tg6hlhDwNZp7G2j6AgmHhYBWgU2wJkwEhCEVB+Scfkei90jCS77MKGN69BWFB/ixavY207Dxvh+SylIwcthw4Sacm8sBtyXmdrmpHmz7N2bZqV4U+V9UpfD1nGaExwaSfzazQZ5elcCejpldImtgGa0TxpIXhVFax6RxLsJFzw5qAApndaxO5cFepuyILby28VhDlj4gtR/lVRUELMJA+sCGZPeqgBRvJ7F3XVpYLQAi7OzQlCSC6a6JDZdcl92kZ2o1IU03+SvmRLEuat8NxWb6Ww/7MrTQPLV91DUfIHSRupigKSuzvYBzu5o7Lmji2Qv5K0A9y73MlycNUHegNgicXHME/0OrtcCQf9+d3fzPlxXEsPP0eA2/qg6o7/zbng6P2jJTK9aFO8i3vbJ7Ndfde49Y+yzrfxGrRWP/9JgZO6evW50qSozQ/hdzpMeTcGUN+/xAyX6iJqHn+sGk/ldyna9qSI2Bb6l9Ip4ACascMMMpsmVQ+v27ax63XdOfnl27mhivaonPwYOvKKD1b7qyTXDf716eZ9PwNbu0zKCLQbj16q0Vjw4+bGTbd9XkRAWgmHbn1QymoGeS25aeFUVuDTVgjA2yJkf/8XfISwot9bsnsXRdUW9uC+mGkDW54IcEvVAVxye555XzshX+P5D713BC4rX8txGT7vUFX5Jq5Ys9RlnxQ3YEnvR1CtbMj7U+uiL2OGc3e47Lo4egU2/4IX9xVkmOtmHkR3x2tVWKKoqBGvAgxe0Dn/GHvxZjGghpVdjthhoDu5X+eJFUwVQf+gRp9R5xzuY+75t9MXIMYN0Yl+aLEQ2cBMJoM3PvurXx29G3ueWcat82dxAs/P8bNs24kLCbUy1E6JrZetLdDkHzctNnj+cX6FZ0GtS13X72u60qtRnFltrOYLbTpXb6a9ZLkKjVPoJ4qwDwgmLx7YhEJ/kUnn+xMqikKoIJSz/UV/4+P7UdCXITL90tVw7nzu0YMOh0PjLqCn1+YyhPj+nP/yMuYN/1aHhx1BbFhgV6O0jFxEd4/y0LybWMeHs4KbRGXX9+j3H21uaIFzbs0LrMMrcVipXnX8p0Naw3Qk35lA5JvbE3SpDZYgg3l6u9SOa1K/8yqBRnJ6F23SFImr0F4kTa5LWM4fXcXkia3Je2qBLI6xpE8tiWa3pY0Kahj+77NbhAG9Yve6wlpjUr/tyksJSZVnPvvG0SzpmWP2SuMIjDIhbAVzoJtN7+qqAyIG8dDzRYwovZ0BtWcxLh6DzOs1q2EG2O9HKVjwgwVMy8iEyQepKoqavRClJjNEHgX6Nq41pFOBUM7wN6eNB0Y26H4le/wGknyFk2DZh1dL4l09c39ue+929wYkeSLNKtg5597Lvw5qmYEg6b249o7B9GxfxuadWmEZq38A7Rm3RpTu3FNb4chVQGKojBz2aMszfyEKS+MpWXPpi71Y/Iz0rxrY1R96UNHVafStHMjul7TwdVwJancTIvTMC53faWZEu56ebhhPVrywmS5m1uCdbuOXPh9REgAw3q0ZEyf9vRoUZ9W8TXQfGDGML5GBM3r+cbkiVT5Pfr53SzL/pRb506kbR/XFlL4BfrRpFPDizvES6CqCo3bN6Btn5auhsq5IY1JurkD2vlzOyzRASTd2Jr8WsHlnuzPTQgju1ttu22yu9Ym8bYOWE0623kjJZ2vqFexRAeQ2yqGzCvqU1A7BPQ6FCCnaSQp1zYh47pmFXK2ljCqpNXToV169vsl19Mb6MkL8b1V675qQL8WPPWUmyvauEyAoskj3rxkR9q6C78P0AfTPqIP3aOuplloJ2oHNPSJ7GWIIZIGQa7/PHeGTJBUAEUNQg2+HTV6EWqNfYCTWXwtGyVwHGBvUs+KEjAORQ0oR6SS5D0C23kkrjq08yhhMXKVmwRv3fNBia+v+Hg19/R+goyUrAqOyHm3vzbZ2yFIVYx/oB+jZwxj7ppnWaEtomYj5ya9crNyuebWAQg7s3qaVePaOwdhMBrwC5LnOEjeIQDTV6m4PANdjg+Lv209QEiQrDUiwQtfrCxxlfvKLfu58aUvSErP9kJUznn4+j52SxlJkrNM/iaG3zWYWb8+xQptEY27JDh1f352PoOm9kUpKWFwnqYJrr1rMKqqEl0v0qU4Nf//HNWrKIhgEynjWnF2SlsKarp+pkdGn3goYwcMgAg2cebOzmT0qouSbyn7HiGw6hXSe9Uhv3k0+Y1d+7u7Kj9aT1J7IylNDeSFKFhNkB2tktTWQH64SmZdvS/MxVYJn335J0EBlWMcrugEEa3OYcmXU8/esPTE/9BE8dKx+zO38sb++zlnPuOFqJwzpObNqErFHGAjv0q9QIn+FnDiB1beD6CriRI84/wLl35x2H6vBN2DYjy/YjPiW3eEKUkVSq+HnX8HoqgCg1HD2RNzH77quQpZISNVfvs3HuLMsaQir6WcPsesyW94KSLnWSwWb4cgVXGvrnmOgFDHJ3L/WrYZg8nAXW9NBQV0l+wkKVzJOer+IXQeaCst+vbml90bsCQ5SAHUsxbUU67tBBGprpdReejdZT5Y2VnyhJPJGew/mVzktcycPB5Z8KOXInLemXMZ3g5BquJe/PExwmMdL327bfW/ZKfn8OAHt6OoSoljkUFT+3L5aFvZ8XnrZjodk1AVzLGll8CzhvuTfENLzNGlL0wtLREgAGu4n+OfWVWF7G610UIduEdRSBnbyrY7pbBtRX82VhQsQSrpjY2ktDKRVc+A0Ku2g979VDR92V1I5ffRR+vKblRBhFUhdVsku95qijVPTj9XtBwtgyPZu4q8Ztby+fzwLHxi+whwMudghT1LfoV6gaKriRKzBtTmDt5hhpxFKIE3oYR/CMaegB9gAmM3lPD3UIJuvdBaNbYAtZcHIpckzxECps88wfcHt7P04A5UHTjzQzv1VBq1GtbwWHySb3nt1v8V+fPyBasoYfFEpfXooBe8HYJUxYXHhvH5kbdp2cuxkltCCJbN/4XBN/dn7upn6Hp1R/wCTRj8DLTq1Yynv32QKS+Nu9C+dsOaXHVTH0+FL0lYG5rInRRJ7vQY8oeFoYX852ONxbUPfmqzbAgvcOlei4DIELmbW7J5/vNf0S7ZyfTD37sxW31nMPL0J794OwSpigsOD+KjA2/QZXB7h9orCnz3xnL6jOnFvPUz6XVdV/yC/DCY9DTt3JBHv7ibu+dPu7DzKTIuggnPjXY4HqFATotohL+dRLmqgKqQ0auunTalvK4rfii7O2lhTiRfKpBiFfgnWRFy9rHCGI2VJRulAArZJwM59pP90nKSZ3x/8l2s4mKplp3p6ygg14sROee3pK8q7FmV5bumShBCIKxHQMtFMcSjKKWvzFTUcIhejDAfgNQh2F8tryEK/kRhGoqpO4qp7IPY1ZgFaIm9gURn/xqS5BWKAobzG6tys1U0q/MjKHOBhdZ9WrB91b9ujk7yNf/8tJW9/xygSaeGAGxd7VtfE9lp2WiahqrKTxKSc4QQnDqYSE5GLrUa1SAguPTJ2sDQQOb8/gzH953ilrYPYM4vfcW9ZtX45+et3PTCWFr2bEbLns3KjOW+d29lz4b9HNlx3KW/iyRdSmD7mC38FHIeisPSOfBiEkSFvElR+M0/i+mnDESAihbn/E4QRQGhgq5bOtblURQpqO6glIwchnVrxpL1u52+V6padhxO5J+9x+jSrB4AWw+e8nJEzrFoUGC2YDTIKQPJOUIITqZlkJ6dR72oMIL8Sq+e4R/ox7NLH+JEchrTm9xNTlrpZ1JqVsGG5VsAaNKpIY9+fk+ZsYx75Dq2rvqXbat2lh7v+f+aYwLJ6Fu/zD5RFfIbhqOZdKj51gt9KEBuowjSBiUQuCmR4HUnbOUeVQU0gVAU26rASpjE8BRjhkboATOK7+SGq4QTJ1KZPLEX73+41tuh2AiFs39HU3fQCXQm+cVQkc7mH2d3xgZahnYD4HjWfi9H5LxcSzb++tJ39rmLHO2UQCv4FzKfAmsyqJEQ8jiqsfQD1oWwIlLGg+Wfi68BQpeAEvExii76P+0F5HyKyH4PtNOOBSWcP5xBiV2JONMSX9k6JUmFY0Wri9WFhCZ4efnjXGW83n1BST7r5w9/v5Ag2b1+n5ejcd7OP/fQupejOw2lqubIv8d49ZZ3ST6RQkhkMNPmjKdN79IPNRVC8Og1M/nnx61FXq/RIJbZq54ktm7xscjy91fx5YvfcuqgY/VnNRdWPr+zZTZXB43FnCfLxknlUzidlPNADSwdzif+9JdMMqmQd0cslub+CFWAybUEs6KA0AMJObDf+Q9jZouVx8ZdKRMkEgBL1++6kCDZsPeYl6Nx3k8bdjO0RytvhyF5ybHkNJ749hdOpmYS7G/knit70qtJfKnthRDc/+UPLN9edAIuJiSQ96dcR3x0RLF7fti6h/mr/uZQUirRekFZqW1XxiKzVjzBtRETyE4vumq6cJZE6BVyWseS2bsuwuTgFJmikNcgDL+DaQgFCuqHkt0+joK6tpJhWT3qkNOuBn57U9BlF2ANNpHbNLJaJUd0uRph+822c7q9HUw1k5tXwNgx3StPggTQzDpyk/wIql16ElTyjE2pKy8kSA5kbfNyNM77I2kJ/ePGevw5cmnqJYQQaGcHQOq1YN4G2kmwbIfUkWhn+yNKSFIIoSHOtC2SHLnAehCR1AthLVoLX2Q8i8h81vHkCCoYO5Ude/KzaIlN0BIboyV2gex3IfgpB58hSZVHUKiGK4m96Zffj06v44sT890flORzDu88CkDmuSzyc/K9HI3ztsmdUNWSEIJb2j/I1Fb38e+fezhzNIn9mw9x/+VPcUOdaRTkFy/9I4RgWMSEYskRgMRDZxhX/zZOHy6aBPnw8S+ZM3U+pw45lhzR6VXaXFZ6guZCv09+yQDDKPqrI7k2ciIfPbmQe+bf4tAzJKkslnpGLN2CbGVKSiIElj7BWK9wvKZ9aXT18ly67+rH30dVFX5/5dayG0tV3r4Tts+BuQVm0rJc+5ryps0HfGvXi+Q+E975ioGvfMA/h05yKi2DvaeTueXDJfR49m2y80oeV/d54d1iyRGAsxnZXD3nIw4kFj2XZ8Hqf3hw4U8cTkoFoKBOKMLOTLpOr9Lm8rLHIh+t3UTrR+bS4uG5dH5yHnOWr+WOL+8q0kYA1hAjCpDfIJyM/g0cT46clzakCYn3dOHM3V04N6zpheRIIS3AQE67GmT2rEtOm1in+/d1AWetMjniJbdN/xhFUVj+w/3eDqUIVScXb3vDmTzbAg2rsJJidnQeuvI4ll0xu15kguQS4uxA0I6UfFE7ikgeWvyepPGAvYk3zba7pLB9wWbI/dSJqBRARQkovXamlv4r4kwTsHzCxUnlc4isVyHzSQicDrpaTjxTkrxLUaBZh2ycTZIc33KWf37eytljKQy+uZ9ngpN8xuHttgTJvo0Vd7CXO4XHlX+CT/I9d/V4lINbD5d4LflkKpOa3l3s9ZcmvE5Ouv1asnf1eOzC7w/vPMbnMxfb/uDgj1lNE1x964BSr+9cv5v+6kg+e/YbhNXWada5bD5/fjEvT3yDcY+PpFajOMceJkmlsPQIAqudL1rFPfXdFQUIcG2xBsD6XUc5fDqViQM6ljsWybcdSzqHEOL/7N13eBTV+sDx75nZ3exueiOBAKF3kCpSFAQFVKzYsYuKhat49afYy1Ws194bXgtYsAsiNhRQQBTpvUMCpNfNlpnfH0uAkLa72ezsJufzPDwmM2fmvEKyc+a8p7Blb67RoQQkLSHG6BAkA9ww4wv+3L6nxnMFZQ7GPPl2teMvzl/M/uLSOu970cszD329N7+IZ+YtBA5/0pb2S6/zY9fj1jjrplNqPb91Xw49pz3DE3N+PfSoKHW6efvX5fzrl1856/1ryezZBvD2spRlxFI4MhPr1nziv97oXQ5LChprniaTIwZa9uc21m/IYtJVI4wOBQBTtAtbWuTsfdGUFLpy8ehu8ioicwuGGFNcSOppXinsOmieXNC31l3IsxHNnYNiSjniwqU+3HwLulaCUGLQS97yIyoV0BEJTyPUmjsVtPJ1UH5D3bcpfRHiX0OoCaDlomtuKLoVkMtdSOHrof9t47yelUvE+d60uuuURwBIyUii+5DOrPs98tZYlIKjtLCc7Wt2oUfou85x4wcYHYIUYo5yB+v+qPsza/+OA+xYt5vM7oc3Ovzx/YX13js/u4C87HyS0hOZ/czXBzdzqD8m1aSgeXRufX1ylTqPdGB3DlOH3Vfnfd5/+BOmffAvWnVMJy+rAE3TePyyF3CURt7sLsk4epQI2VBUIUC0LUff6f+m6ze+4E1AJsXa6d8pg78219zRKDV9LrfGym1ZKBG6rM6wXu2MDkEKMY/Hw4INNQ/UqFRQ5uDPrbsY2KHNoWOv/LSk3nuXudzsyMknMyWR9xf/Xa2N7k61UziuI/HfbQEB4uB51aTgcWtc/8wVh5bPPVpxmYPTn32vzvpfXrWae9+4jAGWOA7sykUX8MCMr8i6fgC2TfnYlu/F0TsN3Sq7yYJBROg7WFNxx7SPAIiLs9Gvb1v+XmHsMo8ZJ+1FyCH6BtHZUrKSRHMLowMJSMfY2re8CCb541npgI/rmRU9fOjLo5fOqou+/0S0sk/B+aMPpQUoqWCbgEj+EmGtfZQEhdVntdRc7jp0EY2wnoRiH4dosQREK9+ulSQDxCVqvPLD+oCvz9mTJ5MjErl78+g6qKPRYQRk0Rc1LN0oNWkPX/iMT+Weu/71Q1+XFtY9WvNIl3eZwnfv/MyPH/zmU3IkMS2eEy8azotLpzPuqlG1lru4rW9LCU2f+Dwet4ehZw5i+NmD+XT/W7TpJme4Sr7RAWWXM6RrdSi9SxvUw5NXXCaTIxIHCkrolJFSf8Ew9POKyJyFKwXumbm+7Vnw4GeH+zWcbt8HXp7+9AxmL1vFR0tqXge/7Jg0DlzWh/IeKXiizcS3iGP4hON4btF/OOfm02q973EPv+JT/Q9/+TPZ0YKhZw5i2BmDmPPJA/To3JqyY9IoH5QhkyNB5LIJuRtuGCgqKjc8OaJEuUkdmFN/QanRFLnySIpKNzqMgGwu/jsk9cgEySH1zB6p5DxiI/bi7/24fyEU3QX4sKmYko7SYhFK/H8Q5q5VTulaKbonF133oJXMrOUGtcgdj3bgfPTyr0FEIVJmglr/Gp6SZJQOPZy8+uNGAl3iQpKS0hOITYzM5SGWfPuX0SFIIbb0a9/+zTccsWzcmsUbfb6/o6SCp69+Gbez+p5qR4uOt/Nx1pvc8e4UugyommQsL3WQv68Aj9vDr7N/97l+gFuG38sNg/6PeTN+BuDpnx+g5/Cu9VwlNXeVc0ndvWwh3eBWmECkVe77I9siUmCS46KxWerbejo8yQRf8/POIt86orbl5h/6emOW7x2fHuC+z37A4aq9LeJuGUPB+C7k/mswH+99k3tmTqXHkKpthXKni5ziUlweD79v8q/zd/KMLzj72ff4eOlKXB6N16+awPDOmX7dQ6pfeQtVLrElAaA5VbZ+3N7oMJq1GFMCqojMBPBeR92zGoMlMv92DJV3+EvHg41The10dN0Jjrno5bPBuRUoAlx4mxTgzW35kGw5mmcFeuEKKP4vxN2LSJmN7vwDCu8DzdissiTVpH13B12PKWLDP3I/Bsl/yRlJRocQMEWRYxikmjnLDm/U/tSklxqljlEXDcfj9rDwsyXMfetHtq/dRUl+GW6nC4/b2/5QVAXN439bZNPybTx11cu8c/eH3PD81Tz904OsX7KJ/177KjvXyc44qTqtjRnHNam4B0aHvG5lUBFo4Flmh/125Hazkr9aJYVm7ezGYFJlW0Sq2ZEp4/9++3Oj1DGmd2d0dH5au5WPl6xkY3YOheUOXB4PnoP7hShCoAWwnu7GfTk8+PmPPDdvEXeOH8GLl5/Jpuwc7ps9n3VZvq8UItXOkaQQla8QVeBtK8qnZzOmC/JWJeIsjFAXAAAgAElEQVTIs2BNctZfXgq6BJN3eS2Bgh5IX7KBTMISknpkiyccRY1Dzz0XvfB2cP4B7AccHE6OQEDJkSNpe6BgMvr+kQi9GJE6D8yDkI8tKRw9P3c73gShJPln1uNfGB1CwIaeKTf3leqXn1XYKPcddfFwbh1xH/+58BmWz19J7p58KsoqDiVHgICSI0fKzSrg4fOe5qI217F36z7eXP0Mg0/rL5siTZQuwDXITuk9LSl+oQ2lD7bCOSIGvZ7hWlqsQskrmYYkRwCE4p1JYhpSRoPb31Kz9MzsBUaHELBhPdsZHYIUAZbsaJyNf8/o253JM75gyntf8dvG7ewrKsHhch9KjgABJUeOVFDm4M6P5zHikddZtTubT/91Caf17dbQ0CUAISjsaKK4jQlPDf2bOnJuZrMioHhbZK7s0BR8tff1+guFqQ4xvUJSj0yQ+C0Eo9gL7wN34Hsv+EXPRi+Ygp5zKliGgfVsvJvDS1J4mf7RjmrHouOcnHXNPoQim1ZSzT558iuK80uMDiMgXQZ0MDoEqRl7+dYZrP3d9+W7GiJ/XyFPXP4il3e+iU792zP+2pMxWeQk56ZENwnK7mtJ2YMZuAdHo3W04u5vp/yOlpQ83QYtpvorSWXHiWuAHRTjs2a6DkTJ9obkv+//2kRuke/7RYWTXu0ic71yqWl47vtFLN5U/R2wMRSWO3joi58YNf11WsbHcunQfkSZZVukwYSgPE0lt7eFiljvc90ZLSjoaGL/AAv7B0aR08tMWQsFXYBHdkU1OcKkkTF6LwPuW0HqgLz6L5AaxY6yteRV7EOPwLRkW3tolmOWn/h+y6+/SEN5Vjd+HdXq3Aalz4a+XknyUb/hpSiqhubxdqK8/sta2nZ28er9rVBVHbdmfOeJFJ5e/7//eUekR1hbIC+7cWYGSJIvNv3p495sQZS1dT8fPDw75PVKjc9xeTLuQQdngKiiyn+1DlGU35pG9ENZh/YaAe8X7v52HFPTQh1urZR+JWh/JBgdhhSBHv3gBxRFoGmR1RgpKHEYHYLUjBmx1NW+olLeXLCs/oKSf4SgtKUZzeShqIPp0DEAT5SguI0JR4KGyy5I2OImqjiyPiulmgmTRo/r1hPbrkTOEA8DH21/FhNm3ETWMmcOLTSDTOQMEkmSIoIQ8Pw3m0hv6yCjUxFtO3uX3IpLdKPJ5IhUh+/e+hl7nN3oMPxmj7MZHYIkSVKD6TaB87T42meBqAL34Gg86WYE4LggkdL7WlL0eUfKHs4Ac3i8rggBooULol1g9xBxWXfJUD+v3EpKBLZFrFFyPKUkScHhilOqJUcOfS0ErlgFVEFBJzMe+dHTJLQ8IZvYdiXe5Upll43hdldsIDmqpdFh+M0kzCGpJzzeOCLKkb/VGYZFIUnNUedjHLz7xwbe/GVbZTuKkWcWoHnk01aqm+bx1F8ozKxZFKKlFqWINmh8P6NDkKQ6eTpbwVr/K4e7rw0tQaViYjLu42LAEn6vKUKA6aQCTCfngc1tdDhShCl1VBgdgt9Wbs0yOgQpAtx04iCjQ5AiReVLfF3nFChPlWttRT6d9GH75MyRMJNfsc/oEPy2qyw0yz6H35uHYW7ysdzhTYWU9J8bJxRJkuqkKAfXAgcyOjgZe2EuciSnVBdHSeR1Snz7+g9GhyCF2P3f3OZTOXPU4VE0j351V2OFI0nB4evbhioon5oGpgh5ky43Idsekj9KHZGXVPt80Wr0Bm6CLUWWubde5lM55YhO7uvHDG+scKRmqjxZdlVGOsWiEZXgkjNHwoyTyFs6c0XBAtyaq9HrkZ86Bynp//KxZAm658iM2yVBjCIziPeSpKbtyAftvx7fzZCxcr8GqWnZvzP06y5Lxhp+6mCfyrkqXOzeuPfQ91PfnRy0GFIykoJ2L6l5qK/rVNlSAa56SgmBc0zc4X1KwpDsI5aao4KScipckTcLVwpc29Rkn8ppus7q3dmHvp913blBiyHeFhW0e0kRSAg0q0JZiuyujGS6R7adpOBwahWUe0oavR75iXMk+/U+FNLBtebQd0r6fcGp2zoZbBOCcy9JamZMZrjn9R0MPqmQZ7/exBebVvL5xpU89dkmOvUuMzo8SQqILVbuQdIc3fjC1T6VW79086GvT710dFDqPu26k7npRd/ql6RK9Q0MVIo1zD8VgaeWt+SDb89aZ2twAwuyaiMgozTkuhFSU2dWFSwmudRNc/P0Raf6VG7lrsMJkt7t2gSl7rG9OjPj2vODci8pguk6xW1MaEbHIQUsoXuhnD0iBYkgSm38vhGZIDmCMHf0qZxecNQSGCkrG1Zx0pcoCbdC+YyG3UeSmjGTGR7633a69S/DFq1jj9HpNbiMF7/bxKW3yfWTpcjTc2hXo0OQDJCemepTuSeverHK9/PcHzWo3mcWPcwtr1zLuw807D6SdDQdsL2eg8ivZXmhSH17Hp6P9/9ODo+Umq6e7dJRlAj9HZUClhrr22y+R76quuT4mulTG1TvK1ecyX8njufF+QsbdB+pCRACVEFxa9llGanSh+43OgSpiUiLaoNFafyBVPLT5kgW35a2gKpTexSTFWgfWJ0pi1Es3dFKZwN5gd1DkqRDjuxnqfx64tT9XHrbHmMCkqQAHTOyp9EhSAboOcy3xJjm1qusC68oCoNP7xtQne9teZFeQ7qx6MulbPtnZ0D3kKSa6IAeq1B6dzp6irne8pHEFKNDTOTtKSFJ/ujfKcPoECQD9MhI87ms0131c/DqYccEVOdnN0/khK4dWL5tNz+u3RbQPaSmx5Fmwhkjk7SRxft+YkmIvD1ApfDUNrpbSOqRCZIjCNX3hoCW/XSV75X0ecBQP2prDS3+QTGleL8t/o8f10qS5KvDSZIcYwORJD/1GCJnkDRHsYkxPpe9bsDtVb7/z5d3M+7aET5fn9Qqgc/zZ5De3tv+eW7yGz5fK0n10WIVHNelUPxBBzz9w3dvkYZQRxSAqiFnkUhNVT+ZIGmWbBbfE9pDHqw6o/XW8aP498m+DjyF+Cgzv951LV3TWwBw3+z5Pl8rNQNCUJxhMjoKyS/eDhjNJbubpeDoENMrJPXIT5qAvQb8u8oRJX0GmtsFOcOAgiPOWMB0MohoiOoL9rNQlMN/9bqWB5SGImhJapaE8C5xfvvz29m6xs73HydSnN+0RrJKTUvrrq3oMaSL0WFIYW7bih3Vjv371Zu45aXruaTd9eTsyT90XDErHH/2YKLj7XTq156xV56IJcpy6LyzwkX+voJq95OkQJVPaYF7WEzkLqF1FF2v4X9FBWVUAdr8JENikqTGlBofzXE9Mo0OQwpzDnf1BPFVo4Zy5YlDOP3pd9iWW1jl3JhenYizRtE5PYUJg3phs1iqnN+eK9siUlXuGIGmgCI3JIkomlvU3HaSJD9YlWi6xx0bkrpkgiRgUTUeVUxmSF/q1510zRmMgCRJqoMQMHpCIaMnFHL13VnMeDydA3kT+HmmXONWCj+3vXUDQrYmpQCpqsrMXa/7dY3H7WmkaKTmSAc8na1N6q248n9Fr+ygEYAH9NUxNGSz9rEDuzLvzw0NDU+Sgu6By8aiKnIEsBQYIQTf3HaVX9ccuXSoJB0iBLoCcsf2xnPiiO78vGBd0O4nVA17y/Km1AyUDHJOmxsxK5b6CwaBbPEEyvZd8O6lpATvXpIk1UoI7x9FhavuyuaMa9IYP/lko8OSQkWBxPQEo6Oo13++mSY3aJd8cu9XtwbtXlZ7zQM/JMlfugLuQXb0tKY3U1Nzg77Fhr7VirYiBs93KehZDfvd6ZSRwsWj+gUpQikStG0R/m2RBy8bwxA5e0TywSWDewTtXnJwkFQjTUeR43gaVes2SVx4ge9L49XHll6OKUomPMNZhrWz0SHUa2z6ZfSMPy5k9ckESTVv+VRKiQ/eeqze5bbUoN1PkqS6Vba987Y+xTevynVum4spL05i0vSJRodRr8Gn9jc6BMlg72e9WH8h4ITxQ4JWpxCCKHtoRudITZMO6AK0dDPlN/u+r18kUUxAqhPR1oHStwT1tBzU8QcQx+UT6NDWl75cxIc//R3UOKXwdfUpx/Kvs483Oox6nT6kp9EhSAZb/egtPpWbdtbYoNabYLcG9X5ShNN1VIeOkH3tjeq99xcx66MlQbufTHWGt/7xoxnbMvz7RU5ocVZI65MJkqMo6T40WG2/Bb9iW/j/cEpSUyIEDDuliIQUucRdc2CKUhl/7cmMuXwkvU/obnQ4klSntLQ0FFPdrxYv/DM96PVeet95Qb+n1DzoKmjpJhxXplDyXBv0pKa7iq+S4EFYDs9KFSqoaW7UM3JRTsiDRCdyHRCpNteedhyj+nZiZJ8ORociSXUSQhBnrvuz/OlzRwe93jtPGxH0e0qRzVwqsyORpmyfDc1tdBRSbU5vfTUdY/vQP2GU0aGEFZkgqYGSvhEYWfPJlL9R4oM/Kk7ETQv6PSVJqpsQ8PaidfQdVmR0KFIje3/LyygH19F+8PP/wxotlxOSwts858ecOvnEGs/Nyn6Nbr07Bb3O828/M+j3lJo+3Soo+qQjJW+3x3luIkQ3z1nRQoCS6MF0QiHq6HywyZ4BqaovH7wCs+r9/XjkqlOJk20RKcz9/tAUbhwxqMZzc26+hHED+gS9ztP790CVS21JlYQgKl+urxVpdLdC3uoE5LZC4eemTk9jUb0z9c5sfR1xpiSDIwofQo/wnbCKioqIj4+nsLCQuLi4RqlD1/WQrIepORZDwRWNXo8kSV5uF0w5rSNZ262UlyjInHHTlNI2mZnbX61yLHvHfi5tf6NBEdXOYrPwbekHQblXKJ6PkldTaotsXL6FGwfd2ej1SE2DDlRMTKJiYrLRoYQdXQPP3GRwy7aFBGYBS16eWuVYblEpJ9/xukER1U5VBMte8m15pfrItkjoNKW2yM6cfE55ekaj1yOFP+HWSVznxFxhdCSSv4Sq0f/eFVhi5YCRcPJIn8+qfF/uLuGRtZejE26pAcEjfWYH5U6+Ph9li90HodosTLEOhfj3QlKXJDV3ug4H9qrc98ZOpkzfQ1KaG7kkRtN076zqG1mnZ7YgJiHagGjq1r5XW6NDkMJUqNoiXQZ05NW/nwxJXVLkcPW3owvvBuy6evC/gPOsBCoukiPPaiRAdCkzOgopTDx1Q/UZeslx0aQnxRoQTd0yUuKNDkEKU6Fqi7RNSeS7268KSV1SeNNNgrxeFnJ6mnBbDu53dvCPFN50j8KqZ3vIWSRh5OyMG6ods5liSIsKvz6IGFPo2yIyQRJmFNtgSPnB6DAkqckTAlpmemiZ6WL0hAI+/Gsdt/53F6pJJkmaEovNQo/jutR4rl2vNiGOpn5yfxQpHHQ8ph0zd79af0Gp2Sif0oLit9tRMTEZ57h4Ki5OovjtdjiuTQVFLoVSEyFAySw3OgwpDCjA8b1q3nOkc0ZKaIPxQb9OGUaHIEm0SYpn4T2TjQ5DCgdC4LGpFLVRyellpiRDpTxVoSRdoSRVkcmSMOYssLJzjnymhIsBSTXvG5VmywxxJPVra+8W8jplgiQMKaa20GIdIJcrkKRQGnNBAVfemYWcSdJ0PL/4kVrPnXHDuBBG4puTL5UbU0rhIaVVMt97PqZV5+DvuyZFBi1WwXF2AsUvtEFPM6Onmam4KAnHjS2ouDgZPd1sdIjhr+nuVS/54dWp59Z67vwTjglhJL45/bgeRocgSQAkRttYM30qfTJSjQ5FMpqu40pQ0awKZS1NFGeaKW1tpjTTTF53s0yShLHy/TajQ5CAC9vcVusswMHJ4dcvMiAp9BvIywRJI9DcWWj5N6Fl90TL7oKW3RVt/yg0x08+30NRVETaIiD8RhVJUlNU+ayYMDmH5JYuY4ORgiKjUzodj2lX6/kTzjuOzB7hM6JlyBkD6dAn/EZvSJEpLzufRy9+llNtF3Gych5j1PO5OHMyP89aiK/bzwkhmLH+BTK6pDdytFI40W2CsjvTKZ7VgYpJKWgd5EbSARMAR28uK7txmpOkGBsDu9Q+Y3Voz3b0ad8yhBHVrV+nDDmDRAqagjIH93z6Pf3vfZ6e056h57RnGPno63y6bJXPbRGAD2+cSO8MOWCjWRPi8Av7Udx2QWm67NoMV/lrEsla2MLoMJo1C1Z6Jw6t9XxmdDe6xgwMYUR1S7e2o0tsv5DXKz9FgkwrXwg5I6Hie6Cyk1UHbTcUTEbLmYCulfh0LyEUlPTFYDm/scKVJOkIQoCiQN9hvv2OSuHtjvem1HleVVXu+fjfIYqmbm27Z3DPrKn1F5QkH6z5fQMXtZnMz7MW4arwboyo6zoHduXy6MXPManXVIpyi326V2WS5Pz/O70xQ5ZCTBdV/6vFKWh2gR6jUPxSW1zHx3hP1NEhIdVPCFDPyINj88HupHqyRGrq7r9sbJ3nhRA8d8MZIYqmbi2TYnnhxrNCts+E1LRtzM5h5KOv8fnyNVS4D3/2HSgu5f7PfmDME29xoMjXfhHBrJsuZuqYYY0VrhThSluZ5BoQ4UoXbP+8HYWbwm/Prebi9NaT6i1zSbs7QxBJ/aLVeCZ1eAhFqCGvWyZIgkhzroHCq6hzZJh7FXpe/T+cR1KS/oOSvhES54IIv2nYktTUdOgu1wyPdD2HdqX74Jr3HjmSPdb4Kb8DxxzDq38/icVqMToUqQnYuX4Ptwy7B81T+2viznV7uHXkfWia76+S1zx2GfO1T3hnw3P0OVEuvxLJdJvANSIG1zE2nCfFUvRKW4pndqD4k44Uvd8ePc0sEyNBZmrpRh1VCCluo0ORQqh9egLDe7Wrt5yqhr4T4GjHdGjJp/dfjl22RaQg2JtfxDnPvYerjrbI3oJiLnp5Ji6P74njSScey5rpU/n+9is5oUu7IEQqNQlCePdDM/6jVKqVTsHG0G+6LUGcmkzfxJH1lguHwREtre24tduL2EwxhtQvV8YNEl33QN6FvhV2/4VWsRAlarhfdShRHSHtE3TXRvTS98C5HCgFEQVKGiLqOHTrueDeC0V3g7bZ//8RSWrmdB1atnMaHYbUADFJdh6de7dPZZPSE7DFWCkvcTRyVNXFJMbwwGe30eeEHmHRIJEin67r3DL8Hp/K7lizm18+Wsyoi/xri7Tu3Iqnf3yQXRv28MULc1m5YC1lxeWYo0wkt0qi17BunHbtSRTmFfPUlS+zdeUOuaJQmHFcnIxzQmLNJy3ysyjYKj/ePctjIcfCwXW3pCYuyqzw9m0X+fR8j7ZaSIq1kVcc+gE69igzT14znsHdM1EU+bMpBcflr3/s06M/q7CEj5esYuLQvn7dPyMpgVeuPJtdeQV8+PsKft+0k2KHE4tJJTXWzjFtW3Hesb1xezzc9fF3rNqzP7D/kSOoyDmA4U7I9maY0LFbXThdKm5PZdZKUJ5t/MDE5kagcGOXJ1FE/XMjhBAkWdLJc2aHILKqTJg5P/NWuscNNGTmyOE4pKDQK34BKny/oOQl8DNBUkmYuyASHq75HIApDaxzvHE5l6EX3AnaLv8rUrqCtiGgGCUpkiWmyARJJHtp6eM+zwwxmU2MvfJEvnhhbiNHVVVqm2Re/ftJ4pLkVGMpeFb9to7iPN+XCJz12Od+J0gqtemawZQXa58R26JtKq/9/RQAG5Zt5vHLXmDXhr1+15PePpXsbQcCilE6rLLPoOK8BJznJBgaS3OkF6qQZTU6DCmE3r7tQuKjffs3F0Iw4fg+vDFnSSNHVVVSrI2Zd19CarwxIzWlpml91gH2Fvi2jCfA/xYu9ztBUqlNUgJ3nDayzjKzbpoIeJf8uuPjuWzMyvG7nuRoG7mlcoWBsKbpCLnGlqGsUS7OO3U1Z4xeR2K8A48m+P2vNsz8+hg2bE2lcFMcugY+9NVLQXJZu7uJMfve7h+cNJa52e82YkTVWRU7N3Z+mqQo4/eZkgmSYCl527/yrnVBq1r3ZINWDGo6QvF2tum6Bp7doKRCylyEex149oCSgG7qDhVLoOgBIK/mm1pGQ8KLsL970OKUpEjRtX8F3fqXsv6vaKNDkQJgtfu2ofD+XTm8ecf7LPh4cSNHVNXYK07kmicukckRKei+fmWeX+V3rtsTtLpzs/IpzishuVUisYnezjZd19m34wDR8XZeXfEUO9fuZs/mbKLj7XQZ1JHVv67lxVve4sCOmtsi/Uf35j/fTuNU68VBi7M50FJMaC1MiCIPym4XgsNzFlzj4uXSWQbQdlvxpqnk331zYbOYfSqXW1TK858vZM7S9Y0cUVVjB3bh1nNHyOSIFHTf/LXWr/K784vwaBqq0vBe09ySMvJLy0iJiSYh2jtYStd1sgqLsagqs66/iB25BWw7kIfdYqZPm5b8vWMvT37zM9vzimq8Z7+2rXj9qnMY9MCLDY5PajzWXDm/x0g2q4un7/qWjpl5qAd/lVVFZ0i/nRzXbyf3P3sSS1e1RvMIVEVO9QkVX5eqKneXMC/7ff7K/6mRI6qqW+xAxmdMItHSIqT11kYmSILFvczPC/yYbVILvWIReslz4Fpx8IgJPeoUMHeEso9BOzhSUyRC9CUQfR1CWLyvZvZx3j8Hae694FzsTbR4doFrCeSMb3CMkhRphPAus3X+Dft5aFJ7o8OR/NS+VxsS0+ofJXFgdy5TBk8jf38huhaaRpqiCO784F+ceEFgI/YlqT4rf13jV3mP24Ou6w1a4m31wnW8c+8sVi7wdogoqsKwswfRZUAn5r71I3s3e6dpxyREM37yGC65dwJRNm8Sc+iZxzL0zGMP3Ss3K59l3/1NaWEZ+3Yc4O8fV3Fd39sCjq258WRaKL8mBU//w8l9ZVsF1ndyMP9Z5j3glC+lhnDW9DsmEyZNVVpiDG1b1LKM3RHyi8u4/IlZZOcVo+mh+d0UwN0Xj+ac4/uEpD6p+flnZ5bf15Q7XcRYfRvgVJPVu7N5bt4iFm/eCXjf50Z268CAdhl8vnwNW/Z7B2LYLWbOHdSbm04eQnSUd7+dkd07MLJ7h0P3yi8pY8GGbRSVV7CvsITfN+/gvBffDzg2KTRsOXVPH5FP3MZ102WL6dwur9oYHFX19q3cfcMv/Of94ahm2Q4NFZsSQytb/f1ZDk8pr225i5yKPeghXBf5lJaXMzz1zJDV5wuZIDGKSG7Q5brjO/SCm6n6Me+Giq+r5170fPSSF8G5AhJfQ4jq/+yKqRWaywIljx88IucnSs2XyQTHjS1CUXQ0TTalIsnEe8/zqbP3nXtmhjQ5ctz4AVx89wS6D+4ckvqk5ik/v9Cv8tYYa4OSI8vmreDe06dzZL+e5tH4bfYSfvt0SZUmSklBKR8/8QWrF67j8e/vxVLDRsDJLROJS4rl2cmvo3m0kP1+NgXuTAulT7eBqKr/nlqmhbIHW2Gfno1pWSlamm+j2qXgEolu9J0AOqKtA9HagbYmGgrNyC6bpufaU4/zaT+PN+cuCWlyZHC3tkw6dTADOrcOSX1S85SRFMdffiRJTIrAbqneJvDV8u17mPTmbNza4f4LXYdf1m/l53Vbq3zCljldvL/4b5Zu3cX/rjv/UJLkSIkxdtLjY3nwix9xeTyE6NdTaqCiTBPJa11AzU9V+aRtPL27ZDFm+JZaJygLATarm7smLmSRJ5mF5amhDbCZGpk2AbWGvt+jLTzwVUiTI5n27pyYdh6dYwNbWrExyQRJ0LQE/BgtYfdxQ/ca6LoDvfBuvHlwX3+IdXD+Bo6vwXY2AJpWAeU/g2sBuNaAJ7RTuyUpnKkqqGYdrUI2pyLFtU9cyojzhtRZxuP28NePq/jxg99C1vl6wf+dyaTHLglJXVLz9sAX/+b+cU/7XH7sFSMDrsvj9vDklS+heXT0o3sP9KP+e5Cm6axZtIE5b/zIWVNOAcDldLHsu7/545u/2LJiOxv/3BJwTM2Z49pUb3JEPeqZpXinRZZNaUHUzFywyoWfjSDaOOCfaJQBJZDgQluQCO4jFz+TmoprTh3MWcN61VnGo2n8vXk3sxeuClly5PQhPXjwsrEhqUtq3u49cxRfr/B9H9OTe3X2KaFYE13XuefT73FrWrXfpcpvj/4N03Sdjdk5vLfobyaPGgyAy+1hyZad/Lh2Cxuzc1gRwCwYyVgeu0J+FxMJm91V9iKpnDmiqaDIVbiCTgidu25Y4NPqrdE2Nyfq+1lYnoJs/zSuoSnjGZZyRp1lNF1jd9kmFud8G7LkSLfYQVzaflpI6gqETJAEiZK+AC27i4+lLYjoqwKvzPE96L5vfHaYgl72AbqrCMoeCbx+SWoG8g+YcFXIjqRIEJsSy0tLptOyfd0be7057QNm//dr3K7Qto4ve/D8kNYnNV9Dxxznc1lFVbj8wQsCrmvZdyvIzy4I6NovX/6O6CQrT1z6csD1S4dpqSY8/ey1FxACYlUqLm3Y7GUpcEIFZXQu2EH7SSZHmiK7WeXDey6td2mtt+Yu5Y05f+B0h7Yt8u8JI0Jan9R8RVutPpcVwB2nBf6z+df2PezM9b8touk6M39fQY/0ZK5/7+uA65fCiytO5UA/BWuOB2uehtB1XHaF8hQVj01g3+shOtuD3AIjeI7pnkVqclm95SoTKBah09pUxm633Ou1MQhUpnR5mjRr2zrLLT4wh++z/4dLd4YoMq/TMyaFtD5/yQSJEZI+Rih1vMjWQ3dvw/tP5/bzSg1cK71/JEmq0+bVchmSSJDSJpm3Vj+DPdZWaxld15ly3DQ2LAv9yHR7vB1LDdP3JcloT/10/6HN1AOxe+NeFFVB8/i3JKeu6+zesFcmRwJ09BraullQcXKsDxfqYFMbKyzJB0oM6G7AoSCTI01LnN3CFw9eRUJM7W0RgOufm82S9TtDFNVhFpNKXLTvndaSFCovXnYmqXGBt0W25wQ2UAMgp6RMJkeaIiFwpJpwHL2Kk65T1kqlIlGQvNYtn8I+q233Fu/x9q3z0XV8mkFSaaT9AHg+t2wAACAASURBVB8U2dHlv0JQmYni1u4vEWdOqrPczO1Psrro9xBFdZhAIcES3suryeHRQaSkb6y3jEhdgGLp0aB6hBKL3CNEkhrXMUPLD34lh5iEq6sfm8i7G1+oMzkC8NETXxiSHAHo1LedIfVKzdd87ZN6y8zY+Dy9j29YWyQ63u53ckTynae1GU8r7zgmXT34h6qvqM6xcRR92B7nJSn137ABe81IQaSCMqgQ2bZoOq4aN5Dvpl9Xb3Lky0WrDUmOALRLr3/DeEkKpjXTp9Zb5subL62yOXogYmrYz0ySaiQECIHHplDYXo4T9523/Wgxu/ngmQ+xW52ARpTFTbTdwdlj1vh9x67WEu5LWcPtSeu4PH4bnc1FyHZRwxyXeCrTer5db3JkTcESQ5IjAAlmH95XDCY/GYJMSd+Iln0fMKvqieTfUMx1L//iM+tYKH68/nKSJAXMZAaELp/VYahD30xeXf6kT5tLL/h4MW/fPTMEUdXspheuNqxuqfmar33CB09/zIzbqyZLZmx5gYz26UGpY8gZA1GvV/GEeJmY5kAHSu9rhZ5mwrSiHNOfpWgxCu6B0Vh+KMK0tAxPfzvlNwepXSmFjBAg0txoiW7IlzNVI1lGcixfPHgVqlr/eMMFK7fw8Ic/hCCqmt16rlxeSwq9NdOn8t3yf/j3pz9VOf7R5PPoldk6KHUM79IOq9mEw+XvyhpSsyUEFckqziw3FofRwUQGITyMPG4rLZIdXHnecpxOlQvGrz60z08gY3BMCsQpHuJMpXSKKmWPy8rc4nR2uKORs2x9ZyOOab3eRFXq79rfUrySj3b6vldlsJ2UdpFhdftK6NV21owsRUVFxMfHU1hYSFxcnNHhhIxWeDeUf4rsvZWkxqHr8H/ndWDlYh+WLpGCrt9JvUltncxfP64iLysPIQQderXl2qcvp+/IqpufVpRX8MfXy9m2eierF65n3dJNOMucmMxqyPcbOZLZamZO2YeG1d9cn49GaK5/16/d/j8+/e/XsikSZDqgtTRT8kJbsNfQ+arp4NbBLOTMkAik66Bvs6KtiqHuToDalrWQQqVfp1ZkpiWwZN0u9ud7939sl57ELeecwLBe7auUdbrc/LZ6G5v35PD35t2s3JaNw+nGpArcHuM+JFVFsOylWwyrv7k+H43QXP+uX/1pCS/MX2x0GFIk0XVUh45a5CJhV3N90la2Mepva7Rtlctbj32JEKBp3naM2kirtua6zXxb0opNTtkHUynD2olWUR3YXLaCAlcOAEnmdMa0nEjP+OOqDBr16G42Fv1FVvkOdpatY2fpeip0BwoqGsYOavtP79k+DXBtDL4+H+UMkggl4u5H1zVwfHbwiOydkKRgEgJKCuRHpBG6DenME9/f51PZOW/8wKv/fpfykupDgIxMjgC0aCM3RJaatkmPTcTtdPPli9+hI2fcBUPlX6Ga5SJ62i5Kn21bPQmiCLA0z9f5JsOqQZoT9ltAr+HfUuhg9UC5bIcYpV1aIm/eer5PL/Nzl67nsVk/UlxefbNTI5MjAHF2ufeI1LRdd+KxOFwu3lrwJ5Vjf2VzRKqPx6bgsUWxP9ZFi7VaM0ySCFTFw4jB2/hlSQc0rfqAHEXRaJFUwlXnLT/UFFUUaMwh9kmqi0vid/BeYSabZZKEODWZyZ0fQxH1z1ZdW7iUz3e9TJlWVO2c0ckRExbDkiP+kK3uMKeVrYGis6ufEC1AiQNTN9A18GwIfXCS1MT1P76QrWvrXlNaCr5t/+xk2bwVDBrbt85y37/7C89c91qIovJfZM/PlKTDdm3aw9U9pqIf1dGXmB5PbGIM7fu0RVUVNv21zaAImwYdQEDZfS2xfJJP+Z3pcoZIU2XVUPoWoy1OgOLKYZiVIzmBODfKsYVoPyWCp5GGaUp12ptbxI9/b+Kk/l3qLPfTis3c/c7cEEXlvwhfLEKSDsnKL2TcU2/jPmr7s6RoGwl2K53TkjGrKqv37DMmQClyHNm2spnI66oRt8WNyR3es0lsVidDB+xk++4Etu5MRq9pgIUfMjMKmHLF7+zJjmfDthSE0NF1BeEd9kRGWhFP3DmX2OiKKtc1ZtNUHGwKjY/J4tm8+mbaNn0lngL+zv+FAUmj6iy3uXgFH+x4LERRBSIy2iIyQRLGtOyTgR01n9T3g2d/SOORpObmyrv38elrlWu8N++HcyhVlFVw1ymPMP27exg45pgay3jcHl67/d0QR+aflIy6N0mTpEhw4+A72Lhsa43n8rMLyc8uDHFETZcA3B0suAdE4x4YDfUPFpMikBBAgrcXRj0hH32XFW2nFRwK2DSUTAeitQOhgtbaATuijQ65WXK6PfzfG98y/WqdsQO71lhG13X++8mCEEfmn5T4GKNDkKQGu2nGZ/y8oeZ+kbzScvJKy0MckdRkCIE7VsWRqhOT5QnTxS29UVU4Tfy4qBOZGXkoioamCXQ98MbihaevIMbm4pl75vDj7x2Y80tX9udGkxRfzrgRGxkzfDM2a+j39xECkk1OWpvK2e22h7z+cKLh4bPdL+LR3BybMqbWct/tfS+EUfnPboo3OgSfyARJmNJy76PW5IgkSSFhMkH7HmVsWys7J4xw16mPMDvnHWITqv/9r/x1LUU5JQZE5btB4+qeASNJ4W7W41/UmhyRgk8XoLWPApPwTkGTs0earEMrJZhAtHegtK++TKSug9K1HE0mSAw17a059O/cmtT46v8O63buZ29e9aUswsmALsHZDFuSjDLnn/W1JkckKVjKMkxYSjWiisJxpLu3PVi5DNaurAS6d9zPzr0JFJdaEUILIFGiM3TAboQAi8XDKSM2ccqITUGOu2HiVBeEPj8Tlr7c+yodYnqRYm1V7VxuRRZZFeE9i7+tvbPRIfhEjk0LV65ZRkcgSRLwyvzN3PjoDrwjN8KxwdR06ZrOv0fcV+PyEPt35hgQkX/OmnKK0SFIUoO8Ne0Do0NoVoQOzpMPbhwokyPNnhAgoirbHrL9YaTLH/8Qj6ZVO55bVGpANP6ZdMqxRocgSQ1y+6zwXcJOakJ0ndK0yBg/rmkKazal8dx933D3DT8zYexaFOXoZ1Td7YbWLfOJMhu7L0V9ij1mZPvnsNc2T8OtuaodL3GH/2z+EakTjA7BJzJBEobkWrGSFD6EgDOuKOCim7PxZcKtEPL3N5i2rdrJmkXrqx1/76FPDIjGP1a5MaokST7SBbiGROPpJfe9kg4TCt4N3Q+1P2QbwwjZ+SUsXrO92vHXv/0j9MH4KTGmeS9PIkmS5BMhcMVG0uAUwZYdSZw4ZBuTJy7l2guXEmOvQAiNjPRCOmXmHFVaIyWxGPAw5bKFvPP4F2E7FkfXId9jYq/bikm2ew4p04pZU/h7teO/7fvCgGj8kxjVwugQfBIZKdJmRterZwUlSTLWZbfv55t3UykuUKk9UaITn+ymIMccytCavJ9nLaLX8O4AOCtcvP/wp+zbfsDgqCRJkuqmA1orM47Lk9HSTOgmBXV9OVFfFqDuch3u8jYLnKfG4bgqVc4ckeohfz6MMu/PDRzfuwMALo+HD3/8izU7wn8zaEWRPzOSJElNh06PTvu48dI/6NI+79DRCePWctbJa3lt5rEM6rOXY4/ZzZYdSezMisduddG3RxZRlvCeMXKkecXptDOXssUl99E60j8Fv3FM4gkAaLqHZbk/sq5kqcFR1c+qRsZysTJBEoYUxUL1SdyhZkIu+CdJhykKXDkti+fvaFNnua79ylgyPzI2oYoIAkoLy9B1nc+e/ZYPHplNcV547z1SafFXyxh6xiCjw5CkiCUUga5F7sgxASgFHtyD7GBVAXB3iMJ9SjzkuFE2O1AQuHvZIFY1NlgpLOluUAcVggX0EhVtixVyoowOq1kqLqsAYPZvK3nl68XkFUfGptBzl67nlGO7GR2GJEU0gZy/1xyYS4L9r6yTnlqCSdXYlxODy92wtl58bDkP3Pwjvbvur7ZVnRDe/VNvvPRwZ3nHzDw6ZubVcKfwVTl7pIOlhDgq6GQpYV5pOnKAiFe5x9sPsiJ/AfOy3qPIHRn/vsvyvufY5LFGh1EvmSCRaqa2B08xkG10JJIUNsZckMf8jxJZ/3c0ul71IS0UncwuDuzRkTMyIxIIIWjZIY137/+ID/4z2+hw/PLEFS/y0Z7XibLJzixJCkRKRhJxSbFs+We70aEETJRpKPvcaJlHvBQLASkmtOQYNEH1WSOVS63K2SSSCiR6vD8Kdg9qqhPPtyneNdmkkBFA69QE3vthOc/M/tXocPzy0PvzGd67PbGyLSJFKLMicBk4WCLeFkXvNuks3Cg3im/qorMODxDWAV31Pm5Vv8cN64wbsZFLz1pBWop3r6qSUgtf/9SN9z7vi9PlazesTmViQBEa02//no5tvR3iTbGJ6PRABQpxqptj7QUAePRyNldEs8UdZ3B04SE5qhXLcufzxZ5XjA7FL1/veYNucYOIMycZHUqd5B4k4SpuprH1ezYhkyOSVJXZAtM/2sZJ5+WjqIcb6kLRGX5KIY98sJXF8xLqvY9Qm2CLprHoMOiUfnz46GdGR+K30oIyfpu9xOgwJClg7255wdD6D+zKjejkyCGmGj7zhQBF1PyGK2o5LjUrlaNDK38UhAKUqqAGp6PQJJde8pkOnDygCy98sdDoUPzmdLmZs2Sd0WFIUsB+mXatofUXllfI5EhTdnBQivWAm6hi3ZsYAdw2QU4fCzl9LH7f8spzl3PbpEW0SC49dCwm2sn5p63i8TvmYTb7knHRadOy4OD+pjqD+uyhS/tc1CC1AcLH4b9fiwqxqlal2awKGBWz34C4wlO/xBF8u/dto8Pwm47OX/k/GR1GveQMEgPonhxwLgLdBeYeCHOPamUU+wC08sfAdacBEUqSVBtbtMZtz+7i2vv3sn2DldIihU69HKS0dOF2Q6feZaxZeuRamZXNLIUrHr6QVQvXsXzePwZFH3muePhCls75KyKX2VHNKjvW7jY6DEmqUVFuMX/OW0FFuZP2vdvSdVAnxFGd8q3ap/PYT/dy56iHDYoy/GmJKp4e3o3V1fUOlNyqL71akorWUu5LJfmv2sSicgXPbwngblhi45KT+rM/v4Tvl29s0H2ak8vHDGTN9mzcHuMXQfaXqipszYqMJTik5qeo3MGiTTsoq3DRoUUSfdu2rNYWSYix880tlzL+2fcMilJq6oRDI26ndxUIzQTlLVTK0lR0VYCuHzGPozY6iXHljDl+E13a5zBisDehdvRzXFV0enbex2knbuCL73vWeb+7bviZIf1288X33fn6p26cOGQLHo9oOgmSqPNAmMBR/8Dw1mYHoNHcx/cPShpDQUUOLr3C6FACINjvCP9+EZkgCSFdr0DPuQ48i6seJw2R8h7C1K7KcSX5HOActOw7gM9DFqckSfWLS/TQ57jSKsdUFf7z/jYmndCV3GwLg0YVcttzu5h+fSYDT5/MygVrZXLERwkt4rn2iUs5+bIR3HRsZCaKdU3HFmM1OgxJqsLtcvPoxGf57dOqs5viU2N58of7ad87s8rxASP7MF/7hNfufp9Pp38ZylDDmm4TlN/QAtfIWO/wNgBNx7S4BNvz+1FKvB2proF270wRSWqAqsmRwH+erh53LDv25fHD35uDF1wTFmuPYsqZw5hwfB9ufD7yZrKCd3C03SqTtFJ48Wga9382n8+Xr61yPMZi5o1J59KnTXqV4+3TUlgzfSozflrCk/Or9qVIUoMIgW4V7O9vObyi1VGbe3iiQK2o6+krmHbDAvr3zELXqbY/yNHOGL2+zgTJqSM3MGrIdjQNRg/bwoWnr2paE4ttE0ErBccnPhVXBJxgPcCvjrRGDiw8WRQrJ6VdxJCU0/h4xzNGhxMQgcCihH+/iEyQhIiu6+j7etdydh96zhj0lF9RTOnVzirpjwOPH7xH10aNU5KkwCkKWG0akx/cS2yCh77DS7wbppl1Zj32OSX5ZUaHGPYyOrfk329Optfw7odGkO1cv8fgqAKjeTSGnzPY6DAkqYpToi6q8XjhgWKuPeY23tnwHK07t6p2/rpHLuG6Ry5B13XGxJ4PzfjjTFeh9OEMPF2th5MjAIrAPSSG0gwLMbfuQlTouIfE1H4jSfKB7hR4FiZAuUJDNyn9bOFK8kscwQmsCUtLiOGBS8cwqFtblIMJzg27DxgcVWA8msbofp2NDkOSquhz93M1Hi9xurjo5ZnMnjKRbq1aVDt/xajBXDHK27Y+/r5nyHM1aphScyJEjY/YZHsZ3QbnsPnXFtRUQFE0enbeT78eWYduUxdFgdbphUwYt4rZ3/U+6pzGheNXcuW5fx0q2yK5CTa4y38A9vl1yUmxB/jVkUpzmkViV+M4t/UUOsX1RRXevQx3l28yOKrAaHjoGX+c0WHUSyZIQsSnxEbOCZBe+3R3IQTi4HnNsQYKzg5WeJIkBYmiwgmnFx763uOGrWujZHLER5k9W9P7+KrLDnrckbfxvaIoDDlzIG27ZRgdiiQdcrJyXr1lrux6M/O12kd0CSGYX+I9v2PdLib1vDVo8UUK17CYQ8tqVaMKtHYWnKPjMP9SjLufPbTBSU2Ovs0GZQ1PjgAyOeKj9KRYBveoOpsuEpfXUhTBgM6t6ZnZPEfdSuGp57T6R0BPeOED1kyfWmeZ3x7ynt+TV8iYJyNvTX4pvAmhccPgZUwa9DcmRee16IF8Mrc3h5/F3ukmg/rsZtr1C/ya4aEocP3EZXRsm4tHU9mTHUerFkWcOGQbNqvfO8JHIP+SI+D9206njGyOXsq8KU2tqcqmxNA1fkCVYx498n4+BAqtbO3pGNPH6FDq1XzSbxFCc/q2AZhi7YlI+weQU6YlKVxpGvwwO4G8ff5v7tZcFeUWVzsWlxxrQCQNM/i0/tzxvylGhyFJAVm3ZINP5TK7t2GO40NscVGNHFF4cY6JA08da0Dr4BwbR8UlSWCRTW2pYbQd4b8kQVNTVFo9kZQUG3nJzoGdW/PUdadX29NBkiLB/FW+7ZOUkRTPykduJtkuPyul4BHAO8v7sSknGYDrLv6TZ+75hpaphYDO2WPW8Ob02Tzy7x+IsQc2lWnM8Vs5ZcQmJl2wnFNP3NRMkiOBUQTckLqdaxO34N2PREc5tNdrE9mX5SgOrfoA21hzogGRNExreycub38Pigj/d6Lwj7AJ0Mr8yJDmnYzuWu9TUSFsiLSVQHJggUmS1Cgq1x7VPDBjesvKo37fxxZnbXYvtVtXVk8Sn3z5yNAH0gCjJx7PQ1/egS1avqhJ4UPTfB/9/K8h97BuiW9TuM0WM1/k/Y+MLtWXCG2q9BRT1aW1jqYItPZROM9MCF1QUtNVEZzZI4FSBSjNrC2yO7eo2rHzR4T/yMcjDe2RySs3TyDW1rwS2FLTccuH3/LHlp0+lVUVhQX3TKZP6+rLcklSIDRdweE2cfvck9EPvsb37nqA9/47m/n/e4cbLllKu9aFdd9ECiKBECbamMt5IHUtvSyF3JGyASseooWbppgkKfNUb4sMSznTgEgCl2HtxHUdpxNtijc6FJ/IBEkoFPk35VPPn4yu+7akjBAqSvrvYLk8kMgkSWoEQnj/rF5q546XdhBl0wikc6O8yMH721/mno9u5ZxbTmuEQIN/y4YqKyynoryiyrHL7j8PszVyVoQcecFQo0OQpGoKDhT4Vf7e06fjrPBtRJyiKMxY/wJXPnphIKGFtSNft9zdrZTenY7W2sKht+UaL9LBJOpfiFqSfBHlHSlpFI8Ocx69mieuOY2rxg4K+v3D8bfE5fZUm0Vy4Yn9iImgzc5PHtC12Q2ykZqeKf/7ihJHRf0F8S4BOvPGiTx8zkmNHJXUXGi6wo6CBP7cU3VvPiGbeAbQIfVXRMILqDE3c378bixCo5e1iE5RJYRna6JhdDQKXblVjvVJGEacGjkD5HslDImotohMkIRC1On+ldf2olf84tclStLdkDQTkCOWJSlc9B1Whq5DRbka8D0eOu8pRpw3hEHj+gUtrpOvGMlFd52NooTnI2D76l1VvjeZTczY8IJB0fgvs0cbo0OQpGriU/wbuVOYU8wvsxb5dc3Fd07glb+ewBbbdNoilU165+hYSp9sjXtwjHeef12N/Qh6EZDCn5Lpz74hjZNIufzxWZzUvwsjjukYtHue1L8zU84aFrZ9Gqu2ZVX5XgjB5w9eZVA0/uvaJtXoECSpwcqcLj7/c7Vf15wzqDff3Ho5cVY5e0pqOEVorD+QYnQYEsCB0QjrWIRtHEKASeiMi85C6DpmfJkpX72N1CWmP+NbTQp+rEGytXhVle+FEPyr67MGReO/1vbORofgl/DsHWtilMRe/l9U+KD/9VgGePcliX8FbE1vFKckRaK+w8r4dO0qWrUrD+j6DUu3cFbi5Txz7asopoZ9ZPc6vhuvr3yKMZeO4KuX5qGF6YajX70yr9qxFm1SOPb04CWJGo2Alh3kZqhS+FFV/xO1r/77Xb+v6dS3PV8W/I/p393N+OvG+H29kXRAtwp0U9UeWy3VRPktad6OXFOY9uZKTZZoXw5WX5/XjfPzua+ghOOnvsT/vf4NZrVhbZEebdOYeddELhjZl5k//V3nZCwjzVqwotqx5Dg7l47qb0A0/uvaWiZIpKbhue8X+31N+9Qkfr//BmZccy4XDI6s5fGk8KLp0CUlx+gwJADK0bL7oudeQeXA8ChVZ4g1l77WfESdg0SqnkuztOX6jk8wIu0cfs/5ttEibqjfc+dUO2YzRXNG+nUGROO/zOjuRofgF5kgCVd6NlrpTL8vE0Kg2EajxD8EcQsbITBJkvwhBMQmaLy9aCPpbQJLkpQWlrF/Zw6aO/CExuurniatbSrX9/8/bh/9IKWF1Tf9ChcLPl5cbZktgIc+u8OAaPxzyb3nGh2CJAVNcV4JHzwy2+/rhBAMHNOXm1+5hi+L/U+yGEW3C4o+60TRV50oeTQD9zE2AJzj4rwF5MwQyQDCoqOeUADm+toAjZtpKHU42VdQgqsBgys+uPMiOrdO4bLHZ3LNfz8hpyh82yJ/rN1BYQ2btU89b4QB0fjnnGG9ImpJC0mqS7nLzaNf/RzQtYM6tOG+s0bzz8P/CnJUUnNx2/G/M7jNXqPDkA4pA30fcPj53CqqgmH2/cQprnqSJN7n4jXtHqF9bE/e2HoPb2y5h1xnVh3XGGtP+WYKndUTdINbjDUgGv90ix2EKgJfScUIMkESIkr6Rv8vKr4fzfln4HXa5SZlkhQuhICH3ttuSN23vXU9D014ip9nLcLTgCRLqFSUOcnZk1ftuKIoWKPDd7p8TKKdy+4/3+gwJKlW87VP/L5mxr2zWDr3r4DrtEfbA742lHRAOHVwe1+sPL1tlE5vjXNsHJ7O1ro3ZZekRiZsGuoJ+QeTJEe//Oug6GBxGxGaz+64YBQPvf8DX/+xtkFJllDxaDp7cmregDcpzhbiaHxnVgXTLh5tdBiSVKs106f6fc0Hv69gzj8bAq7TZIqsTjopPAzM2M3l/VcaHYbkg0TVw8Vx2+kTVYByRDvJKty0U0uobDuNSZvI9/vfZ0nuPNy606Bo/ZNTSwInSU0PcST+uSjzNqND8JtMkIRQQEmSvEvR3LvqL1ebuJ8Cv1aSpKBq29lJlM0TnJsJsNf3gi7gtrdvYP/OXPZu3he2S2rVxBZTfQ+DGffOwlHq20aNRvgk+y05YlMKe4EkSe4Z/xg71gbeFpmd/3bA14aKAIQbzItLvAdUAbpO+U0t0AXeNRYkyUAiRkMdmY/IdHgTIgBCh4wKxHH54DQZElecvf6BC3dccCJuj4eNuw+gRdDvkj2q+qbsM75fRl5RYDOCQ+HX/96IGqZ7zElSpUCSJLfPmsPKnYGP9F7x0JSAr5WaG+9z6sbBy8J2GUipKkVJopXFyXBzFuOi9zDSns1gWw5WPGz32OhOAWe0vJhoUwI7ytah+7RnSXiwKNX7RZbkziPPk21ANL65t+f7mJTqbahwJ1tPISbSNgD+zOzwQM5otLLvAqpPsbeG2Orr+UuSFHpCQLuu/my2WgcdJk2fyEmXnoDJXHVUlBACRVVAh1emzuDzF+agaZHTCEhv34Kk9MQqxzYs28yHj35mUET1U80qFeWRMQpFkuZrn9C6S0ufy+u6zqRetzLnrR8Cqi8uPpZZ2a8FdG0o6YC66oiOz4MJT+HWw3Yjaal5EXYNtW8J6qk5qGNzUU/LQelcir4kAaN+SK8edyxnD+uF+agR2gJQFG9Mz3++kPd+WG5AdIFLjLGRmVa1LbI9O4/nPw/vJYxLHLItIkWGNdOn0retfyOgL3plFm//uiyg+sxmE8vuuyGga6XmRvDfU+cyoHW2XF01Iihgnwj2S0i3WxgSXcCo6BzGx2YzNWUzD7XYyEUtshjkeZBlOR8jIqhRb1GsZNg6VDlW6Mzh6z1vGBSRb8rcRUaHEJBGS5A88sgjDB06FLvdTkJCQo1ldu7cyWmnnYbdbqdFixbcfvvtuN3hPT28oYQQkPql/xcW/Qstuwda6Qfofqaxlej23tkrSYvBci5YLwHr//kfgyRJDVZWErwHsi3Wxh3vTuH9Ha/Qom2KNymCtzOzcrZIaVEZxXklQaszFK5+9OJqx75+9XvUBm5S35g8bg8/vPer0WFINZDtkZq9tuIpv6955prXGGs+n4+e+NLvpGtyiyTma5/wWcE7nDr5JE67bjS3zbje7xgalfh/9u47PKpiDeDw75yzLT0hlRIIvSOIgvQiTRQLiIgiAhaaqIDXKyogInCt2BDbVVCxYgcvVbGgUkSUIk16SUKA9Gy2nHP/CC0mmy3Zls28z5NHsqfMRyS7c+ab+Yay1Ysk0FSQztjBLqYRCsFBUkA6u3G7tiMS7IF72DfodUwf0ZdV/7mbeslxyGdHkzQ4v1rEbLGSmZ3v411SvGvsNVeUWRX6kte6FgAAIABJREFU6U/bUOTgHViRgC/W7wh0GEI5RF+kfO+OHeb2Nc/+7ydaTZvPi6vWY3ezLxIeZmTHvMlsnjmBEZ3aMPiylrxwy0C3YxBCW+e6B9ArVWdyoQCSpEOOngGJ60HXAkkqGTeQJQ0J+9m9SYo5YzmBVoV6I1fUGIj8j308fjsT7FWCJDaeXhXoIDzis9Emi8XC0KFDGT++/Idfu93O1VdfjcVi4eeff2bx4sUsWrSIGTNm+CqkoCEr8SAleHClDfJmoWV0R1Xdn4UuGxKQa8xFjp0BxZ970L4gCJ7StJKvI/u8V7e6RacmAPy5bmfJJu7lldCqOp//5/Uc1qXMa39vPRjU+6coisK+LfsDHYZQDtEfKZ/BZKBWI/dr16p2jTcfeo8hSWMozHO/zExUdCSTXxnL/QvH8e2SH92+3pckrWTvkVI0UBsZUXYVgQqi1oIQTCQFlM65KD3OQM0i0NmR0oqQ2+Yht8lDSiku+YftQ20b1gJg+4ETHMo4g1rO70hV/K25qUfbMq/tPXYSezCXCJNg15GMQEchlEP0RconyzIta7u/b6oGvPbdRjrMfJnsgkK3rw8zGZl27ZXMHtKPdXsOun29ENpiTRa6pR0Wq0eqDBUM7QGQ7HvBtrPktXJEyFUr6dwt6boyr2WYDxPcPSuNY4V/BzoIj/gsQTJr1iwmT55M69atyz2+atUqdu7cyXvvvUfbtm256qqrmD17NgsWLMBiqQZLg+MWVuLiDMi8Ak2txLIl7Wgl2hcEwV2SBMcP6pk6/wjvbd7Ju5t2MuW5wzRo6Xkd60M7S36Pf/p8A3KI15sOizIFfYkbfTm1yoXAE/0Rx2Z/9W+Pr80/XcDgxNGcycj2+B5H9/hvIE8D1Ap+RTUJ1DgFa+fI0gcUCS1Rj61zFOglxNOyEJRi7Og65KP0P43cJh8p1YxUz4zSMRel92kI99L+Z+U4mH4GgG+37gvq1RXeEG40BPVbgCRJGHSB2YtGqJjoizj2wohBHl9rttnp+sRrHD+T4/E9jmR53o8RQlNipPtJNyGwNMu+kv+aVwGKw/PambLPriapGoxyeJnX9LIxyMuESVVy/xEI4B4kv/zyC61btyY5Ofn8a/379yc3N5cdO0J/abBsuASiHq/EHQrRMq9ALfrOw+u9N4tdEATnNA1qpVnpPeQMibWsJNW2cuWQMyxYuYd+w057dM8Z1z3J3i37Kco3V6k9RjzRfUinoO4I2G12Ol7TPtBhCB6ozv2Rus3qMG3JfR5fb7fYGVb7bn749BePro9Njva4bXed24TdHl/y0HTxo5EmgRYhUzCrVkkS5JxgnikuCBc5P2ivlPxZkku+AAhXUTqfubCxu5dNe+sbftt7lKJia8gvsOrdtlFQ/x1VVaNb6/qBDkPwgL/6IpqmYbVaMZvNQfMVZzKwcMQ11IwK8+grJSqMkQs/4OvN2ygqKnLantVqLVWyPDUuxms/XyE0nC4MJ8Tz/aEn/zG04nWgVTz5tH3YKZIVL+0J6weKXDbZ0yK6I2pQbzKv0Sz68kAH4ZGATTFJT08v1QEAzn+fnp7u8Lri4mKKi4vPf5+bWzU3fwGQI25GRYK86R7ewQY5Y1HtM5AjR7h3qa4v2D7ysF1BENx1bvDi4ol9On1J4mTys0fY/Xs4h/aY3L7vkrmfcvxvx++ZoaLvyO68P/dTcrLyyi8lFkCyTia1SS0u639JoEMRPOBJfySU+iK9h3dFViTm3Py8R9drqsbsoc9x++PDGPHojW5d23nQZezZ6L8l2JIG8hk7BdNSMHybh3KgGOsl4RTfGItW28D5p2FNK3nTFk/HQhVT3uoGSQYiNEgshgz3+xmueGP5L+QUFJdbXiuU9G3fhFeX/ULGmbygK7WlyBJJsZH0btso0KEIHvBHX8RisXDixAkKC4NvdnyiDE9f04XT+ZWIzVLIH3/tIibM+ftceHg4NWvWxGAw0DatNp///pfn7Qoh55vdDZne+3vC9L5bfSl4n5b7IshGwPH/tzBZY2L832TaDKwtSGZncXAnSFVNRZZKr2toGt2eJGMqWcXHgi5RIiETrouibWz3QIfiEbcSJA899BBPPvlkhef89ddfNGvWrFJBVWTevHnMmjXLZ/f3NzliGKr9KBS+5vlN8h9HNV6KrG/h8iVSzAi0UyJBIgiBJklgt8OgUVm8/HAdt69f/9lGH0QVQA7GIyNiInj628d4+Ko5ZB7O8m9MTtRqkMzcbx5GURwv5xW8K9D9kVDri/S8qQsnD5/i9Qff9fgei2d8ROuuzbikZyuXr7ny1u4smu7fvoikgr22gcKZtSo4SSRGhNCiaYAPqx1s3F09Svca9Tpeu/9GJr70GYczg6ssT2JsJAvvG4JBL0ps+UtV6ouoqsqBAwdQFIVatWphMBiQgvCzLqewiIzcgkrdIzE2ikiTsdxjmqZhsVg4efIkBw4coHHjxvRq0ZCZn6+pVJtCaLFrOga9czNr7lgS6FAEd9i3V5QbKSVRsTA85ggbCvNYll+bC4MQGsFU17u8ChqKpDC6wUwWH5hNuvlQAKJyLEIXzej6MzEqVbNikVs9qKlTpzJq1KgKz2nQoIFL90pJSWHjxtIDexkZGeePOTJt2jSmTJly/vvc3FxSU1NdajNYydFTUa37wLrW85ucuQst8UckybWqaZK+KRrJgNjITxACTaeDS7rkBzqMoKDoHCcZ6jWvw+K9L3F/l0fZvTk4Nv6KrxXHG9ueQycGJPwq0P2RUOyLDH3gWjKPnuSLF1d4fI8ZNzzF0oz/oje4NhKbkpZEWutUDm474nGb7rCnGTDfXAOtvsEv7QlCsJAkIFck8V1V0dBI7YQYPp15O/e89BkbdvnnvcuZqDAjXzw2SiRH/Kwq9UUsFguqqpKamkp4eNma9sHCZDKh6A2k53j+XJRZYCYuOgrFwf6MYWFh6PV6Dh06hMViIT4ynI5ptdlw8JjHbQqhJyM/ioe+6cXj/b7HoAuuWfpC5Z3LD3cIy6a1MZsXTzelSFNooC/gqDUMMwrBkChxlMiO1tdgYuNn+fjQfLblrvdzVOXTSQamNluIQS4/QV0VuNWLSkxMJDEx0SsNd+rUiTlz5pCZmUlSUhIAq1evJjo6mhYtHK+EMBqNGI1V9wfuUOTdcKYSCRL1JFh+AGNPly+RkpahZfYG8jxvVxAErwhkVQpJKklM2KyBX0acVDehwuOyIrNny34/ReNc6+4tRHIkAALdHwnVvsjQqddVKkFSmFPEj0t/pfct3Vy+5sX1cxjV7F5OH/ftbGxbCxMFc2qDTmy0LlRTVeCfvSJLQVG6qkZkxTMfFVlmy97gGUxtlZYikiMBUBX7IrKDpEEwiY8Mr1SCRNUgp9BMjUjHiaB//hwWjhnM4Bff5aDYsF04T2L53mZ0TjvKtS32BjoYwUckCcIV+HfC7vPfH7ZE8kZ2WmADAwxSxeUCZUlmd95vforGuRRTvSqdHAEfbtJ++PBhtm7dyuHDh7Hb7WzdupWtW7eSn1/yYdevXz9atGjBbbfdxh9//MHKlSt59NFHmThxYkgOOjjlRnksR7Tcp0ttOOaMJMcgJW+CmKcAMZtSEALFboPf1kUFrP3IuAjuefkOLh/QNmAxnHPbjKEVHs/JykMLgsGTc0bNHhboEAQnRH/EdQm1a1T6Hm89+gF2u+vJ1rDIMD488jqPfjwFU7R3+iKaVPb7wn+llCRHlCowSiwIPiAlWSkpHRGcjDqJqUN7ctXlTQMdCrf1u6zC4xarDWsQ7Yd2z/VdAx2C4IToi7jOG6W/MnPz3doTyajXsWzKKBbcfh0xBrHaTrggNqzY+UlClSednz+lp27cBLrF9w90SHSMH+D0HIsWPBvO9025JdAhVJrPEiQzZsygXbt2zJw5k/z8fNq1a0e7du3YvHkzAIqisGzZMhRFoVOnTowYMYKRI0fy+OOP+yqkoCZ7I9Nm3wuF7tUPlyQZOex65JTtEDnF+QWCIHiVppV8fb244pUTvpR3uoDnx77Ob2v/DFgM5/QZUfGGXjp98Dy0NO/chNoNawY6DMEJ0R9xnTdmlmYcPMmH875w6xpJkuhxYye+zl7CA29P9LhtDbDX02PtXZJw1mTQdGBrG46WrBfJEaFak+oWBTqEChXbNJ766DtWbNod6FAY3rtdhceDaRZ+WlIczesmBToMwYlQ6ItIksQXX7j3+R4oNlUjM9e9VSiSJNGzWQN+nnUvb94x2EeRCVWLRsfU4CilKPiLFQqeoo8833eD5S7qnXxTgCNwXaQSS6OoSwIdRqX57P/5okWL0DStzFfPnj3Pn1OvXj2++eYbCgsLOXnyJM888ww6XXVeHjyk0nfQCt5A0zwskyNFVrp9QRDc95+J9Th+wJUkaemZUC5uOeQy1Rr42ZCqWnEMUXGRQZMkmf998Dy0Co6J/oh7HnhnbKXvsfS5r7EUWz26Niyy4uXkjmiAtXsk+S/XpWhKMnlv1qP4tngs18dhHlEjsHUMBSEIaJkyvqiz5e07BsNvqupkpapOkTEZguMzYskjtwY6BMEFVaEvkp6ezqRJk2jQoAFGo5HU1FQGDRrE2rWVKAPuwLp165Akiezs8ktaNUyMq3Qbp/MLsTt5rnDEVE37gEJpcaZCjLpg+FQSnPPuwIgsqXQMyyJVF7h9YlUXdpwPk4NjDPe+pi8EOgSvCHRSTLiInDKv8jdRM8Dm4ebFpj6Vb18QBLeULOfUkBVHnS8NSdJIqm0htVHpJb5a4PMZXpd19LTTc3oOD3wpiYkvjUFRgiNRIwje1H9E5fsC+dkF7NnsWV+kfd82TkdcNS4Mop77s6VXJEUP1QRFBklCrWWgeFgNzGMSUJuHiX1HhGpN00DbEY0v0g+hOHR0KOOM03Nu6hH4mZIj+7QnzKAPdBhCCDh48CDt27fn22+/5emnn2bbtm2sWLGCXr16MXGi5ys7PRVmdK3kpqZp2Gy2co+pGhR6OFmjZZ1kZNFvqPbeu+mzQIcguMz7AyPdI04yIDKDQPV00s2HnJ7TK6ni8uT+0Dq6C+G6wJWL9yaRIAk2Cd7YZMezjoCspIAS+Lq/glDdjH3sODWSrGWSJLKiYTBpPPv5Pt7d9BcNWhViDA/t/YIUnfOPpbikaD9E4pisk7l+4lUBjUEQfGl50ZJK38NmKX/AwpmI6HBad21e4TlqLT1Fw+LIeS+N3OWNyF3eCPO/aopVIoJQDk0D+6+U1JzTaxBfROk0o/siTaHdF9EpzvsiFW0A7S/33tAt0CEIIWLChAlIksTGjRsZMmQITZo0oWXLlkyZMoVff/21zPnlrQDZunUrkiRx8OBBAA4dOsSgQYOIi4sjIiKCli1b8s0333Dw4EF69eoFQFxcHJIkMWrUKKBkJfm8efOoX78+lzdOY0i/3qxa/vX5Njb9sp7WqSn8+N1abhrYj0sb1uX3TRvYvXMHY24aTMdmDbmieSNuGtiPHX9sRfPwfc6g09G9aZpH1wqhQZFs1I0L3OoBwRWVX2lWkUjZjiJptNJnE4gkiYzzyZgmJfB9kaH17gt0CF4j1g4GGVkXhZqwA7JaengHEyhpngdQYzFk9QFNfBgIgr9Ex9l4ecVePnwxiZUf1qCoQEFRNLpenc3w+zJJa1ay+ZYc3o3iwh0Bjta34ms53yT62/d/8kMkjj3yweSAti8IvmYwGlhp+4j+umEeXa/oFOq3rutx+08sn8bIhveQczK3zDF7tEL+G/XKXxEiZnsKQll2IDMBqb4ZuWU+yKCdsKBuOreixL3fm2apCew6kuWLSING3STngy5f/rLdD5E4Nv3WPsiyeM8TKu/06dOsWLGCOXPmEBERUeZ4bGysR/edOHEiFouFH374gYiICHbu3ElkZCSpqal8+umnDBkyhN27dxMdHU1YWBgA8+bN47333uPVV1+lcePGfP/994wbP564GvFc3qnz+Xs/P28OUx+dSWrdekTHxDDqxutp1qo1j859EkVR2LVjOzq9HpPe8xVW82+9hqueeZv0HDEuUh11STsc6BCECqUA6T5vpabOzMDodPaeiqIYBV+UKnXYdlia03M2n17j+0Aq0C/5NhQpdNIKofM3CSGyTg8pe1DTm7h7JYQPRZLLdmwupmkWSp6WTEj/GEyQlRqoiT9C3n/AvAy0QkJz8bwgOCOBFAea85JPlWUwgSTbGDvrOHfPPE5ejkJ4hIrBdOF3T9OgafOVfEcdn8cTKJE1Isq8J5Xn1HHnpS98pfMNHeg+5IqAtS8I/iLLMqvVT+gru7d0W1Zkeg3vQkxCxSu9bFYbVosNU7ixzO99eGQY7x9+lTf//R6rFq+jMK8ITdWwyVDwfppIhAjVSk1TLCfM5dfpd4kMUmoxSpsLg3xSLQtSlxzsu8LhlHurQUI9OaKTXVtBciA9cH2Rdg1rcUPX1gFrXwgt+/btQ9M0mjVr5tX7Hj58mCFDhtC6dcm/1QYNGpw/VqNGyYSopKSk8wmY4uJi5s6dy5o1a+jUqdP5a9avX8+nS94tlSCZOPVBOnfvcf77E8ePMWrcBBo0agxAWoMGRBqNGHQVz8C22VUKLVbC9LoyfRGDTseKB8bw0pqfWbpxG7nmYrFQtdrQqBkhEmOlKI3Bvo/gGRv0fXIEQJYgQrYzKX4v72fX47g9jAtJEvcnmbhDLzvfo/Zo0T6fte9MkrEuPZJvCFj7viASJEFMditJIoGuBVKk45nNatEyyJ8P9iNnG0hCi7gbKfwWpIuyfrIcATGzS74A9dRcsC7y8G8hCFWVBkp9sBUAxU7Priz9ufEJGWJqlN2QS9MgLt75Rl3eVr9NPQ786bz+pTcMGNXLL+14qtGl9Xls6QOBDkMQ/MqdJIkkS9RpUpPx80c5POfnLzfyxr/f4+ieEwDEJEYz9IFrueHegRiMF2Z6Gox6Jjw/mgnPjwZgyWtf8ELdDSI5IlQ70bowcpRCCu0Wz24ggdysAE0r/esjJVjRdc1BM0uoRTLaD3H4c2akO1qlJbP9YIZf2urbPrjLDddNiuH1KYGvOS6EDs1Ho/733nsv48ePZ9WqVfTp04chQ4bQpk0bh+fv27ePwsJC+vbtW+p1i8VCu3btSr3Wsk3pPYBG3jWWxx6cytefLaVT1+5cfd219Li8vcO2CootZObmc+8L73A8r4joMCMju1zKqG6l9/XR6xSmDOjGlAEl5ew+3fQnMz7z/qb1QrBRubfLxkAHEVxUG0jRoOUEOhK/kyWIUeyMS07gUOE2fixIJMtu5LSqx1f9pobhbV06z5WN3H0hSo7jnibPBKRtXxJ7kAQ5OWWP85OUVKSoB5HilyDJkWUOa5pWkmjJmXIhOQKgZkLeE2hnxqFpDjY3s5tFckSovmy/QYT/yymVbNxe+jVZhrTmRX6P5XT6KT478zYzP53KVXf2pmG7NGS9bzoCI2fd5JP7VlZYlJEJz4/ilU1PurTCRRBCzWr1E6fnJNVNYPTs4bz4y1yia5S/UV9feSgzb3j6fHIEIOdkLm/++z3+3fdxLA42U7VrKi/U2yiSI0K1tDv/BLelda/UPaRw1eGvj2TSUOLsoPNsD0N/2Hcsk++eHscL469jcNfWtKiXhN5HT7FTbuzh/KQAMOoV7rmuC5/OHIUii0d4wXsaN26MJEns2rXL5Wvks/8GL06uWK2l30PuvPNO9u/fz2233ca2bdu47LLLeOmllxzeMz+/ZMb+8uXL2bp16/mvnTt3snTpUlrVST5/blh46br7E6b8i8/Xfk+vPn35fcMvXN2jG8u++qrcdrYfzeDYmVxsdvX8XPjcomJeXvMLI179iEJL+e+FmqaJ5Ei1oPHT3W8TbQrez8SA0A6A6eZARxFQku030mp9x/D6j9MzoS8Nwhuh4Js92a6tc6dP7ltZMjp6Jt3Iv1q+FlKltc4Jvb9RCJJT9qBazXDqEi4sabsBKXk2klTxL6SaPgz4veIGLD9A0VIIL+cN7+RlnoQsCKGj4D+AAgHKzl8srWkxzdsX8Ndv4fhrlmdOZj53NL2P17c9R9cbLpSWmtJjBtt+/Mtr7Yx64mbCIsK8dj9PhEWauOelMXQf2glTuAlVVdFUDcXJ8nxBqA5Wq59gt9u5JvIWbMUqAJ2uu4xHP5iMwcmGzc9PfZXl8yseVNj+0y4+f2E5wx68vsyxq9fM9TxwQQgBr/29BgUJuwelLVzJK2oaSKl2tAMeBOcHZqvGNdP/y9IZt9OtzYUyPfe/8iU/bNvvtXaGdW9DfHTFpYp9zaBT+NewXvS/rAmRJiOqqqFqmktlvwTBEzVq1KB///4sWLCAe++9t8w+JNnZ2WX2IUlMTATgxIkTxMWV7NmzdevWMvdOTU1l3LhxjBs3jmnTpvHGG28wadIkDIaSfoPdfuH5qkWLFhiNRg4fPkyPHuUnKusnlpTmunj7nQiDjroJcbSqk8w13TsD0xk+fDhvv/02N9xwofxLdn4BR7MrLpu068RJXv321/MrRi42ZP47FV4rhAa9bCMmTCRHylX0GiVDyOVPrg59dsjqgT5hGe1T7ufcGrVPDr/A1uzvvdZKy8grSDDV8tr9PCGhMLDm7bSL60mYLrJk0j0qihTa4yKip1VFyHoTcspu5JQ9Z7+edJ4cOXMMp8mRs7SCN8per1oBD5fzC0JICXxy5Jwpzx3BGK7iz/qfZzJzmdJzZuk43hxPdHwUsq7yHyO9R3Tl1oeHVPo+rpAUCekfm5rKOpnI2Ahe+HkO/W7vhSncVPK6LIvkiCBcRFEU/lf0EavVT1itfsLjn//baXLEbDY7TY6c88mzX5cp9aFpGqfthR7HLAihwpPkiKskCci/8HkXjGu1CsxWRj31YanXHrq5N4kxEShe2Ky8Y7Pa/Hv4lZW+jytkqezPWJElwox6/jv1JoZ0bU2kqaT2uCxLIjki+NyCBQuw2+106NCBTz/9lL179/LXX3/x4osvnt8P5GKNGjUiNTWVxx57jL1797J8+XKeffbZUufcf//9rFy5kgMHDrBlyxa+++47mjdvDkC9evWQJIlly5Zx8uRJ8vPziYqK4oEHHmDy5MksXryYv//+my1btvDSSy+xePHiUvduViuJVnWSaVUnmZSocO67917WrVvHoUOHWL9+PZs2bTrf1jnOkiPnfPDLH1jtZZ/9dp/0/b6UQuDpFTXQIQQ5fyZHgvE5vBgtayiqeuHfyVW1bifOkIzkheH1ZKU+tzR4sNL3cU3ZvpOMjE7SM6bBTDonXkOYrqRCkSRJIZ8cAbGCJLQVu1HP334ETdNKl48xf+b9mARBqJS6jYt5/ds93NWzCRaz/z6kjvx1jK9fXck1Y/thLiwmJS2Rhb89yQfzPmfVO99jKbJgMOnpM6I7108ayM9fbeKPdTvQG3XUapDEVwtXo9pLdzhlBV7a8B+aXNrQrVgiYyPIzy5w+XxFr9Bt8BUMe/Bakuol8tn85Sx7fTU5J3MJizLRb2RPhj5wLcn1Et2KQxAE5waF3+byuTkncynKNxMedWE12casv30RliAIZ2kaYJZAUZGSi9FO6tHU4ByQz8jO541vfuXOqzpittqIjwlnybRbeXvlRr5Yv4MiixWdItP/sqbceuWlbNx1mF92HkKWJeolx7L0+z+xqWUTTW9MuZH2jVPdiiU5LpKMM65v4itL0OuSRozsdxn1U2rw/re/s/SHP8nKLcBk0DGwQ3NG9m1P3aQ4t+IQBG9o0KABW7ZsYc6cOUydOpUTJ06QmJhI+/btWbhwYZnz9Xo9H3zwAePHj6dNmzZcfvnlPPHEEwwdemF/HLvdzsSJEzl69CjR0dEMGDCA+fPnA1C7dm1mzZrFQw89xOjRoxk5ciSLFi1i9uzZJCYmMm/ePPbv309sbCyXXnopDz/8sMPYFUXh1KlTjBw5koyMDBISEhg8eDCzZs06f872o67vYVRosXIqv5CUmAvlQg+I5Ei1EW8Sk3KCR/BMUi0tG/LnQvSjaJqZCCWcCY2e4vvMz9h0ejXFaiEyMi1jOtE18TqOFO5mV+5m0CBBX4dN2auwU3aV0og6D9G8Rge3Ikk21iOj2L39YptHXU7nxEHUCW/Mr1nL+fXUCnKsWegkPa1jutAt6XqSTXXdumeokDRf7crlJ7m5ucTExJCTk0N0dHSgwwkqrm/wDiAjp5SuO6rmvQwFL3o3KEEQvCI/R2Z4uxZYzDL+mutpijQSGRtB1tHTSLJEx4GXcvNDN9CsQyMKcgsJjwpDp3ecd9c0jcLcQhS9DlO40eM41n+1mceuf9Klc9v0aM5Ta2aiKGWTSXabPaRXiIjPR/8RP2vHXN3g/ZzlRe+X2qx9+bEtzNq21NthCYLA2eTI+W/AviUSjpkIzjUkJQw6hYSYCI6fykUCOjavy+j+HWjXqDYFZgvhRj36Cj7bNU2jwGxBkWXCLnqvcdfv+45yx7PO92cCaFI7gXcfuqXcuGx2FUWWQnaPM/H56D8V/azNZjMHDhygfv36mEymAEUYOP9MkKg2KyePH2Peut85kVd2j8efHh1H3EWlfzfvP8rtb7j2+y5UZSp3XLaV+7tsCHQgQtBTQE4F9WDJt/oOSJF3oRm6YrYXYpBN6OSK+xjF9pL3HqPieZnxjKLDvLj3fpfOraFP4d6m89HLZcdh7JodGbna90WCc3qQ4H+6lmVf03f2fxyCILgkMkbl4+07aNUx129tmvOLyTpaMoNKUzU2/u93Jnefzk+fbyS6RlSFyREoWZoZERNRqeQIQJdrL+Pyq9o5Pe+lX+fy7HePl5scAUI6OSIIVVGtRimlkiMAl8TWC1A0ghD6zj0Ha/ky9uXxcCyMYE6OAFhsdo6fKun7aMCm3UcY+/xSlm3YSUyEqcLkCJT0RSLDjJVKjgC0a1SHgR2aOT3v1XsH8+GjtzmMS6eE7oCEIFRF8ZHhpZIjAI1TEgIUjeA/GkbfMBv8AAAgAElEQVTFzs1ttgc6EKFKsF9IjgBYN6OduQup8D3CdVFOkyNQkhipTHIEIDmsLp1rXOP0vFtT/83U5q+UmxwBUCRF9EUQCRLhnOhHyrwkmy4NQCCCILgqLFzj2c8PUqu+OSDtq3YVTdN46vaXyHOjzIQ3zF3+MHfMuaXcY/Va12a1+gnNOjT2a0yCIFTO+OduL/NanYj4AEQiCNVIsYT6fRyoVfPB2H62ZNYTS9aQ6eIeA97yxOir+PewnuUeS4wysWXhZDo0F0leQahK7u/fpcxrMeHVb9VN9aIRrrfy2g3LSYlyvYyzIFxQUkpcy5uLZjvg15avrjOGG2vfW+4xPeHMafMZLeI6+jWmqkrsQSIATZENjpIhNYET/gxGEAS3yMz6sC13ddzl/FRf0MBabGP1O98z+L6r/dr0zdNu4OZpN1CYV0T6gXQSUxOIiotyfqEgCEEnJjmKK665rNxjTaNqsTvvuJ8jEoTqQd0fDnaJyqwcUWSJ/u2b8s2mAPVFADT4Yv127r76Cr82O6xnO4b1bEeh2cLRk9kkxkYSFxXu1xgEQfAOCRh8Watyj3VvksYPew76NR7BPwyKnW/vfIcIQ9l9IYSqRAfGvlD8vwDGIKMVfogUPc2vrbaL70m7+J5Y7GZOWzKI0MUQpY/1awyhQKwgCTFq+kjU9Cbu7T+S9KXjY5HjKh+UIASDxN+AypVTCE4SdZslMOGF0QGLQNM0Fs/8iBcmvE7m4ZN+bz88KowGbeqL5IggBInpK96iw4qH6bDiYXKWN6JgQgJ2Jz3Oj46+4fDY6IY9vByhIATG91fOwKQEW19Eq3RVLQ2IiTQxa2Q/r0TkCVXTWLRqE7PeXcXhzDN+bz/cZKBJapJIjghCkMg4nc32oxlubdC++fF7HB4b06P8SRxCVafRp+Hf1Ss5ErcFpFAcPFdBMkH0KwGMwQ6FS1CzH0S17vN76wbFREpYPZEc8ZBIkIQINX322aTIr+5dmPQHslzBPwOj6AgIISB2C+QvAkKx42MHdNwwaSAzP30gYFEU5hax7NXV3Jo2gbHtHmD7zwGcRSoIQkB8+dMaOqx4mJVc9EAgSdiuiSP/60bkz6xZ7nVLs95yuFcQwCVxaV6OVBD875uuD/Ll0d8w24OrLyI3L0TulA2y5vxkB9SzZa4GdWrJK/cO9lZobjNbbHz58w6un7mIwTMXseGvQ2ia538vQRCqHnNxMduPZnCysNit69Y+OAaT3nECu3mtpMqGJgQliQY1sgMdhP+YvgbrKtBC8e+sAjbk8D5Q4+MAxmEB8xdwaiBqxpWo5m9FX6SKECW2QoCavhp4182rZiOnDHN6lqRrhPhVFqq0Gj/C6SsB/88m9JuCF1DlKLreMJIXfp7DfZ3L7inkT/v/OMTkrtMB+M+aR2nYOo3/vfktP32+gRP70zEXWIiqEcGVt3Tj+klXkVQ3MaDxCoJQedk5OczJ/9bxCZKEvWMkue+kETHyIAC3TL+eO2fd6vTe8UaxOkyo2v7XYxq3/7KATEtuoEMpQ5KABBty52zUn2M93ovkg++2EhsZxl0Dr+DDR0Zw85z3vBuomw5mnmH8i58B8Oxd19C+aSpf/rKDNVv2cDgzm6JiKxFhBvq3b8rw3u1ITRSzLQWhqtM0jX0n3Rv4HdQ8jf+MvMHpeZEmI7IEqhgcCTEaJr090EH4R8JPcOo2MPt3jwy/Mn+NmpuIHP0QWsJKtKwBEMgRTe0IZI9DA7SI/yBF9EMr/ByKl4PtIGj5IEWAqT9SxO1IuoaBi1VA0qp4Kis3N5eYmBhycnKIjo4OdDgB4VY5LQBDT+Qar7t+/6wRYNvoZlSCIPhd/DJkfRMKcgv57IXlvD/nU2wW5x0+g0mPLEuYCy1+CLI0U4SRZ9fNokl70RnwNvH56D/iZw0dVjzs1vltYuvy5hWul/F8ZOsHrE7f5m5YgiC4QbOB+lcE2v4wPK279d8pQ2nXuA5FxVaW/vAHC75cj8WuOr3OoJNRZJkii82jditDr5N55d4htG9cx+9thzrx+eg/Ff2szWYzBw4coH79+phMobvhuKvltFSblZPHj/Hen/t5e9xwl+//5LJ1vLP+d0/DE4LUkwNWM7Cp/8shCT4UuxDZdCWaZkYrXAp5zwIFLlxooGQdQaFv4yuXArGvIptEaWFvc7UvIkpsVUcWN8twxQWyhp8gCC7LnglARHQ4V9/dB5vVtdkwFrM1IMkRAHNBMfd1foSFkxfx6KB5PHLNPN5+9AMyDvl/LxNBEPznz+zD2DXng6bnzGx9ow+jEQQBQNKB0roAqYnnAwNzPyhZSRZm1DO4axtsLk63ttjUgCRHAKw2lbHzP+GZj9dx3ytfMOnlz3n+sx84nBmKJUgEQTjnyOkccovMLp//wFXdfRiNEAhhOgu9GhwMdBiCt2U/DoAkmSBsGOBqyT0LgUmOANgh+27U7MdRz4xDPX0Xau5cNJtI3vmLKLElOCUr0ahhE6FoQaBDEQShIvbfzv/x/q6PVmo16eg5w7EUWfjy5RXkZ7sy28JzNqudz15Yfv77jd9s4f25n9HuytZ0HHgp3W68gqTUBJ/GIAhCcDMoev7VbBBP7/o60KEIQsiTmxZiPxgGFvfn0v194tT5P9/53MeolShWcMdVHTDodHz43e+cyS/y+D6uUDV4/7sLM8PX7zjIO6t/49JGtejeuiG92zWijijDJQjVmqLIPDPsKh746H+BDkWohLoxZzieF4VN1fFAt18I0wcmOS/40okLfzxzB1CJ/8fhY0COg8L3QHVtlZrnNDBfVKLU8j1a4SI0XVswXokU1hdJ18DHMVRfYgVJdWRwf+N1OeY+HwQiCIK3qRldsR5twn3zfiYuyfNVIdt/2sWox29m6cn/cu3EASg6GUmSkGTPSm544ve123h16mJurTeeezo+RGFeoGZzCILgbS2i66BI7nVDh6Z18lE0giCUIoFUx/VZ1f901cNvcOn4+ew+WrnVoBv/OsRdAzuy5qmxjOp3GTpFRgJkyX99kS37jvP85z9y7Yy3GTr7HXJ8nKgRBMF/asVGE2UyunXNVW2b+SgawR8kVOrF5bL2jndZcO0ybmqzM9AhCT6iZvQu2Y7A6mYFnX8yr0OKuBsp8QeIuI+SMlzg1+F021YoeBYtawBqZl9UW6b/2q5GRIKkGpIi7gh0CIIg+IqWiaKDdl0LKC7y/C1+0/9+R9M0FEVh0kt38PGJN5n44hiunTAARa94MWDX7N70N7c3noTdXk020ROEEDeygWdlKvw3LCoI1ZgGkkkt/QKApIFOxdkS1Ywz+V4JY9vBDMwWG5Ikce8N3Vj79DgevuVKhvdqizEAfZG/j59i0PT/YrGK2caCAGC32/lj3Q6+/eAn/li3w2/99AULFpCWlobJZKJjx45s3OjZfqk3dmiF5EHCNUwnhtGqKg2Z/afjiDGZ6ZZ2JNDhCL6kHfXOfdT9oJ5CkiTkqIlISRuQoudCxJiSDdb9TT0EWVeiqt7pawkXiHf26iZ8LJKxi4cXt/FqKIIg+JYpzPX6/uXJPplz/s/R8VFcN3EA97w4hidXTa9saJ7Fk5nLg30eR6tEuQ5BEHwj0o1zb6hzOb1TWnnUTu8kz64TBMENEmhmiZJEiAaKBmG2km9tEv5MVR4/daEvEhVmZEi3Nkwd2pM3p9zktxgulm+2MvLJD1Bd3FtFEELVj59tYET9iTzQ+zHm3foCD/R+jBH1J/LjZxt82u5HH33ElClTmDlzJlu2bOGSSy6hf//+ZGZmEmVwvYK8Sa+jb8vGHsVwW9f2Hl0nBAONSEMxihgJFdxw8T4gkhyBFH4jctSDSDU+IjDD6sWQdT2aJiZseJN4WwgBcsoe108ufA01vQlq+pXuNxQ/z/1rBEEImP7DT1OZjUhem/oOVou1TELikh4t0RsDs4XVn9/v5JNnvgpI24IgOPbtgLkun/v50U10WPEwPVY87HY7U1pc7fY1giC4R5JAblWI3Dkb5dospNRiKFIoSYz4dx3X0x9/h9VmL9MXaZmWQmyEya+xnLPnWBYLv/45IG0LQjD48bMNPD70GbKOnir1etaxUzw+9BmfJkmee+457rrrLkaPHk2LFi149dVXCQ8P56233qJeUrzL9zFbbQyav5iW0+a7PflqTI/L3Q1bCALRRjPjOmzmnaFfACWfdYLgkpx5aFrZcRFJ3wTkWoGJST2MljMnMG2HKJEgCRElSZJ/uXHFkbOJkltcb0Pv2QwLQfAppQ9QI9BRBKVBo07hZon/UtYu+ZGBplu4JnIEz921kKN7L2x21vjSBn7dj+RiS574FHNhcUDaFgTBsY0D5jK39iCXzy8COqx4mAFuJEoSTTEeRCYIvnVZbBopxtD6tylJICXYwCyjHTQBEujt5ZTY8u1Kig27jtBx0ot0uvclpi9awd/Hs84fa5mW4tf9SC62eNUmcgs836dFEKoqu93OK/e/Xf6v/tnXFk5+2yfltiwWC7/99ht9+vQ5/5osy/Tp04dffvkFgFZ1kmmYGOvWfVs9/Dwtp813+Xx39y0RAi85Mp9PbvmEcR03E24I1Vn3LUESG3j7hPoXWkZLtIyWqGfuQ7PuuHDM0A7wf9lPAMzvo9nTA9N2CBIJkhAip9yFnLKn1Jdzm1HTn3W9EeNdHscnCD5hXwOcDnQUQSk+2cacJfuRlcqV2rIUWVi1eB3jL/0XuzeVLC+9ftJAtACVlyjMK2LL6j8D0rYgCBXr07oTGwfMLfXlzGngnjULXW7jkabXVSJCQfC+zdkHSS/OcX5iFaSd0Jf8Ic4CVrmkxFa4ipRogVgrvk6QnGOx2VmxaRe3znufzXtK6sbf3LMtaoDKbtpUjR+27Q9I24IQSNt/3FVm5UgpGpw8cortP+7yettZWVnY7XaSk5NLvZ6cnEx6+oVBwjCjkVZ1kkt9KS7kUrvPesHlWBbdOdjlc4XAklB5vM93JEXmh3hprR2gic8l37JB8Sq0U0PRzN8BIIXfCgRqn1QNzKsC1HboCem3B8FVr6HZ9qHmPYuaMw01bz6a7WC5Z8px7qxSEQQh0Nr3yOedDbuokWyp1H3sNpXiomJm3fgMqqrSc1hnBozp5aUo3ZefXRCwtgVB8L6NtiMcKTjFq3tXM3vbpyzYvZK/8zLKPfe6+h1RxHbtguBzkgRSWjFS21zI0UOUDblLDrq+p1E656DrkY3S9wxSHf+spLCrGlabnQdeX4bVZqdzyzRu7d3OL22XJ0+sZhWqoVMnznj1PH+xu5BLPWVWOZ6dyytrf+XRpat45psf+Ot4ZrnnXt6wHiZdgGaNC27QqB93hs71jqITo5+CV9gBG1r2/WhqAZLhUqTISWeP+fv5RAItz89thi7xFhHC1HTXZ1hqWQOh4E0o+gIKXkfL6oeaMxtNK2fmecL3XoxSEARfS6xlpfUVBVR2lqemlswIe7DP45w6cYYpb4zn3+9MonH7Bn6v4VqrYbLzkwRBCLiXty1z+dwhPz7L4v3f883x33nv4I8MX/8Cs7ctxaaWnZW1vNc0kSIRBD8oKdUpQbgNpVsOUg1r6RPCVJT2eUhphX6JRwNyC8zc8ezHHD+Vy5Qbe/DUXVfTpkFNv/dF6iSGVlk1QXBFfM04r57njoSEBBRFISOj9ASKjIwMUlJSHF5XWOx6MrPvk//l1bW/8tXvO3ln/RZufGkJk5csw2IrW5Zp3SNj0Qeo5LDgKolmSRWseBIEjxWhnb4ZzfY3UuQkpNjXQN8B/w6za6DU9WN7oU0kSEKau8ta7Rd9AUXvQkHZkheyriZS0q9gvLGyAQqC4AcWs8RPy2Px1oyGP7/fyaSO0zidnk2fEd15ZdOTrLR9zOenF3nl/s7oTXpadmnml7YEQaic5elb3TrfrqnnvwCWHdvCy3tWljmvhjGSNVdOZ1hqJ6/EKQhCBXJ0yC0KQdHK7G12Likhtyo4uz+Jf+w4mM5tT37AidO59Lm0CYv+dTObF9zPT89PxB/jlYos0alFmu8bEoQg06pbMxLqxDt+rJAgMTWeVt2831c3GAy0b9+etWvXnn9NVVXWrl1Lp06O+wPZhe6tcrNrGna15Atg9Y59zP7y2zLnRZmMrJ8xgbt6XubW/QX/stnFsKfgI7Y9JeW2bPuQTL2Q499FSv4LkrYDej8EIIGpnx/aqR7EO0VIS6v0HbSCN9G0ojKvS3IN5Li5SMm7AcezNQRBCLzCAhm7zXujBZqmcTo9m3dnfXL+NUmSiIyN4Ill07zWjiO9hnVGCtCmrIIguKdvUqtKXa8Bnxz+hVxr2b5IlD6MqS0HsaH/HOqHJ1SqHUEQKmBUkVIsZZIjpcgg1fJfyalzK0le/Pyn869JkkS40cCbU4f6vP0ureqjC+1i9oJQLkVRmPD86JJv/tkdP/v9+PmjURTflJ+aMmUKb7zxBosXL+avv/5i/PjxFBQUMHr0aIfXxIabKtWmpml88dtOMnPzyxyLMBq4v383dsybTNtUMS4SjDYdq4VdFc+Ogi9ooBWg5V7Yc1GSJGTZADU+833z+kuRJKPv26kmRK8uhMkpZWdcuk0rAMsmh4clSUJK+gIIq3xbgiD4RGS0HaPJu7M6VbvK6nfWUVxUejCk48BLuaRX5QZEnRkz91af3l8QBO+Zcsn1lb6HVbWzIWuvw+OSJPHfzhOI1lVuAEQQhPLJKRbn5as0wOTfTUpVTWPt73vJKSg9O7xtwzr0adfIp21PGdLDp/cXhGDWbXBHZnzyAAm140u9nlgnnhmfPEC3wR191vawYcN45plnmDFjBm3btmXr1q2sWLGizMbtFws3Vn4AUdM01u2qeAPst+8eSmJUeKXbErzr2uZ7UOTKlZoWBMc0sKxHs58o9apsaAqmW3zashQ93af3r25EgkRwrpwVJBeT5BpI8e+CFOungARBcIdOD/2GnUJWSncMo+JsDJ2Qyfyv9vLK6t3c/8xhGrdxvYa4xWwlOzO3zOvTP56M5KP6FpMW3OG0pnFRgZkTBzLERu6CEELMdmuFxyN1Jl7reDfxhkg/RSQI1Ui088SHpoJ2yP8TpuyqRsaZshuUzrq9P4qP+iJ3XdWBukkVP/eYLTaOZeWUSd4IQqjoNrgj7x1YwDPfPsa0JffxzLeP8e7+BT5Njpxzzz33cOjQIYqLi9mwYQMdO/q+TUmSMFvK7kNyMYNOx+K7h1E7Ltrn8QiuCdNZGd/R8YRfQfAODexHy74c/QjgoxUexqFI+hYVR6UVo9mOoqmnfRNDiBEJkhAnp+yp/E10zmdgSfo2SInrIMz3S9oFQXDfbQ9kEBNvO58kadS6kLd+2sWYaSdo3r6Qhi3N9Bt2hpdX7OWW+zOc3O2C8OiygyEx8dE8+/3jPtks9drxAxweyzx8kqdHL2Bw/GhGNryHG+JH8fDVc9m9aZ/3AxEEwWUbB8x1fpITDSKTnJ7TMCqFL3r8i1vqda10e4IgXCBJZxMgFSxG1Y6aoDgwj5ZR4WUHH8KMBt6fdiuyDzoj46/t4vBYVk4BTyxZQ68HXmHQ9Lfo9cBCxj6/lN/3HfN6HIIQaIqicEnPlvQe3pVLerb0WVktb2hVx/EKE1eomkaj5Hin59VLiGXZlFFM7HNFpdoTvKNr2iEiDBUntgTBK6SyiVFZ1kP8/wCd15uT4+Y4PKap2ai5s9EyO6Bl9UbLvAL11HC04vVejyOUiARJNVCSJClvadfNoGsFOOrIKKC/DEnX0KV2JDkcKXo2mAade8X9YAVB8ImYeDsvLNvL5b1yMZjszFlygIgoO7JyYYPVc880tz+YzlW3nnLpvlFx5c/Wbt2lGUsOLaR+m7reCB+A0XMdL1E9cSCDCZc/xJolP2A7N7tLg99W/cH93aaz9bvtXotDEAT3bRwwl8nhZUvSdFDqcnl8QxQHmxvISDSKTKZFTB2X2jEqeu5rdhVDUjuev14QhMqTZEACrZwqJZoG2u7AlZWpWaP82dqN6ySy6j930yqtcgOjF7upRxuHx05m53Pbf97ny5+3U2y9sOrmtz1HuWv+J3z/599ei0MQBPe1qpNMWo2oMq83jouiX6vGDledyZJErbhormjo2nONQacw4cpO3NXz8vPXC/6iARoSZycFxp8JbDhC9aFrUu7Lsr4OJG4AXQfvtWVwvDG7pp5BO3UTFL5fuhqQ9Xe0M2PQir72XhwhRtK08rq5VUdubi4xMTHk5OQQHS2WMrpLs+5BOz0ctELg4uXzCkhRSPEfIenqu3dPTYWiT9AKFoP97Mxt/WVg3QFUXK5LEATfe31WCnfPTHd4XNPAZoURl7UgO0tf4b1Wq59UeBxg7+/7mdD+327H+U8rbR8hy+UPok6/7j9s/OZ3VHvZ6a2SLBFfM473Dr4S1DPbvE18PvqPqz9ru92O1VpxqahQZjAYyv0dPlp4ijt+fZVcaxH2i6aoK5KMUdbzese7aRJd0622NE3jf8e3suTgT+zNK6kJ3ComlYN5meSr/ttIWhBCjaadXVFy7r920I4ZUbdFgi0wc++2LJzs9JzDGWe4/rFFlW7r1xfvxaAvvy8xfdEKVmzahV0t+3gtAZHhRlb/524Meu/PJA1Woi/iPxX9rM1mMwcOHKB+/fqYTGK/rvJ+Hhk5+Qxf+AFZeQWlfocVWUKvKPz3jiG0rVfLrXY0TWPV9r28/cNmth0tWaHfvFYSmbl5nMoX4yK+0L/xbjqkpmO1y7RKPkmblAyfVDUQhH9ypXqPajsBWb2ASu4Pm/Qbslw22Qug5s4uSY7gqDyqCSnpZyS5+pQldrUvUn16Z0K5JH0TiP8cLX8hmL8CrIARwq5HihyHpNR2/56SDOHDkMKHoWnFgIwk6dHsJ9BOjQD1iLf/GoIguKHF5UXY7RdWjPyTJIHeAIPHnuStOY4fBEzRhgrbyTp2iuWvr+HXZb9VJlwA7lt4p8PkSNaxU2xYtgVH+X5N1cg6dprfVv1Jh6vaVToWQXCXpmmkp6eTnZ0d6FACSpZl6tevj8FQ+r2jTng873SayNv717H82BaKVRt6SaFfzTaMbtiLuhEJbrclSRIDa7djYO12FNutyJKEXtZxqjiPCRve5EDhSW/9tQShWjk/0KSCZpVA0pDrFqPuDYd8iWBbQX46t5DP129n3R+VL7c5dmBHh8mRvEIzKzfvLjc5AiVzmvMKi/lu69/0v7xppWMRBMG7kmMi+XjiLbyxbiOfbd5BocWKIkv0a9WYsb060jjFs75I/9ZN6N+6CRZbyQp3g05HdqGZsW99yvZjmd7+a1R7K/c2pnO9Ywxp+ReyVPJ+fC6hLwiBoqlnoOgzKFpJpZMjhpscJkc0rRgKl+I4OQJQDOZlEH5z5eIIQSJBIiDp6iLFzkPTZoGWX7JyRKp41rjL95Yu1ASWlJqQuAbN8gcUvQfWvWA/BpTd5FkQBN+JS7S61EnsP+xUhQmSj4694fDY5lV/MPOGp7AWW9EcDBa445qx/R0eO7Yv3WFy5GJHdh0TCRIhIM4lR5KSkggPD0eqhk9pqqpy/PhxTpw4Qd26dcv8DJLDYnmo5fU80HwQ+TYzETojetk73VSjcqFPE2+M4qPuk9mde5yPD/3CntwTpBedIccmZnIKgjskBVAufPZKYXa0fP8/Wn74yK0Oj/2+7xiTXv6comIr3iiZcPc1nRweO34qF1s5q1j/6UCG2ChVEIJVQlQE0wb14l8De5BnLibCqMeg88772sX3iQ038dE9t7IvI4v31v/OjuOZZObkk5Vf6JW2qjeZmWt68d6W1szqu466sblE6C0oskiSCD6kc7zfombdgXZ6FGg5XmlKipvt+KA9E+dVezQ02/4gm84SHESCRDhPkgwg1fBxGxKSsS0Y2wKgaZaSVSW2rT5tVyhH+J1g/hpU1zfkFkJDfLJrCZLoGiolcx7LPzk8ovx641nHTzPzhqewFFk8D/Iidz9zW4XHwyJdKxXw6tTFDJl8jTdCEgSX2e3288mR+Hjnm3uGssTERI4fP47NZkOvL38ihk5WiDVE+DyWptG1mN56CAB2TWXy5sX8emqvz9sVSru5bmd+PbWXgwViRU+V1y4P1hhA9e8jd+PaieW+nltg5t4FX1BY7J2yhsN7XlJhcjvMWPGq2nNeX/4r4ypItAiCEHg6RSYuIszn7TRKTuCxwX2BktXGD374Dd/86bxMj+CMxN7Tidz28fVsmvAmOmcVlk03g20n2LaBV9LpQrVT47pyX9a0IrQzd4CW55125H4VT7STXXyGKlwE0Q97JaRQIhIk1Zyavgq4p8zrrtTP8wZJMiAlfIya+x4UPu6XNoUSkq4Omq4RWDIRHYHqJaWuFdUOOJlJk52lw5NSGd+8vubCRuleMOT+ipMaqua9tgTB287tORIeHrgNjIPFudJadru9VIJk79HD3Lr91TLnbxzgeDaWNymSzIuXj2blsT+Yvu0jv7QplKgflcTxotMcKjgpeiJVnBKmofY+jbq2Bmj+S5I4Gij46tedFBZ7Z6IGwP039qjwuNHB5s6CIFQNx0+coO+LH5Z5fduc+xyW+fUmSZJ4evjVXHdpc8Yu+tLn7VUH3975Di5t+SQ1BV0O2P70eUxCaJJlBxV4ipaD6sWVo/FPVnhYs7k2WUMoX2B20hOCgprehPKSI+eOlRz3Dzl6BIRXfhPnak2KhUjXf4Za7mNgWY9IjlRPslJxcsRug/8tcbyibOxztzs8tnnVH+Vulu6Jywe0dfpQMqnDoy7fT1W9E5cguKs6ltX6p/J+Bh1WPFxucuTcsQ4r/De7qX/tS5jVeqjf2gtFkToj4xr1dfn8eTu+4IeTu0RPJETIESpyywL81be8poPjZ5WNuw7hQvVNlzSpHY/e0cZtZ101/S2X77d59/7KhiQIghddN3t+uckRgNaPvEDLafP9FkvXpg14c8xgv7UXisL0Osb26kBcmM2O7swAACAASURBVItJ8qJZYP6fb4MSQlhrh0c0yy94b9i9JrLiZIXI6Y4u301NH1PJeEKPWEFSTblSrx9ATR+CnPKpj6MpIUWNQit8Hij2S3shIeJeMPYCXSNkuWS/FzW/4qyyIDhjs8HpDD1f/Lf8shUAN1awqkO1V7QpmHtufWRIhceL8t3bN2D/Xwdp1LJBZUISBMHPOqx42G+rSQbUastTO76iQBV9EVfdltaNPjVbUz8yCZNSMnPt1X2rAxyVEChS/SJI10OW0fnJlfT46KsdHnO0Wbon7r664pJYVjf7PS8s/YF3HxF9EUEIFvtc2Pqj5bT57Jg32ffBAJ0a1yMxKpyTeWJPElcNv+ISrm/fggaJNQg/W/JQTQ9wUEK1UPF4qZ1Kb8p+TtS4Cg+XjPG6U1b0p0qFE4rECpJqSsto6uKZ21Dzf/RpLOdIkgKx5c8iFcqjR466B9nQ8nxyRBAqS9Ng/04Tk69tRO7pf86WdG2wIblektfiadmlWYXHj+1zr+dbr0lqZcIRhICQJIkvvvgi0GF4nTurQ746vMmHkVwgSRIvXj7aL22FivFN+tE8ps755IhQvUkyyM0DP6hXKz7aa/fq3a5xhcczz+S7db9RV3aoTDiCIHiRO6tDFq76xYeRlPb6mIoniQml3dO3E63qpJxPjghCUJDreu9eJifvCW5vAl/f41BClUiQCM7l34Ga/TCa5vvSNLKpC8R95PPN4kODDbXgM1TzT2iamOkqeIckQePWZh5acIhLe+QRU8NKXJKVLgPPEBvv2l4fOVm5XoklJjnG6Tl6g3sLIR1tDC0IgZSens6kSZNo0KABRqOR1NRUBg0axNq1a73e1rp165AkiezsbK/f25ee2Pk5D21Zgk313go1R1rH1eXdThNJMnpvgDWULTv6G+szd2O2e2+/B6FqkyJtIAW2cFpOvtkr9zHqne3uC3qnOwCXduUVLTwNRxCCit2usvWPQ6z9didb/ziE3Usldivyww8/MGjQIGrVquX3CSQvf/crd/73Uyw23/dFmqQk8NXkkaTWcP48VN0lR+ZD4ZeoRd+iqe4lrAXBpzTvPW9JjvY5Oc+9cQ45ZaXnwYQoUWJLcI15KZochRQ9zedNycZ2kPwravGvcGakz9urujTIe+jsn2S08JFIUb7//yOEPkmC1lcUMu+KA0BJya2Na6JZ/00coPHWrucrvH7P5r+9Ekevmzo7PSe1WW2vtCUIgXLw4EG6dOlCbGwsTz/9NK1bt8ZqtbJy5UomTpzIrl27Ah1iuTRNw263o9P5ryv5beYO5m7/nBltbvR5W01jarOs10P8deYot294xeftVWVzd5YMTknAoNrtmdbqhsAGJAScZACpTjHaUaPPNmx/fpzjUp8Av/99zCvt9G3vfE/GxJgIFAnsYjMdoRr54cfdLHhlDSez8s6/lpgQxcQJfejezdVqFe4rKCjgkksuYcyYMQwe7P+9On7Zd5ip7y/jpZHX+bythknxrPjXGPZnnub65xeL95h/iA8vZEbv7+nZ4CCyDcgpqXegGa9Gin0q0OEJ1YHuvoqPWzZ4px3jlU73s5TkCDQigALvtFkNiRUkgusK30Yt/sNvzcnGK5DiFvmtvapNhcJFaCcd12IWBE/YbJCTpeOV6bVB0ohNsJDapE6F1xR5Ydamole47p6rnJ4nyzKjZg9z6Z6r1U8qG5YgeN2ECROQJImNG//P3nmHR1WsDfw3Z5NsNr0nlAChd6QIAtKkqtjACqiAYgNU8HrFhthARMWO5X6I13aVK14VlCLSVTrSe1MgAUJISEiyyZ75/lgIhN0kW87uJjC/5+EhO2dm3nc3mz3vzttWMXDgQBo2bEizZs0YO3Ysf/zxh8N8ZxkgGzZsQAjB/v37AThw4ADXXXcdsbGxhIeH06xZM3766Sf2799Pjx49AIiNjUUIwdChQwHQdZ1JkyaRlpaGxWKhVatW/Pe//3WQ+/PPP9O2bVvMZjPLly/nzz//pEePHkRGRhIVFUXbtm1Zs2aNz16v2YfX8dvRnT7b/0KaxNbkXx0eQOCbQ96LCQn8cGgtNy5WhxIK0JrlgkX3WSZJ11bll706aVAGyZCebSucI4TgqUE9Xdpv3TT/9DBQKHzJ0mU7mPDCd6WcIwDHjp9iwgvfsXTZDp/Jvvrqq3nppZe46abAOeN/3baXH9Zt9Zu8uklxfD1qMEGaOr47S5S5gM9vnUXXtANoF5pohXOQGVcGRC/FpYWWMLL8CTZjGuGI8Htdmxjlmg2upfjvu1RVQn3CXrL082xZ1i3o+f5r5iPMnSBmut/kVXn03YHWQHERISXs3x7KqKsbEJdopU23HCb9MqXcNbvX7zNE9ks/jqNmg2ouzR301ECuGlS+EaycI4rKyIkTJ5g7dy4jR44kPDzc4XpMTIxH+44cOZLCwkKWLl3Kpk2bmDx5MhEREaSmpvLtt/ZGgjt27ODIkSO89dZbAEyaNIl///vffPDBB2zZsoUxY8YwZMgQlixZUmrvcePG8corr7Bt2zZatmzJ4MGDqVmzJqtXr2bt2rWMGzfO5VJ2H9cc5NHze3TdDBYc3ujRWk9oGVuL/7ui/MaIinNkFBpTZlFRtRFmialrFqJuvuFOkolD+5Z7/eDRk9h070v9TBnRn4Y1E12ae9OVLbmtW6ty5yjniOJiwGbTee/9X8qd8960X/xSbssINk981KN1T86cx1d/bDBYm7JpUj2JWQ8PUeEaZxh02SaqReYSpJV1f8nyqz6KSxBtdLmXpe0okO+9nKhXECEVB2sAaGG9wVK+00Y5R8pGldi6RNFS3kZPrzhl3CnZw9ELbwNzN4S5PULzbY1uLfRK9KjXIecxn8pRKBSOpNYv5LNV29i71YLJHEn9luWnzH/9qvd1gL9J/xexSa7X2xVC8OTnjzDoqQG8P2YGW3/bgQT6De/BQ1OHoaloK0UlZffu3Ugpady4saH7Hjx4kIEDB9KiRQsA6tatW3ItLs7e4yspKanEAVNYWMjEiRP55Zdf6NixY8ma5cuX8+GHH9KtW7eS9S+88AK9e/cuJevxxx8veQ4NGpQf1X0+rZo3h789e45Pb/wPy49uo1tKc9rE1SEmxNHBZCTNY1J5q+1QHlk7w6dyFIqLCWGWmJrnYdNA7rYYUm4rSIN+Hcrv4fH5wrVey/l54r0kx0a6teaJ26/ijqtaM/W/S1i54yBI6NO2Ec8M6U2QSdkiiouDTZv/csgcuZBjx06xafNfXNaqtp+08pyKytaUx0vfL+L3XQfpf1kTWtepTmKkb22ResnxfPXQ7dz+/n98KqcqMLDZNkxlOkcUCt+jJVXgIDn9pfdC4hegBbv3OapFP4IMH4jMeR2siwAdgrsh4l5HiBDvdbqIUQ6SSxgtZafnTpKCr6HgayQCGToQET3Bp39sWth1SD0dmVt+9PrFRwNgV6CVUFyiCAHmUEneKUHDVvmI5IqjpNb/utkrmd5ketRumsrkec96JV+h8CdS+uaL3cMPP8yDDz7I/Pnz6dWrFwMHDqRly5Zlzt+9ezenT58u5fgAsFqttG7dutRYu3btSj0eO3Ys9957L5999hm9evXilltuoV69ei7ruqrfRNrPfcrl+efzc/qf/JxuL/3ZO6Ulz7YYQKjJd7ZIx8SGPNH0BiZv/d5nMiojyUFRZBSrrBCF54hqhchdYYbs9dvbD1c4Z+W2A17J8CbTo1ZSLFMfutEr+QpFZSYz07X69q7OqwxsmTSGZk9O9Wjtwq17WLjV3n+xR5O6vHJrPyJCzUaqV4oWqdWYfNvVPPH1zz6TURmJNgeTXVhU8jgxvOq8vxQXIUkuZLIXeld5x5tMDxFUExHn2WfapYwKZbnE8T69StobuJ8Y6rODnrOIiBGI6DdBc63szkVB9DjfyzA1QH0UKMojPFJC3CyXIqy86T8yr/hrj9cqFFWRBg0aIIRwqxH72Yyo8++5RUVFpebce++97N27lzvvvJNNmzbRrl073nnnnTL3zM3NBWDOnDls2LCh5N/WrVtL9SEBHEqBTZgwgS1btnDttdfy66+/0rRpU7777juXnw/YnSSu54w5Z0H6Ru7540Ns0rclPQbW6sBrbe4kNSzep3IqE481v87nMmqHJ2ASyhZRlM/HY24myGSqcF7Oac9tkT/eHuXxWoXiUiA+3rUsCVfnVRa2TBpDm5hQr/ZYtG0vt7z7BdZim0FaOaf/ZY35ePgA6idfOrbIuBt6lurBUlDsg1hvUQNQEfaKCoiZhqa58Fmhn/BcRuwqz9cqPEZ9E1HYnSTx5dcRrZCiNcjCpcYoVA7Ccg0icTHETgdcq3FeZTE1QrN0gaDmPhbkWY1791EVU6syWohr78Oo+AiP9p+d/7kqhaW45IiLi6Nv376899575OU5RsKd34j9LImJ9nr4R44cKRnbsMExuys1NZUHHniAWbNm8dhjj/Hxxx8DEBJi/+Jns5378t60aVPMZjMHDx6kfv36pf6lpqZW+DwaNmzImDFjmD9/PgMGDOCTTz6pcM2FLOg3kfk9PMskOcuuU0eYe9j39cC7JjXh266P8XH7+zBrF3cydoo5hm7JTWkfX9+ncqKDwnweaKMIHHK3xZB92jas+PMIIDHavdJYZ1n82oOEuNhDSaG4VGnRPJXEhPL/xhITI2nR3LW/18rEZ088yKrnHvJqj4OZ2Xz5u+9tkU4NavP9o3fx31GDCQ+5uA/1Y8JCubZVI3o3rw/YbYW/sqMx3myIAooqnKW4tNFCe7o20VTTMwGRv6KZ/XVGpzgfdRqlAEALrgUJywEv0t9z3zVMn/IQQqCZr0TEfwWmWmdH/SLbr5jsJUpEpI97r9hWA35oohf5IoT08r0cRUDpMuAKt9cs0GdiNvsuFV2hqMy899572Gw22rdvz7fffsuuXbvYtm0bb7/9dkk/kPM567SYMGECu3btYs6cObz++uul5jz66KPMmzePffv2sW7dOhYtWkSTJk0AqF27NkIIZs+ezbFjx8jNzSUyMpJ//OMfjBkzhk8//ZQ9e/awbt063nnnHT799NMydc/Pz2fUqFEsXryYAwcOsGLFClavXl0iy11izBH8ctWzRAV7fpj66d4lFU8yiFZxdZjR8SHqhNudVhehJULNsDiEENzfwLf3743ZB9HxvYNkZIO+3FTjcp/LUZRG5pnAD7/fs/Ru63ovpLOsmzaGqHDvoscViksBk0lj5EPl3xNGPtgLk4/67uTm5pZkugLs27ePDRs2cPDgQUP2Dw81s2rCSJK86Cfy2Yp1hujiCk1qJDFz9GAaV7t4bZHkqAhMmsb9PTpgEiDQWX84xXhBcht+uVeF3VNhI23FRYC5r9tLRPIOtHAPHSsKr1EOEkUJWlASInkl4OHBhM3DTqseIoJbIhIWIGI/hch/AhfZAas4E70Q3AKouJxApSb4WpB5YPUyU0kRIFx3nF4/sp/Lc4dOus2rniMKxcVA3bp1WbduHT169OCxxx6jefPm9O7dm4ULFzJt2jSH+cHBwXz11Vds376dli1bMnnyZF566aVSc2w2GyNHjqRJkyb069ePhg0b8v777wNQo0YNnn/+ecaNG0dycjKjRtnLybz44os8++yzTJo0qWTdnDlzSEtLK1N3k8lEZmYmd911Fw0bNuTWW2/l6quv5vnnn/f49YgKsTC3x1MeO0mOFmR7LNsT6kWm8PWVj/JRh/t4pPE1RJguLlukCHumUcPIaoRU8WyZNjF1iA628N2h1YFW5dIj2PsDJ5Pm+rHfjZ1cz76+qUMjr3qOKBSXIl27NGLC+JscMkkSEyOZMP4munZp5DPZa9asoXXr1iU90saOHUvr1q0ZP368YTLCzSEsHDeC5GjPMuMzc08bposr1E6I4b+jB/PVg7fzRP9uxIcbk7VXWSjW7cGc9ZNjmXbTEiLMRXy3pTEuVH+ufJgaQFAzyH8v0JoofIwIc6dEbSe0lJ0ulTRX+A4hq3g+e05ODtHR0WRnZxMVFRVodS4K9OLjcPxK3M4q0KqjJS32hUouoZ/6GPIuoibuUa/bm9MXbUJmDgy0Nl4QD9QC1gdaEYWnRH+HZmnm8vQ3H/iQOR+V7wz75ti/iI33tuuAojzU/dF/lPdaFxQUsG/fPtLS0ggNvbSjk915LXKL8unz68sUu9lTJDrYwoKez3qjplf876/VTNziXg+WyszIBn24u153DuYd5+ZlbwRaHY8J04JpE53G8ixve+8pPEHPCEb/w7tyEVPuvZaebRu6PP/t75YxY/6acud8P2EIqcmJXumlKB9li/iPQNgiNpvOps1/kZmZR3x8OC2ap/osc8RIXH09CqzFdHrpfQqL3OspYgkOYs0Lo71V02PmbtzBY1/9FDD5RjOoYyuevv4qpC2Tv3b3YfG+2mw8ksyjnf6gWlReFXKUBIHpRrD9t+KpispJ+ONokSNcni5zP0DmVmA/B32FltDWS8UU5eGqLVL5714Kv6MFJUDCMtzu8WHu4RN9XMbi+yaifiW0N9KWicx+IdCaeIEGZKKcI1Ubd5wjAKPfvZebx/ZHOIn2vGpIZxboM5VzRKFQlEtEsIV5PZ4mTHPPFmkf735pHSPpndIioPKNpn/NNpwqymfy1u8DrYpXnNaLlHMkgGjJRWDxrmmxO84RgFE3XMmIazoQZHK0RTo2SWXdtDHKOaJQeInJpHFZq9r0vKopl7WqXSWcI+4QGhLEimceINbiXnZomzo1fKSRa/Rt4d7nZWXn5nYtyCu08th/lnHNjMG8uuRK5u2qz/WfDWLn8bhAq+cGxco5UsVxxzkCQPj9iIjHAWd9glrbS2op50iloWrnyit8hhaUiExej8xwo0F4xCO+U8gFhPBndWM/IHOQWcOgeK8fhIUCBT7Y1w+9TRQ+xv3bhCnIxP2v3c0dTw5g1c/ryc8toFaTGrTs2lSljSoUCpeJDLHwS6/xdJrvekbI6Eaul/nzCRfZZ9zp4iL+sfFztmUf8rmsUBFEgSz2uRxFYNC6ZqEvjoXC88vGSnxVMV/TBA9e14khvdqyYvM+cvMLSU2M4fJGtdDcKNelUCgubSwhISx95kFaPP2my2v+eU1XH2rkGpoQ6FW7WEwJOpKHP/uRVXv/Qp65Z0gpKLRp3PbVLdzQdBvP9FhGsMmI52sB8g3YR6Gw908mYgSEDYLCJSBP2pu3h3RGiCpeRv8iRDlIFGUiRAgyehlkd3FpvmbyLnXea7Qk0KqDfjiwehhF4VIo3uUfWVo9kIfsH9gKxfkEeW7gR8VH0mtI4L8gKBSKqkuQZmJxj2fpvuhFl+anWAJri4QHmakfkczu3IyA6mEU23L+Zku2f3rMRQaFEaFJjhee8os8hX/RQiWi9wn0w2bkvlCwahBZDAUmOBlEeY6S+tXjPZYbaTHT7/LGHq9XKBQKTROsf34UrZ9716X59VMSfKxR+QghaF27Omv3+z64wR8cPpHDH3sOOr1mkxrfb21CiEnn6R7LDZAmQEsF/S8D9lJcXHierSS0cLBcY6AuCl9wceVAKgxHsyS7Ni8l8GULhNAQ4cMDrYYxiHgo+AG//YnqOxBJS4HAGnOKSkj0a4HWQKFQXOKEmV1rNrqq30Qfa+Iag9JcCyyp7ISZQvg1fTOajyL8L+RYUQ4/dPsn1UMCHHCj8BnCBKbUQkxdsjFdlQXBOpwMpqIskjcfuN4/CioUCkUZhIS4VvJz08uBrapxlruvbBNoFQwh2KSxZMc+TOVk/tmkxo/bGhkk8TQicT5oTQ3aT3HREO2ag1RRdVEOEkWFVOT8qAzOkRLChoD5IvgSFf4Q6CfwZ4kqIUIhaQH2clsKhR0tOCLQKigUCgWr+k2kDmXXAK8szhGAa6u35pbUKwKthtcMqnMlWdY8dD8WMA3STHzdbQwRJmWLXNQUCPQ/I+Cwa7/n6onKaaZQKALPlkljuL522X0U/3jqXjStchyx9WxWn/t6tA+0Gl5zy+UtOHk6H5tevi2SVxSCTTcmoEMIEyR8C0L1qVKcQ7O0C7QKCh9TOT69FZUeLWXnGUfIZ0A00PK8scqDEBoiZgpEvUbVPehPQoTfAqZagJ/qEmr2aFdNCwezm42nFBcvsSsCrYFCoVCU8E2/51jVbyL/bvMQ0YRQLyiO5VdNqFTOEbCXtvhH0+uYctkQwk3uNXatLERqZgbVuZIaYXGYhH++LtQIsh86mU3BPNwwwL1kFL4lVCKPhoCt4sOsr58e5AeFFAqFwjUmPTCcLZPGsOCxu4gPDSI1ysKqZ+5jy6QxREZGBlq9UjzSpzMfD7uJaEvVPBcJCdJ4oOcVVIuJKjeDBCAhLA+TZkRAhz1TSNNMEDnBgP0UFwVR0wOtgcIPqB4kCrfQUjoAqz1aK6VE5m4A2wqQf0PhXmCD88nmt9Bir/ZIjhACEXY9MvQq5NFO+Kb5uK9IQSR+Y8/msNyCLPzFP2ITpp77ufAd/8hUVG5C7kIzq6gZhUJR+WicVJMF/SZ4tFZKybbMg/yRuZu/Ck6QfuoEa3MPOJ37RMPrGVjXs0wQIQTdUpoyN/Eprv51Irm2Qo/2CQRRBDPjylFEBIdyfc12zD60zi9y/3XlQyU/T9z2P7/IVAQGIUBrnIe+IarceT1b1aNBTdfK/SoUCoU/qZ4Qz9LnRnu8fsdfGSzbvZ+9x7PIzMlj+W7nPTbGXNWBe3p1tDd79oBODeuw9On76fnKxxzPPe2xvv7GLOCbUYOJjwhj4OXN+fy39WXO1YTOLS22GiM49sdzP+eMNGZPRdVGa4cWdmWgtVD4AeUgUfgcPb074Gbj9MJH0NMfARohkv6N0GLdliu0CGTC/+B4FYlCjJqOsHQuMX7kyfv9JlrTwgDQs//tN5mKSozlH2jR9wVaC4VCoTCMu5a+w/bTR9xaM3nnD0ze+QMpQZFMv3IUCaHuR4aaTcF82fkRblw6xa+lqjxlymWD6ZrctMQWuW/lR36THX/m9f0tfZvfZCoCh1a7EKy56FvDcdaD5O6ebXjk5m7+V0yhUCh8xEMzZrJkx99urZn660qm/roSC/DjE/dQLaZ8x7Izgkwasx4ZQo9JH1dYqqoy8Oqtfbm6VRO0M1kj9enEoFad+fLPlg5zTUKnZnQ2Q1pvNES2Zq4LgF60y5D9FFUc8y1osS8HWguFn1AOEoVP0dNbAfle7LADebQDMn42WnBDt1drQXXRYz+FrLu90MHHxMxCC21eakhP/5f/5Ec+j5RWhAiB/En+k6sILBHjEJZrkbkfgXUVICFsGFr4wEBrplAoFIZy7YJJHLOd8nh9evEprlk8iRlXPEjTmFS316eExfB5x9EM+v1tj3XwNR9cfi9t4uuWGlt3yH+HA2Mb96fAZiXUFMK4jf/xm1xFYLm37xXcendnZsxfzcrtB7HpOgM7t+COnhdHc2GFQqE4y81v/Ztt6Zker88Hek3+P6bfezMd6rlvi8RHhDPv8XvoNdmP5wxu8u5d19GjSf1SY7r1GABPdFtBtchcpq9tTVa+BYAgzUa/hrv5Z9ffiDJbvVcg7DGknofQwuHEUO/3U1QNLEMQkaOReZ9AwRKQVgi9CS1KBYxeaggpZeV3IZdDTk4O0dHRZGdnExXlvjdd4Tv0okLIbGHQbqGI5HUI4ZlPTz96Dei7DdLFWxpDxE1guRHN5DwzRk933xmkUFSMBkHNIeY9tCBVsuJiR90f/Ud5r3VBQQH79u0jLS2N0NCqWQPaKALxWui6zhXznzFkLw3B4t4TCDUFe7R+xO8f8Ge28xIa/iYtLJFra7TlmhqXkRDq/POh/dyn/KyV4lJAAA0iqzHpskGkhscHWh2Fj1G2iP9QtojrBOL1aPbk1Ionucjv4x8kysO+IiM//R+Lt+8zTBdvqB0XxfVtmnFj22akxDjP0r3wXKTIprHtWAJWm4l6cVnEWqpSOXVF5UGAqR7EvOlRILaiauGqLaIySBS+I7OVgZsVIAvmIiz9K5wppRUK5iOtvwE6IrgNxH8Jx7oARtUATwRLfwi/B8gB61awboHC5SCdRVxWh9gpaObLDZLvLrVAWEGmB0i+IqCE9EbETAYR7nH9WoVCUbmw2WxsXradzCNZxFeLpXmXxphMJp/Lfe+995gyZQrp6em0atWKd955h/bt2/tcrqf0mv+SYXvpSH74azW31ulU4dxi3cbSo9v4/fhObFKnaXRNXm97JzcteZ1TNmO+zEcHWehTvSV3pXWnwGZle85hdmQfYtXxPezMcywnFh8cznOtbuWKhAaGyHeXeCyEh4Vz8PTxgMhXBJbLYmoztd1QwkwhyhZRKC4SbLrO2v2HOJaTR2JUOG3r1MCkaT6VOWnSJGbNmsX27duxWCx06tSJyZMn06hRI5/K9YYBb84wdL9Pl61jdJ+KbRGbrrNsx34Wb9+LtdhG42qJvHRzHwa89TlHT+UZokukOZh+LRtxb/fL0SVs+TuD7YeP8cfuA2w+fNRhfnSomRdv7kPPZvWd7FYxwSadlimO+7pOFATVhGKDepYoqhZafUTCNyDCEMK3n1WKqodykCh8iG7sdrkf2J0S5SCLdiKzhoN+FPvbWyLzZ4GYDLEfQtZQD4WbQKRA+CBE+BCEsJx3LQmC6kPY9ef00LOgeDcQAsFNEcKzaFMjEImLkVkPQ7ExdTkVVZCYlxFaRKC1UCgUBrFs1kref/QTjv99rlRDQs14HnpzGF0GdPCZ3K+//pqxY8fywQcf0KFDB95880369u3Ljh07SEpK8plcb8jF2MjCT/ctqdBB8ldeJqPXTOdwfhamM1++5hxaxzs75vJyq9sZu86zfl8akBgazY01Luf2tM6EB5lLXa8dkUjf6ueCU04V5bP7VDomYaJRVDXMHma+GMGXnR/mre0/sTKzsmTzKvzN8y1vdXjPKhSKqsuCzbuYNHsxGdm5JWPJ0RE82b87vZv7zhG/rUduVQAAIABJREFUZMkSRo4cyeWXX05xcTFPPfUUffr0YevWrYSHh/tMrjfsyMgydL/Pf1tfoYPkyMlT3Dd9FnuPnbA7raTkh3VbmTpvOZNv7ce4r+dSaLN5JD8pKpwbWzdlWLd2DpksteJjuLpVI8De1Dq3oJAd6ccRQJPqSVhCAnguEvclMu9zKPwpYDooAkzsm+pcRFEmykGiqDrY/ir3stRzkFl3gX7yzEjxeRfzIOtBiPsZTgzAnb4oInI8InyIW6oKLRZCApUtUhpZuEY5Ry5lRA00LSbQWigUCoNYNmslL9zyGhf2+z5+KJMXbnmN8TP/4TMnyRtvvMGIESMYNmwYAB988AFz5sxh+vTpjBs3zicyKxsnCsuPuCywWXlo9b84XmjveWKTeqlrT6z/gs87jWLkyv8j2+a6LfJggz4Mq9fdLV0jgy20jktza42v2J97VDlHLmGiTKFUC3NeVlahUFQ9FmzexZgvZl9oinA0O5cxX8xm6uD+PnOSzJ07t9TjGTNmkJSUxNq1a+natatPZFY28grL77dRbNO59/++5a8T9nMRm37OFikqtvHYVz/xxQO3MeaLH0nPcS2TRADDurblsavde40jQs20rVPDrTW+QtqOKefIJY1FldNSlIvKKVL4kNoG7xdS/uX8WaBn4TxzRQesUDATLeVPiPkKSDzv+tlUfxN2v6EGaIiI0RA22GvNA0cE5EwOtBKKQBJtTO39C9HT+6GnNzz3L/s5dN2oEnYKhcIZNpuN9x/9xME5ApSMTRvzCTYPIwLLw2q1snbtWnr16lUypmkavXr14vfffzdcnlF0jW1s6H6mCtLxFxzZREZBdinHyFkk9jJdMw/8wYLez/LJFQ+SEuxYB1cTgiChoSEQwOA6VzK0bjeDnoH/MWtBvL9jfqDVUASQR5pc65N9h036kjYPTi359+yMn8kvLPKJLIVCYcem60yavbg8U4RXZi8udSjvS7KzswGIi4vzizxPeLSXsYErFZUpXLRtD/uPZ2HTHX9LEhACpi9dw8In7+N/j9xJnbhoh3maEARpGibNLuvmy1vwaN8rDdHfPaoZtE8wnHrfoL0UVZKIR3yyrZ4+svS5SNZodFuOT2QpfIvKIFH4DC1lgbHNxs39yr0sC+bj/NToLDYo+BmixqGFtoWUFaXXF+9F5v8I+gmEqRpYbkSYUrzX2xPilsAJIw5D8oDcCmcpLlLM1yDMVxm6ZZl/0/lfQf5X6PFz0IIDU99eobjY2bxse6myWg5IOPZXJpuXbadV92aGyj5+/Dg2m43k5ORS48nJyWzfvt1QWUbyWoe7DG023rGC/h1Ljm5FIJBl2CM2qbMwYzNPtxhAs5hUfuhZOvPm0OkT/Hx4PccLT5FojuLq6q2pHqDI+8U9x9N94Qte71OoF/N3wQkDNFJURTolNOSaGq0N3bPNg86bHc9ZuZ05K7cz4/HbaVnXqEM1hUJxPmv3HypVVutCJJCencva/YdoXzfVp7rous6jjz5K586dad68uU9lecOInp1485eVhu3Xsmb5ZxS/bt2DSRNOHSQANl3y67Y96LqkQUoCcx4fXur6kZOn+GH9VjKyc4kLt3Bd6ybUTghQFmDSIjhqRLBLEeg7vFgvKP+sSVGpCW6LCL/T0C319CaAk6C0wnlwbB567HQ0cyCcigpPUQ4ShY95APjAkJ1E5N0OY1IWQPEuQIDugiNAll2LXATVRUT6xqvsLlpINXRTU7B52zxM3cQvSUQsInwYhI8wpBGqlFZk5kgoXlLx5MxrkcnbVdMzhcIHZB5xrYa1q/MuFSY0HsCE7bMM2etuJ2WurHoxe05lIJHkFheU6Rw5f35Z1AiL4976Pb1V0xDCgkO5PK4uq0/sDbQqiipIpCmU2+p0Yni9HhVmXrlCsW7j+cXfM2fmHuwZ32XbN0On/IeV7zxMcJDJa7kKhaI0x1wsyeTqPG8YOXIkmzdvZvny5T6X5S1f3H8zgz/8ryF7PdSro8NYkc3GrvTj2HRJboEVXZZvi9h0iU3qaDh+TlaLieT+Hr7raecOmqahh/QF67wAa6LOVaomYRA+GBHxsCF9gaXUkVkTwepCP8Gs4ehJ69G0ytkbSeGIcpAofIqWMhb9xG1g7eHdRpZHEUH1Sx5KaUXmvgWnvwB5+sxoRQfBJgg2ttTGOX2KkNYNkPUP4Ih9MHgMIu4ehKigNFgZiMhRyJMPGaek4hJAQOw3iJCmhhgAAFIWIo9eA7L8HkCl1uTPRITdZoh8hUJxjvhqrkXvuTrPHRISEjCZTGRkZJQaz8jIICUlQNmWLnJNnXZ0imtAn9+8Kzl5R+3ONI85Fw1brNuYvmcR/znwG7nF9gCMiiwRgaBuRHIFszyjWLex5eTfvLjqPxzEXnJkSPVO3NesD6Emz2yRYfV6KAeJwm0+an8fTWNqEqIZ81WzWLdx16/T2L4wC6LMYCqC3CAoKtvx8sm81dx37RWGyFcoFOdIjHLtsM/VeZ4yatQoZs+ezdKlS6lZs6ZPZRnBZXVSWTP+Adq94F3w6PWtm9CpQa2Sx7oumb5sDZ8sXcPJ02UHg56PAFLjYwg2Ge9E1nXJpr/TmfzdfP5Mt2eP3tKmMY9f35Nws6fnIiOQmQuwOymUo0LhItEzEKFtECLUkO2k1JEn7oSi1a4vOvUqRD9viHyF71EOEoXP0eJqADvRs3ZA4XVurhYQ/Saa5eqSESmLkVn3g3XFBXMrulnaEGHuNVsvDymtyLzvIXcSTstYFU1FZkxFmp9Cix3q/v62CCejJsAGpppgCwVUw1PFWRojkmcihNmwHXXdBkdbuL8w7xNQDhKFwnCad2lMQs14jh/KdH7LE5BYM57mXYwPBggJCaFt27YsXLiQG2+8EbCXtli4cCGjRo0yXJ7RxERFs6rfRI6eyqL/iilur3+uxc1cU/1cmSBd6jz9539YlLGl1LyKLBGJ5NbajpGfnlKs21hwZBOvb/uRnGLHpu+fH/6Nzw//xh3VOzCm5Q1u72/RQhyKSmgIdCSJ5iiSRBhbCtI9fwKKi4oaIdF80fVRwoKMs0WklHSc+ywSMHUUiBD7+1zqIA+Z0bdEQKGjo2Tmkg3KQaJQ+IC2dWqQHB3B0ezcskwRkqMjfNaYW0rJ6NGj+e6771i8eDFpaWk+keMLLBYLWyaN4dSpXK6Y+LHb65+5oQe3d2hVUiFASsn4WQv4bu2WClY6MrjjZW6vKYtim86ibbt56ftFHM897XB95rrtzFy3nZ4NUnl7+M1u7y91C/Z31vl9bTT7Yy0e9AbAHx5qr7j4SIDEn9BMMYbuKjM8+H6V/4NykFQhlINE4Te02EbAzpLHUhYhC5ZA9ifAWS9sBIiOEP0ABNdBM0U6blTwsxPnSHmc+WofOgDMvZzOkEXbkQU/gzyFMNUBy/UIzfEDVc/7AU79ww3ZQOFE9PS/0VJcb5atpzfGebN5G4Q8jIh9ACHsf77SdhyZ/x3kun/go/CWEMAaYB1qQeIsNJNjo19v0K3pcKKrZ4ttvk+pVyguRUwmEw+9OYwXbnnNsRTymdSFB6cOw+SDiECAsWPHcvfdd9OuXTvat2/Pm2++SV5eHsOGDfOJPF+QFBnLqn4TSx7bpM4fx3bx5Z5lrM62Z0pY0GgTW5/h9XtQKzKR6JAwh31+O7bTwTlSHmd/XVclN+Pq6s4PJfbnHmX+kY1kF52muiWOa2pcRmyIY7DEsoytPL7+c6dWQll8dXglf+Uc440r73V5zZVzn8HqRIqO5Obq7RnTvD/BZzIETlrzmH9kI69t+9ENrRRGcOaIKKAkBkfwRedHiAk1NmI8u/A0vRe9BAI0ATL43Iee0IAahZjiirAtjQVraSdJYVHZpewUCoXnmDSNJ/t3Z8wXs8syRRjXvzsmzTfldkeOHMmXX37J999/T2RkJOnpdid9dHQ0FovFJzKNJjIygi2TxpQ81nXJyj0H+XzZGpbuOogOmE3Qrk4qD/TsQJ2kBGLDQh1KJ687cNht54gQ0LFeLW7t0NLp9YOZJ5m9YTtZefmkREdwfesmJEY52iK/797Pg//3HUVuyF646y+um/whPz5xv8tr9PT2wElnV4B+iMRXSzIEpJ6DLPgFcsY5ma/wPYHu0xID8bPRgpMM3VXX8+FoKw9Xu5bVpagcKAeJImAIEYyw9AKLc6dFWcjTX7knyFQXET4ULLc4GBVS5iOzRoN16bkxgFOvIMNGQnAnyHkW5E6849/ox/chYl9AmMqPptHTW1HuV13r20j9XoTpzJ+vFgPFB73UT+ERMf8FeQByXgbp5whaUyOIfQ8tqFbFc91E162eO0cAzJcbp4xCoShFlwEdGD/zH7z/6CelGrYn1oznwanD6DLAdzWjb7vtNo4dO8b48eNJT0/nsssuY+7cuQ6N26sSJqHROakRnZMaubXuf3+7kV4PVLfEcUedzgys1cGhH0ORXsz4P79hYcbmUuPv7PiZO9O60DO5Oa9s/p6tuYfcknkhy3P3cu+K93n2slupHZ5Q7tx+C15y6hw5y38Pr+KBRn0INtttkchgC0fznR1gKHzNG23uRgjBq1u+51CBf/sP1QpL4NU2g31SNk6Xut05gv1A7/z/zyI0kBYdrcFpeybJeTSokWi4TgqFwk7v5g2YOrg/k2YvLtWwPTk6gnH9u9O7eQOfyZ42bRoA3bt3LzX+ySefMHToUJ/J9SWaJujYoDYdG9R2a923qze5Nb9aTCSDO17G4E6tCbmgR5NN15kw6xdmnedwEcDUucu5o+Nl3Ny2KRN/XMSaA0fcknkhe0+e5sapM3j1jv40TCnfFtHT++PcOXKWuci8MYiIM1lEIgJsmeXMV/iM8BcQIWnInOfB5ucqJ6ImxL6FFuJB5YsKkFJ64RwBqPzl/xTnEFJW0L2pkpOTk0N0dDTZ2dlERRkbQa2ofEhZhMy4HHBM3XRAS0Uk/IBw0hRJShsUbUCe/CforvdW8BoRi4j/BhHkaPzYS3Z9C7nPubSVlrITvWgvZN4EOJbVUPgYrTlakr3pr5QSmT/nTLSKrzJKYiD+cwQSTCkILdpHckDPeQ1Of+T5Bkkb0DTHiGuFf1H3R/9R3mtdUFDAvn37SEtLIzTUmBq4ADabjc3LtpN5JIv4arE079LYZ5kjRuGr18Lf2KTO1b9O4mRRxdlyccERfNvtMcJMIQ5BGrrU2ZL9Ny9v+o69eRll7GA84SYz/7rifupFOvaOKdZtzDu8gec3f+vSXqv6TeRIfhZDVrzDqWIVJedvkoMi+bHXk4DdFll2dBvPbvyGfJtvbJFQLZjpHR9AAonmaGKcZFcZxVf7VzB1+xyX5soige2neM7vArRg8n3E+7gHgqJilC3iPwJii+g6a/cf4lhOHolR4bStU8NnmSNGcjHYI1JK+k6ZzqGsnArnhpuD+XXcCMLNjraIlJIthzJ4+YdFbPzLfwF/ocFBfHLvzbSsVc3hmpQ6smAeZD/i0l5ayk6k7Rjy+A0gjxutqqJCwtBSNpQ80gt/g5MPg6z4vekZQRD3jb2iiikJocX5SA7op+dAzpiKJ5ZF/Dy04KpTBvBixVVbRGWQKKoMUhYjT47GJecIAAXOnSP5s5GnpoDuXfSDR8hsZM7ziLjppYb1/PWQ7V7PBj29oZGaKUqIB2yUH60CmFuh27IQWiRQhBAgw4dCwe9gcy+ap2LMkLTYf06H0zO8WBynnCMKhR8wmUy06t4s0GpccuhS5/mNM11yjgAUyiLCnfRjWHp0G1O3zeZQvn8j/gHybVZe2jyLTzo+VGp8f04Gt/72llt7tZ/7lJGqKc4QFWTBrAVzzFr+4UK7pAacKMwlKtiCTepYpY3ba3diTeYeNmUbGwBkQjC7+xNE+dApcj6f7l3i8lwRLCFYQpH94C9IoJwjCoUfMGka7eumBlqNSw4pJS99/6tLzhGAomKdiFBHW+S3XQd4+YdF7D/uf1uksKiYJ2fOY/bYu0s5bXTrETjRza291LmIr4gCEQXy7/Knmbui246dKVEvETIPGXYnFK6CYvcyritGQOISNJOfskRz3bOLL0Q5R6oWykGiqDLIjLa4lSlhckxnk/mzkNmBrEmpg3UF0naopNSWnr/dbeeIwmgSIeYVRFBNMNVBCIFetA8y+5a9JP8LyP+ijCqbwUAocMp71bR6iMTvSmqr+gfPI0+1FNUgT6FQXLwMmPcqh3E9Ii7Z7Jjttyh9M09s+NJItdxCR7Il+2/2nEovySLJyDvptnNEYSzhIoSXWt9O9bA46oQnIoTg8Oksblk6pcwa73MOr2PO4XVOr5kQhGtmcnTvM3tSzNF81eVRp84+X3HajYwkqQPF5w7YVr3vRbSnQqFQVHIe+Ohzlu93PVMiPtJJL7VdB7j/k+/QA1RQRgL7j2ex/sBh2tQ5cy5SlOW2c0RhNCEQ/RYiqBYE1UMIDd2WAcduAE44X1I4F47NLeNcRACxZa91i3hE0s9OewX7DOl5+Vgtxdsy/Qp/47P8x/3793PPPfeQlpaGxWKhXr16PPfcc1itpQ/eNm7cSJcuXQgNDSU1NZVXX33VJ/rYbDYKCgou2X+6Huj2jd5hjwpws4xUxMOlHkpZiMyZWMZkfyKheN+5h9nXB04VnxMEVO6SLwAieTlaaBdEUFpJBIuQ2V7sWITdOdLY8y2CboTElWhJP/vZOQIQ6f4SbaEyAhSVjspmiyiqNtfPfc4t5wjA8Ho9Sj22SZ0plaSR+b68YyU/X7fs4n3PawiHvi+VkYV9xtM5qTFpEUkltkiBbnWrAe752JDk6AXUDvG89MRVCU35qcc4fujxhF+dIwCxIY5NgZ0hdZBHQkBK3hjWg3XTlHNEUblQtojCSEZ++JlbzhGAYV3blXospeTlHxYFzDlyPnuPnXdwnum7PnqBR1A1zkXWo1l6IoIbIM7YTgIbnjs45Jm1XmSambpB4mK0lN/96xwB0BzL0VbMP9S5SBXFZxkk27dvR9d1PvzwQ+rXr8/mzZsZMWIEeXl5vPbaa4C9DlifPn3o1asXH3zwAZs2bWL48OHExMRw3333GaKHlJL09HROnry0G0dqmkZaWhohISGBVsVt9PQp7i8K7oQI6VRqSBYs8mEdRDcR9igO/fTyACtyHqY2YHMehegx4c9A3gRj9zSa6H851GIFkAWu1b0un+1uzI2EyCfQwm81QK6XRDwIua5/KVMGgKKyUllsEUXVZ/HyZaS7eVTdNLomvaqVbhi5NnMvxwsNyC40gDCT3SbcnR2AkqNl0DSqBltzvGtGfyGPN+7P5O2VwylVFs81H4jmxInzyxHvS3YesLp+qGERwTzYqDe317nSa7neMqJ+T16ooBeOlIAAPdLKummP+UcxhcJNlC2iMIrc3FwWu+kcqZcUx23tW5Ya2/x3RkDKajkj7Mz5lF7sv15sFaI1AX2bsXuGPwt5L3iiDOCnYOewJxAi2HG8YK4Bm7tT9tMMYQ8gIh9yek7jVyIfg5MjXJ6uzkWqNj5zkPTr149+/fqVPK5bty47duxg2rRpJYbAF198gdVqZfr06YSEhNCsWTM2bNjAG2+8YZghcNY5kpSURFhYWOD/wAKAruscPnyYI0eOUKtWrSr4Gnzs3nTLEETUM47PM7+SfDnWEiD4jJGS8w//yg7qi4h+AGQxUotDFG9G6lYQAk5/bW+9YSR5E8A8GAq/wOWbe8KvkPMcWFe4Nt8bzDciQrs4v2bzg9FoGQWRI9G0ShZNEjbMZQeJMgIUlZnKYosoqj7/zP3Zrfn9a7ThqWY3ORx6/5JudI8qzwgPMtMmri4Az238xq+yW0Sl8kTzGyjUi4kLiWBHzmEKbUUIIVhwZKPh8iZv/5Ghad2YsW8JmhAuRcz+p/MjTN+ziAXpG8soGWEcXRObcE2NNk6vZVtd7bvnOXfU6sToxv0I0ipX5eVra7Sp0EEC9gySdbdWhgxxhcI5yhZRGEWHl907F+nXoiGTbu1LkKm0LfLr1t1GquUxIUEmrmxY2/4ge4KfpddGxL8DsgCpxSOKt4HMR2KCgmVQaLCDJO8FCB0NBe9gzyRx4eAl7n+Q/zXkf2WsLs4IugIRebfTS1L3Q5BxyK0QPR7NVLkCurXQbugIcMEaVOciVR+/WsLZ2dnExZ1L8/7999/p2rVrqayGvn37MnnyZLKysoiNjXXYo7CwkMLCwpLHOTll/7HabLYS50h8fLxBz6JqkpiYyOHDhykuLiY42IlXuJLidsMtUzO06PEOw1LawPqLQVp5h4gYhRBn//SMqMXohuz4t8+VkAKkfhxOjQPbvvIXekPhF4iYd5F5/4ai1ZR3czl7U5ExU5GZt4PNR8abiEKEj4DwEWU7DE0++MzQqqMlLTZ+XzfQrZvhxIALRiMQyWtLXgtNM6EnrYejrcvdSxkBiqqIv20RRdXH3UbkNSyxjG9xs8O4lJIf/l5rlFpeMbRud0JNdntwT55/ozY/vOI+gs4LDMgrLmDCxpnszvWdHjP2LWFq27v5av8K1mTuLjf8YlU/+2H7080HcCg/iy0GNzs/i0ULZnBaF4bX61GmLZIUGmW43OjgMBb0fMbwfd1hz6l0hqx4u9TxkBmNpX1fPGenCsHy3s9z5YLnytxHCFh9rXKOKKoeyhZRuEuzJ6e6NT8u3MLrg651em3GMoOrRnjIXZ3bEGU5U0q6aJV/hSd+jzDZq3rYj7+tyJP/hGIfBrIUvIOI/RSZ9wlYfwcKy5xaci4S/DTSdgCsv/lIKTOE34WIeOS8M6oLlXHs7es9YWgpG3ywr+voRfsh8zpK/x40RPIWhDgvgDVpCxxtWu5e6lzk4sBvBXl3797NO++8w/33318ylp6eTnJycql5Zx+np6c73WfSpElER0eX/EtNLbuWXVGRvRRCWJhjU6pLjbPGls1mdIpAJeNM4/MLkdY1uOL19TkiDSx3BEZ2wvpSX8Bl0VbkibvAdsDnoqWMQYTdioh5F5G0DszfnXe1FlrKzlI3FaFFgc3YEhslRL2OSPodwu4A6zJkwSKkzUmqsqW/8bL1w/YmZwFCT3/RiXMEIBeZ0Qgpzx0ZaVq4/XeSsOyCue0cfl8KRVUhELaI4tIjwez8UHvPqXR0f5VJKIdYk4W70rqWPDb57+sAP3UbV8o5ciDvOPet/Ji9uUd9LlsvLKJ/jTZMvGwQv/R8lu87nivJlEA4q/pNLHGOAFiCQkg/lekTXZ5sciPzez7D4LQurM7cw7Kj2zha4Nj7rG/1ywyXnV10mj2nAmeLzNr7O3dc4BwBKESnw7yn2b1vb8lYiCmYVf0mMq9HaSdlNSIdfl8KRVVB2SIKfxAXbnE6npF9CmslOBMK0QQP9+lU8URfEDEHzXTujFDaDiMz74DirT4XLbO2ISzXIWKmIJL+gOjfsLtoAKIdz0VECFh91C4gfBwieRUiYhRYVyMLfkU6O4MJ7ec45jWn0QtX+mBf19ALFkBmHxydVDoyowl6+oKSEU0Lsv9OktYA52e4OP6+FFUbtzNIxo0bx+TJk8uds23bNho3Ptec+NChQ/Tr149bbrmFESNcr9/mjCeffJKxY8eWPM7JyanQGKh6JaWM55J5DcKHOR/Pese/epSFZi8zJQtXI62bwcV0Pa+JfhstKLzUkMx9CyjGLzUts4ec9yxDIXw4ImZbac/8eejWHUC+8XrEvIcwd0VmvwQFX3P+c5daA4j/FM2UAIAIao4kAsg1VgfrOrBcbeyeLmB/TT8rd47MaIy44AavBSWDuukrKhlV0RZRXDrcXtv5F/4v9iz1sybOCQoKRiLZcGI/27MPYfNTAMlTzW4iwVLaeTR9z68U6kXoftDhsc1flvwcrJm4JfUKfuvzYimHzflkFpwiUze+xNX4FgPpV+0y3t05j28O/EbxecEJNS1xvHv5cKqH2SPLUywxxIVEcMJqrC2y9sRe6kUmVzzRYA6fzuKVneWXvB2041+sSivt+Ig1RyhniKLSoWwRRWVm4OUtnI7PXGl8KUtPCAkOQhOCDQcOs+VQBgNrWwnW7JmBPiX8cbSIBqWGZN6/QJ7C+HrjzngFWRIPEQSWWxDJGxHC7HS2XpwP+MBxE/k0ImwI8tTbcPpfcF6fPSmqQ/z/oQXVA0AzRaCb6oBtv7E6WH8Hcwdj93QBacuEkyMrmDUSuOBcRIuClM0+00sReNx2kDz22GMMHTq03Dl169Yt+fnw4cP06NGDTp068dFHH5Wal5KSQkZG6Qims49TUlKc7m02mzGbnX94KBSaua3DmD0q3s8pm2Uhi5FHO4P0Z2mtUDRLaa+/1E9C4WICk1VTAHnvI/WTiOgJzqecGGy82KgpCHPPM9Eh6x2v67vgWCf0uHloIWkIIZBRz0HO48bqIaKN3c9VTtzu0jQ9/V20lFE+Vkah8A5liygqMz2rOR5KSCmZk/FnALRxTv/Fk/3eLP7G1MtLPbbqxSw4sgmb9H9WTZFu48sDKzhuPcVLrZzfH4f/Mc1wuY80vJprq7dhzJpP+S3TMfjg7/wT3Lj0NaZ3eJDmsfaDzmeaD2Dsun8bqkdEUKih+7nKo0unuzRvxIppfNz5QR9ro1B4h7JFFJWZOzs7L5U8bVHlOBcxCY2+U6ZzKCuHNtUPc0fdsstNGYkWWdoxKaWE/Fn4xzlyIcWQ/xXSdgRiP3Qe1HzyLuPFWu5FC78bPesxKHQStCAPw/Gr0WM+RgvtBoCIfhlp9BmNFmnsfi4ij01waZ6e3gEtJXBZLgr/47aDJDExkcTERJfmHjp0iB49etC2bVs++eQTNK10Cn/Hjh15+umnKSoqKumLsWDBAho1auS0zmYgEELw3XffceONNwZaFUVFRDtvWiYLK0eUBAC678tZORA2zokeJwl4ybH8L9Hzz0RzRi9Ds5wfyWhwDV1Ta4TleuSp1507R87nRF9k8haECEYLuwHdugIK/meYKsI0nsyaAAAgAElEQVTc3rC93CPPxXlvA8pBoqjcXGq2iKLq8ETj652OH8nP8rMmZXOs0P916q9NciwVlVtUQLEMbJmP+Uc2Mv9MY/j/tB9N3bhqJdcynJS88oZUSzyD63bhs71LnTpHzmf4ymks7T2BUFMIVyY15vbanfjPAePqj1+V3MywvdxhP66VLPvzlG/6vigURqJsEYU/caeuwfAr2zg9bM/JLzBUJ2/ILigku8DuFBnWdgNS+iF7BGf9bYtAGp8t6hbWxfZy1wCWr9Cizwv6LTa4WTxxaNH/RM+b6dw5cj4nRyCT1iK0SETI5cjwRyDvLeNUCXXs1+cf5rk4r/LY7gr/4LOiw4cOHaJ79+7UqlWL1157jWPHjpGenl6qhuagQYMICQnhnnvuYcuWLXz99de89dZbpVJFfU16ejqjR4+mbt26mM1mUlNTue6661i4cKHhshYvXowQgpMnfVRD8CLE9Xp+QWiWbs4v5f3HMH2qIlrUIIcxefzTAGhSDtld0I+d35fESOsoGAhFZjSC0x9VOBtAHh+A1O0OBS3m1TN7GIDltrKbnykUCsOpKraIJ9h0nTU7/2Lu6u2s2fkXNt33UfhLly7luuuuo3r16ggh+N//jHMeV2bcKe0zsM4VTseXpPu+rnVl5rk2tzqMzT9YOZrEnuX2Ve/w7p8/lTwWhtoiUCMslvZzn+KdnXNdmn/r0qnkFNnLjY5t0p9EU4QhevRIbEpoUEjFExUKhSFc7LbIH0cP8MOBLfxx9IBfbJFp06bRsmVLoqKiiIqKomPHjvz8888+lxtoVk4a4/Lcx651fi6y6S/n/WwCSc96u+mW5p8gUpHs6BCQJy/stxlg8u9ATz8/g9J5GVCPCWqOnt4QTj3t0nR5tJe9JBWgRY4EHCu2eIR2OZopQJU1FIoy8NlJ3YIFC9i9eze7d++mZs2apa5JaY9cj46OZv78+YwcOZK2bduSkJDA+PHjue+++3ylVin2799P586diYmJYcqUKbRo0YKioiLmzZvHyJEj2b59u1/0cBcpJTabjaCgS+WgtQNQQWpbwu/lXAx8Q9TA0cphRC/8HfjC/6pUhO0J4Cb7z6bGYDMqWqIIbOW9P5zpsgN59HpI/hkhQtBSttgNCa+IRUS9UOEsacuAwkX2SJag+hDSucxeLQqFonyqgi3iCQvX72LKN4s5evJcLGFSTASP39qdnq0blLPSO/Ly8mjVqhXDhw9nwIABPpNTGbkzqh2f5awpd86c7k+UeU0I/zVCr2wkOTnY33ryb97Y45qjwJ/8+8hyRra8GiEEl8fV5Y8Tuw3b+49M9/ZKL8xm4MIp/NBrHJagEOb0for2c5+qeGE5mAliUhvHwJkLOVGYy9Kj28grLqBWeAIdExqW2atFoVCUz8Vqi8z7ezsvrJtPev65co0plkjGt+lD35qNy1npHTVr1uSVV16hQYMGSCn59NNPueGGG1i/fj3NmgUmO85fvH1LTx6eWX4g7+yxd5d57ez7rbIQYipmUt9FgD+yRywOWTV68V4orIzlHBei26xophAIvf5M71SDKHa3H14W8thVkLQUoUWjpXxlwLmICZE4o8JZUj8JBQtBngRTKpi725vWKxQ+QsjK9inpJjk5OURHR5OdnU1UVOnGjwUFBezbt4+0tDRCQx1r7V5zzTVs3LiRHTt2EB5euoH1yZMniYmJKVVia/HixfTo0YOsrCxiYmIA2LBhA61bt2bfvn3UqVOHAwcOMGrUKJYvX47VaqVOnTpMmTKFpk2bkpaWVkrG3XffzYwZM9B1ncmTJ/PRRx+Rnp5Ow4YNefbZZ7n5ZnvK2Vm5P/30E8888wybNm1i/vz5xMbG8uijj7JmzRqEEDRo0IAPP/yQdu3aOTzXil6Lyo6e/g3wjJMrMYjkJQhhKXvt6dWQ44OeFpWeRLSUFQ6j3t/QfEkftJR30Ytz4Ljj+9jvhDyIFncuWsfz1y7lzPv0AqNMPw0F86F4BwgLFG0D6yLs5c8EoINWDRHzGgQ3h4JfQT8GWiKEXlXu+/5C9PRvgScrnpi4Dc2kDkEuBsq7PyqMxRtbxF0Wrt/FPz+a7VAk8eyny6v39fepk6REngclSKu6LfL7gW08su0zh/FQBD/1erbcvg6HT9t7S1xqWAhiST/H4ABvD/p9SXUi+V+/JymyFdN5wfhAq8M1iS2Y0PaOkseevnZhmFjU9wUHW6Sg2MrSo9vYlnMIiymYvblHWXJ0GzapoyHQkcSHRDC+xc20iUtjxbEdZBRkExsSTpekJoQHud4D4a9Txxm44o0K533a+F6a1Klb4TxF5UfZIv7Dn7bIvL+3M3LFt2XaIu91HuhTJ8mFxMXFMWXKFO655x6X5ldle2TvX0e47n3HChkCWP7MA8SEl/39MPt0AZ1eNL6/lqfcd/kaRnda7QdJJrQUx+BLPb0lUHnKjpUmCC1lK1JKeyWMgNMBLeWcDez5uYhAJG91CACV0oosWAxF6wGLvTR9wVzszeM1QAcRg4h+EcxXQeESsP0NWjSYeyI01+8v0paJPNbRhZnj0FKGu/7UFJUWV22RSyUFwYETJ04wd+5cXn75ZQfnCFDiAHGXkSNHYrVaWbp0KeHh4WzdupWIiAhSU1P59ttvGThwIDt27CAqKgqLxX7zmjRpEp9//jkffPABDRo0YOnSpQwZMoTExES6dTuXHjlu3Dhee+016tatS2xsLF27dqV169ZMmzYNk8nEhg0bSmqWXmxoKbcC58ozSCmdN7FytjbscnT/l9sOLKbr0BJfdxjWiytfWm1p5gOgBUWhhz0CpyuqcZkIEUPBlAbZDxmvjnUacM5Bcrbkm1sGgekxtMT7Sw3p1o2QNRJkRhmLoKRHjJ6BPHEn9o9rKyUGQk4ERP4TEeZa83UtZSB6esUOEuUcUSgqLzZdZ8o3i512kDrrVn1t5mK6t6qHSbt0MxZ8RcfaTVhV+1y5LXdskephcb5Sq9LSLjqN9zuOcBjPt1kDoI3rHMYeDR1sCuLJpjcwaev35c6PIITB9bvSNLomj6ydYbg+Px3bxHj9tpKeBWdLvrnjKBmY3I4nWpfO+tp3KoMxaz/lcEHZpX/1M582J6y5PLp2BsGaCatuK3GchGrB3N+gN4PqdHbpbyE1MsElfZVzRKGovNh0nRfWzS/XFnlx3QJ6VW/oc1vEZrMxc+ZM8vLy6NjRlQPPqk/d1GpsOa/clju2SHRY5XIGXdt4lx+kNEJLcVJaS0oqr3MEoBiwByTJyHfhVEU9Qs0Qdi+EXHGmsbvRcfAr0YutaGdKdJ47F2kLnCpn3fl0R0spXfJcL/4LskaAbW85685UhJHZyJOjgVDsv7sz5yKEQMQDED7Spb8FYYp36dVRzpFLj0vWQbJ7926klDRubGxkw8GDBxk4cCAtWrQAoG7dcwZ+XJz9y3FSUlKJA6awsJCJEyfyyy+/lNzU69aty/Lly/nwww9LOUheeOEFevfuXUrW448/XvIcGjTwfcRoZcFVI+AcccAJX6hSOYno6Xw89//8q4eHSFsmQtOQWmPQd+JQJi3sJ7So+iUP9QzfNT7X05uciXI49547vzeOParjJuDC+vIhkPAbWlBpD7WePRHyZ7ijwZn/raUfy1xkznggGBE20KWdtJSd5Tp3XO/5o1AoAsH63YdKldW6EAlkZOWyfvch2jVM9Z9ilyju2iJ1LAnszz/uI20qH31qOJb5BJh7aL2fNfGMbOtp8mxWmkRUZ2fuEWwXfJ3+oOVQ2lQ/d0+9YfGrPtPlivnPsLLvy6Xec+f3xpFS8v/t3Xd8VFX6P/DPvZOZ9EbaAKEEkS5FakAQpAQWFcRF10XFLs1dig0LYgEUV0UREF0X/Lo/ZUXFAgooXaVDkC5IE0MSAqSSZJK55/fHQMIwM8m0O3cm83m/Xtll7px7zsM1ZJ7c555zxm5YgF1lp23OXdn3GdQLs17m7IMja/DB787vt3j5b25SzACqCydlSgXePvwdZEnCXU17OdXXtsEzayzuuLLnDxH53va8P6yW1bqaAHCmtBDb8/5Aj+QmqsSwd+9epKeno6ysDFFRUVi2bBnatGmjylj+ztVcpEezhthy7E+VonFNfHip+oNEDbNbRBKm/eqP7QVCKYKEbAhdR8C8D5cLJ9XegWwcXPVKOTsM3i+OXJLXDiLlkNWysbJxp1UTJXsCLj/0aqXeesiGBtZti/8PKH7FhQAu/70uF7aq75OI4ncgQQBRjznVE++LkD1BWyBRa2Wxf/zjHxg7dixWr16NAQMG4Pbbb0f79u0dtj969CguXrxoVfgAAJPJhE6dOlkdu3rprMmTJ+Ohhx7Cxx9/jAEDBmDkyJG45pprvPeXqUsSvwfyumsdhe8UTIRSeQBy9OPWx8UZbeJxgTDthLjwECBKUf2hpwOgQIp50WbGhFLxu2VdStWYIXJaQlw1rfQySZIgGZ3bqFgp/crF4kjtRPG/gPBbIUnOzR6rftqjJSxJhv0px0Tkf/IKSrzajnzr4xsmoPcP07UOw2dmHvgKh4qy8HRb62XYThT7f5HoUMGfmLDjPyiqKIO49Au5TpJhFgoeazkY96T1sWqfV1aEMzXMxPCG7queRQMY8NXg6TbvSZKE9/o6N5P2p9yDLhVHnLHwyA+4rVFXhOmcWxv8chGkx8pnqjI9FkaIAkNuqeMHNdxp546WLVsiMzMTBQUF+PzzzzF69Ghs2LAhaIskrlj4wO3o8Nw7WocBAMgriURcWLm6+48Uz4ao2AfEvWVdJKnYo+Kg3qFUHAUu3Aso5y4dsfzuDpiByHGQoydatRfKRS/u42qfyGkFgWibwshlsvFdp/pRyne4WBypnSh+D4i4F5Ls3Obv1fdF2sKylBcLI8EuaNdfuPbaayFJkksbsV+e2n5lcaWiosKqzUMPPYRjx47hnnvuwd69e9GlSxfMnTvXYZ/FxZbEYcWKFcjMzKz6OnDgAD7//HOrtlcvBTZ9+nTs378fQ4cOxdq1a9GmTRssW7bM6b9PMJFD4oHwINuHpOR9KKZ91sd0/rB+Zc3E+VGWDcqtZo2YAQiIwhcgTFdtkmuy3WdFHVuhZLdwe71NIQRQMMPLMcGSMJm2uXyabDwM2fgbiyNEASQx1nZJUE/akW+F6gwY03yA1mH41Jd/bMP2vN+tjqVFJWsUjfPu37LAqjgCAGZhyUvmHl6JX84etmqfeeG4T+LKggndVnq2Wfvs/d94MSKLi2YTfr7qmjhjy+CZ2Hbpi4gCQ3J4VO2NXGjnDoPBgObNm6Nz586YNWsWOnTogLffrm1pZgKAEJ0OL43wj1zkqwOt1JrrYK38O4iyldbHQhr6YmTPnLsVUM7DUhi5fKUsMzlRMh+idIVVc1Fx9YoWainy6L4IAKDwRe+FU6XCsr+ri2Tj/kv3RVgcCXZBWyCpV68eMjIyMG/ePJSU2D5pmZ9v+xRYUlISAODMmeqn8DMzM23aNWrUCGPGjMGXX36JKVOm4IMPPgBg+SAHLGtlXtamTRuEhobi1KlTaN68udVXo0a1L4/RokULTJo0CatXr8aIESOwaNGiWs8JVnLsC4DO/nIPdVbxW9avQ1K0icMlChxPC5UhShZbHyr6QuV4bLmaDAghIC7+B0CBSgFdUKdfIvIrnZo3RHJcFBw9aCcBSImPQqfmAfBLX5B6oPlN6Jng/w8reNP8I9a/rMaFRmgUifPMQrEqjlxJhoT/Ht9kdeynLN8/bOBOkeSb0zuQXa5OLpJvuqhKv0TkX7omNoIxPLrGXKR+eAy6JvpuqU9FUVBeXu6z8QLd7V2vw23Xt9Y6DHy5vxWyCqNhVmy/m7y+4EvxVQU0Wb0CnvdUwmap8SoyRMkH1odMviqQVHOnSKKUrgbMrj9UUTsd74uQR4K2QAIA8+bNg9lsRrdu3fDFF1/gyJEjOHjwIN555x27m3xdLlpMnz4dR44cwYoVK/DGG9YbYU+cOBGrVq3C8ePHsWvXLqxbtw6tW1s+fJo0aQJJkrB8+XKcPXsWxcXFiI6OxuOPP45Jkybho48+wu+//45du3Zh7ty5+OijjxzGXlpaigkTJmD9+vU4efIkfv75Z2zfvr1qLLJPTloKSA1qb1hXVPxq/boy0GcLmAHTT5aCQ1XWdFSTSJRs52drieI3gaLX1AtGF0Tf00RBTCfLeOKOvgBgc2Pi8uvHR/ZVbVPU4uLiqpmuAHD8+HFkZmbi1KlTqoxXV83pOhrNIwPhgQXvOFqUbfX6QIF/rH3uLgUCO88fh1kxV+UiuwpOaBLLM2v/43Tbj45twCv7vlQtlvrhcar1TUT+QyfLmHb9IACOc5Hnrx+oWi4ydepUbNy4ESdOnMDevXsxdepUrF+/HqNGBdlqER56ZeRgdG3i+wdqJFQ/LFxsCsXopcOxK8sIwFIUufwr/sn8GHunu8980joOU2Dsh+aYAlQegGIuqr4vUvZrzaeoFUm280vZi4ufAAW1bTjvLjPvi5BHgrpA0qxZM+zatQv9+vXDlClT0K5dOwwcOBBr1qzBggULbNrr9Xp8+umnOHToENq3b4/XXnsNr7xivW6e2WzG+PHj0bp1awwePBgtWrTA/PnzAQANGzbEiy++iKeffhopKSmYMMHyg+Hll1/G888/j1mzZlWdt2LFCqSlpTmMXafT4dy5c7j33nvRokUL3HHHHRgyZAhefFGNqWp1i5S8DkCC1mH4hrj6aT6fTGJVlyi1rH2Z0wbK+Yeh3X/Lp5xqJUyZQMlC9cLQNQH0nWpvR0R1Qv9O12L2IzcjKc76ybfk+CjMfuRm9O90rWpj79ixA506daraI23y5Mno1KkTpk2bptqYddUnvf+JRmH1tA7DJyqUqzcUDfxcREAgffXzSF/1HMZv/xCNwrXJRX40OfeQyO9FOZj32yrV4kgwRKNbQnPV+ici/5KR2grzet2OlPBoq+PG8BjM63U7MlJbqTZ2bm4u7r33XrRs2RL9+/fH9u3bsWrVKps9Xal2i8fcgetSfbvsZcukPFyZB+SWROGBL4Zj+Md34qW1N2L6mhsxdPHfkOD1DdzNV+1DHPi5CADgbBeInNZQzv0d0Gl1X8S5WRvCnAWhytJal0iRQBh/DpD7JKHWbuU+UlhYiNjYWBQUFCAmxrrKXFZWhuPHjyMtLQ1hYWEaRegfeC1sebRmYiCJ/Rfk8FsBAMrFz4FC99etJmvOrFOp5D8BlH2tWgxS/GJIoT1V658CV02fj+RdWuQiZkXB7qN/Iq+gBImxkejUvKFqT2t6C3MRW57sJRFIHm99C+5oYpmdvSHnAJ7Y/V+NI6o7nNm/418HvsVnpzarFsPsTnejbwo3RyZbzEV8R6tcZHveH8gtLUZyeBS6Jjby+1wEYD5ytfZT37piXoe6ejQ6hV1/GmFS9LCdgyQASHiq9ybcff0+O2d7KPIfkKMtDykr5TuAC3/3/hhByqn7IkVzgJL56gUR8xrkiNvU658ClrO5iP9/ehGpJfpNrSPwjYInIUzbLX82O1rDklRTvkXV7lkcIQpOOllGlxaNMLhrK3RpERg3JMjWvM4Pah2CT/zr4LdVm3jrJX6v+tqu8+puIs/iCFFw0skyeiQ3wa1N2qJHchPmIgHq0/F3+Wys7adTseC275EUUWzzniwpeObG9RjVSYXiCACUvFO9sbkIV2cMcqzcdv9mb2JxhDwVonUARFqRI2+GUpkFlP5L61BUJiCKXoeI/wQoeU7rYIKKopgAkaPeAInarDNKRETe0TXpGjzfZgRePqDe3hD+4u1D3yE94VpM3PV/WocSVCoVM44VZ9fe0E2r+jytWt9ERKS+tqlGvHvPzZjw8XLVxzILGQu2dMH3932CX3OSsfF4E5RW6NGj8WncmHYCITIg2e7Z7jWi6DUgbDCQz5vpviSEGajcod4AUep/71LdxxI/BTU59hEgdp7WYahMABWZQG4XrQNxjb6HiycYANxXS5soIHICEPUMIHu6RqfjZVFE5TEoF8YDue09HKMmqZBDOCWciCjQ3dK4C+Z3eUDrMFR3ouQsbl37qtZhuKRTvOP9AO2RIWFsk/41tgnXGXB30954stWtSAr1bMmhflGOl4v98+J5PJe5BL1/eAFqzh+Oj+CySUREga5fm2uxdLxvlpza8WdDjPrsdlwojcDEXtvw3E0/oU/aKehULo4AAJRsiJxhKg/iZSHXu36O9HItDcKAsFFA9CxA19CtsKoZHb4jzNlQ8p+GyLkOgMnDcRyTa8iHiJzFGSQU9OTwgVB0y4HzN2sdisqu3rDdj4UNhxQ7AyKnrQsnmQAshmUtU0dbKxUDJe8CiARi3wAkAyRJB4RcA6FUAuf6Oj2abLzP7nGl5L9A0cs1xOAdsnGtqv0TEZHvdElsjq/7PIFhG1/XOhRV5VbaLqnhr3omtsCcLve5tE+MAoEFJ9fU2KbUbMJ/T2xCqKzH9Ov+ikh9GGRJQpOIRIRKIRi0vvY9RS577Yb77B5f8ecuvLz3Cygq5yLO7H9CRESBoU1qCjY88whunPm+6mMdzkvElO8GYVq/NRje9igMOl8uBV77fhl+I6QDpIRPIXJaunaeeL6WBmVA2f8DyvRAzCxAFw8JOkDXGAKxQF53AJVODSUbN9o9rpT9COQ/Bqi8w40z+58QOYMzSIgAyIYWQOhwFXqOs34Z0gaIXwTLbAeyK6QT5LjZEEq5mx04czOgBCgYA+Q/AlHyvmWPFuVPIOY1QK79aVFHH8JK6fdA0UtOxuA+JgFERHVP/Yh43Nesr9f7jddHWr1uFpWMtzrfi3g5wutj1RVpkUmY0+U+CKHe53m5UoGpez7FxB2Lsej39dh54ThOXDyLl9rfgWuikms931FxYvPZ3/Di3s9ZHCEiIpclRkfi+WH9vN5vQqT1nh9NEuLw3ui/YGR7QK9T9/MqYEn1IScuhaTqtJoKoPBx4MJDEMXvQpi2AObDQOzrgK72h1Ud3ZcQph1A/jiwOEKBhDNIiC6R4l6DyPkWXvshHvUEpMj7gYpdgJIP6BpB0rcGAChOVuODTthfIcdd+oU7f5YPBqwETD9bvpwhpQIxUyCEsElUhCgDCtRfh5tJABFR3TWuxSB8emwTyr2Ui4xudiPGXDsQe/NP4YKpBMawOLSKaQBJkmBS+ZfWQNU/uR1mXW9ZZuS931arPp4CgZ3nj2Hn+WNOtU8yxGBMi4FQhAL5qg3vKxUznt+zRI0wrbA4QkRUd/2tR0fMXfUL8svcfWDxqv66t8dzw27CnlNnkFd8EcnRkbiukRGSJEHJgdrPFgYmfR9I9T4AACjFi30woAAqdli+nJIARE+AEGbLihxX9iQExIXHvR/iVXhfhLyNBRKiSyRJgkhcA+T19bCjFEixz0EKy7C8NnSz0ygKQKFn49QZEhD1JBBxH2TZ8uGqlO8AKpZqHJcd4jRQMAmi6H0gaQkk6YonYcp+AFCq4uASZONhFfsnIiJ/8E2/p5GxboZHfcTrIzGx9V8wpEEnAEDH+KY2bVJCY3GsNNejcbQUAgmVXryrMqb5QNzTrDf0suXXoyMFZ7Do+Aav9e8tZ02FeHnfF1h8dD0+6jUeUfrq/ci25B1BYWWZquOzOEJEVPetfPJB9Hxpvkd7WEWHGTBlSB/8tWs7SJKEjk0a2DYKSQMqjngwitYiAZR4sbvxQMQjkHWW+wxK5Wmg2B8/d88BRS9CFL0HJH8NSa5X/VbFTkBkqTo6iyOkBi6xRXQFOaQBpKSfAITX2tYuw42QkjdWF0cciZnrXv/+IPJ1eOdHhwGI3wnZeBhy1INVxREhBHDhHi/0ryLlIMT5J62PmU/Asv+JGnQsjhARBYn40Eisvuk5xOvcy0XaxzXG9/2mVhVHHJndeZRb/fuDf7YYAr3k+XNeOkhY2ftpbBs8Ew8071dVHAGARza/53H/avqj7Bwe3/Vf62MXz6k6JosjRETBITo8FJtfGIeG8dFund88OQE/PzcWI7tdV/MSUbGePRCiKf39ALyxXKkMxKyDbPwNcvQ/q4ojAIC8e73Qv5pyIM6Otj5UeVLVEaUU3hchdbBAQnQVSZcMKSUT7nzYSfHznVojUo5IdyMyf6CHHD0M8OhZklDLh79xH+RQ24RLmHZB7bUqvaJiFYQ5u/q1FA115gffDdl4UIV+iYjIX8UZIrBywHOIC3E9F3m36wOQ5dpT/MZRSe6E5hdGNesNRVR41Me2wTOxefAM1IuMsXnv96JslMCz/n1h14VjOFFcPQsoKiSshtbu6xnbnMURIqIgExUWitVPPoTUeNvPydr835g7oNPVnovIIbHuhOYX5ISpANwrIF0mpRyGbDwEOaKhzXvC/CeA0x717xPiMETFr9Wv5SiVBmoN2fibynuyUDBjgYTIDkmSIKVsc+2k2GWQJL0Lg9zvWv+a00E27vfgfBmIXQ7ZuLfmZhfu8mAMHyvfVP3n2mYNuWz4pULSNC/3S0REgUCSJHzf/xmXznmr0z0I0xmcbv9i6xGuhqW5yzfq3V0Z/cNuj9Z6s/+un99xs3ff25RzqOrPvZNbQ+fF2azpcc2wbfBMzEl/wGt9EhFRYPn+cdc+A6bd2hex4S4U7KOXuRiR9qqXeHJu/zAbUf+u9Wa/ONvPvb41IC7+WP3C0BuANx/YaHvpvsjXXuyTyBYLJG4wm83Ys34/1n76E/as3w+z2TdPu8+bNw9NmzZFWFgYunfvjm3bXLyBTy6RJANQb5WTrftBDm/rUv9yylTXgwIANHbzPGcNuOq1Hkg6WDWLQSlxcT1uQx9ISRstT0aEt3DYTIhSKNmtXYxVW0Kp3kdG0tUHwv/mZk8SgERAPxhI3HYpAZjtlRiJqG4yCwU7zx3Dqqw92HnuGMzCk5l9zpk1axa6du2K6OhoJCcnY/jw4Th8mNPc1aSTZHx/49NOtW0ZkYJeKa59jg5p0sWdsJBmSAPs94YAACAASURBVHTrPGf1jG9uc+yXgS9VFTZ+y//Tpf46xDXG1zc+gW2DZ+K6ek0ctis3V6DfysB6MCHPVFD15zhDBEal9Xa7r7iQCPROaoXv+k7FtsEz8XaPh7wRIhHVUYow41jxPuy5sAnHivdBEb5dBeDVV1+FJEmYOHGiT8cNNrIsYdsL45xqa4yKwJ3pNS/xadN/pGv3Uaq1cfM8Z6XD5pZpwp6q4ohiynGtO11LSIk/Wn7Xj+rjsJkQJijZgVMcAQBU/l71R0mOgBTl3PeLfXFASB+g3tpL90UCr4BGgYmbtLto05dbMX/iIuSdrl7jNzE1AePm3I/eI7qrNu7//vc/TJ48Ge+99x66d++OOXPmICMjA4cPH0ZycrJq4wY72ZAGJfp/QNGdjhuFPwc51s21IePeB/Ifcb59wveQ9ddc+sB07eaAs6SUdyA5WNdbUSqAoodd69D0MyA5nmaplO8ACp8FzMdd69cfhFjfwJFinoeAApR+VsuJMhCaAUQ/AUnXkNNEicgl67L34Y2Dy5FbXl2kTQ6NwZTWN6OfsZ1q427YsAHjx49H165dUVlZiWeeeQaDBg3CgQMHEBkZqdq4wS4hPAaf9ZiEO7a85bDNfY1vwLg2f3Gr/w+6P4KHt77vdPvF3cehTXwq7t74Nn676OLNASfN7Px3RDhYLkoRCu7eMs+l/n7NPwWD7PjXnoMFp/Hy3i9wtFidv4+aUiMSrF6PbTEIFYoZS07+XOPCnxIsM04eazEYjSMTmYsQkUv2F2zB8qwPUVhRfV8kRp+Amxs8iLaxPVQff/v27Vi4cCHat2+v+lgERIaFYtPUh9B71r8dthnWsQVm3jnUvQHqfQucv8X59vEfQQ5Nh3LuAaDiJ/fGrE3SbMi6FLtvCSGA8ze61p+55oeKlIrfgIKngcp9rvXrD3RXLREW+SggyoGSBah1eXZDHyDqCUj6ayFJfIaftCMJIdRYNN9nCgsLERsbi4KCAsTEWK+NWFZWhuPHjyMtLQ1hYZ5P8dr05Va8NPJfttsMXPp9YtrSx1UrknTv3h1du3bFu+++CwBQFAWNGjXCY489hqefrv3JQm9fi2CknHsZqPi4+kD0x5AjPf/vrWTfCOBM7Q2TdkDWWb7HhVIMkXu9x2Pb0LWGnGR/6qIQCkTuTYDIcrlbKW4hpDDbpyCUi8uAwqdc7s9vJB+AbOeGi6g8DVH2HVBx0LIGZ9gQQN8ZUuWvgDABIS0h6dR9+paops9H8i5f5iLrsvfhqcxPHL7/Wse/q1okudLZs2eRnJyMDRs2oE8fx0/CXcZcxHMfHlqDhSfWVL1+vcMo3Fjf3Scvqz20aR5+Lan9wYvv+01FwqX9w8rMFejzwwsej321hmHxWNb3CbvvCSFw98/v4kixE3nTVV5qfwcGN+hoc3xd9n48lfn/XO7PX6wf8AIiQkJtjueWFWD1mT04VJCFMJ0e/VLaoWtCMxwszEK5uQJNo5KQHBa4a79TYGAu4ju+zEX2F2zBJycdz3b/e5MnVS2SFBcX4/rrr8f8+fPxyiuvoGPHjpgzZ47T5zMf8cynv+zCK99WryoxY0R/DO/qeaFKyZ4C4NvaGyauhxzSAAAgRAVEjud5kA0pEXLKLw7fVs7dD1T87Hq3MS9Aihhlc1yU/wxx4UF4tterhhI3QQ6xLSYJ8zmI0m+Byr2ApAdCBwCG3pAqDwDiIhDSFNLVxRUiL3M2F+EMEieZzWbMn7jI/h7MAoAELJi0CD2HdYFOp/Pq2CaTCTt37sTUqdVLMsmyjAEDBmDz5s1eHYsckxOeB/C89/s1boCS3RHAxRra/Gb1WpKjVNgOXAbqfez47fLVbhVHLEw2R4Q5Cyh0d5kxPyAZ7RZHAEAKSYUUZWdmkKGrykERUV1mFgreOLi8xjZvHlqBPiltoPPBE1gFBZalferVq6f6WGTxYKv+eLBVf6/3++/e4/GXVTOQJ0octtky6BWrzd/DdC7su+aC93s86vC9beeOulUcAQCTUmlzLN9Ugmf3fOpWf/4gWhdqtzgCAMlhsbg7zbZw2SHe8RJjRES1UYQZy7M+rLHNiqwP0TqmK2TJu/dFLhs/fjyGDh2KAQMG4JVXXlFlDHLsrp7X466e3n9YUza+ASX7KICDjhslHYCsq/4dXJL0KtwXAZDg+MEJYdrjVnHk0sm2h5QSiAvjELDFERjsFkcAQNIlQIq6z84pri3DRuQLnL/kpH2bDlktq2VDAGf/OId9mw45buOmvLw8mM1mpKRY/9BJSUlBdna218cj35ONmUD8d7ZvxC63KY5UM3oxgnAgaUvVDJWrCaFA5D/rfvchtmuii5KPELhJAIDEb7SOgIiCTOb5E1bLatmTU1aAzPMnVI9FURRMnDgRvXr1Qrt2vpmxQur6LuNZfHnDFJvj/760qfmVxZHL0qNt9wpxVwhkfHfj00gKc5SLCEz/danb/beKaWBz7Is/tqLSB/v3qOXT3pO0DoGIgsyJkoNWy2rZU1BxDidKarjJ7YElS5Zg165dmDVrlir9k7Zk49dAwiYAVz2EEfG+ZT8Knb0HFO3POnUzAiDhB8ghaQ5biAuPu9+93na2iyhdBqDU/T61luDErB+iAMAZJE46d+aCV9sRXU0ObQ44LIbYaW/cCCXb8abnTgv7J+S48Q7fFkJA5N0OoMi9/qWGkEKsN5YXQgClX7jXn+ZCgaRNkHVxVUcUcyFw9uqNbudANrq3HjwRkT155c79HHa2nSfGjx+Pffv24aefVFr3mTSRGpVQtRG6M97u9QC6rXzG43H/1igdk9s6XntcCIHHtv0H50zFbvUfExKOFvYKJKe2utWf1mQA39z4JJKvKCZdrCxH3x9ftGr3SEhvPDRgiI+jI6K6rKjCufsdzrZzxR9//IF//vOf+OGHH7g0Vh0m61MA437n2xsfhpL9uucDhwyHnOh46TgAUM5PAsRJNwcIA/R2VpS4+JGb/fmBeish66uLSYpSDuRed1WjYZCNXvjvQ6QyFkiclFA/3qvtXJGYmAidToecHOuNI3NycmA0enMWAQWetgCcTx6sGMZAip9U66acouANwOzmGAAQNdb2WMUeQNT8FLRfiv8Fcqj13iFK9iAAJ+w0nggle2INM4CIiFyTeGnvB2+1c9eECROwfPlybNy4EampqaqORf5vYHxb/HDBvTxheP0umNr+tlpzkU+P/4xtF353awwAuKtpL5tjx4pzfFJM9LZlvaagYbT1xuwTf1iIX8y2N2zer9yE91ducqnoRURUk2i9c/c7nG3nip07dyI3NxfXX1+9vJPZbMbGjRvx7rvvory83OvLnVOgmAjA+X1orEhDICW/VesG4UrJCsC0wr0xACD8dpt8R5izADuf334vbjnkMOuHdS1Fqg/sNP4aSvbXvC9Cfo9LbDmpXe9WSExNqNqQ3YYEJDVKQLverbw+tsFgQOfOnbFmTfWmnIqiYM2aNUhPT/f6eBQ4ZOMyAO48Gfg85HqTa70hoRSdAMredye0SyRIESNsjorytR706WvJQL0Vlim9VxdHijbBfnHkijbemOVDRASgY72mSA6teZPblLBYdKzXVJXxhRCYMGECli1bhrVr1yItzfHyAxQ8ZnQfhb+nuL4Z70D9tXimw4hac5GC8mLM+c3OMqQuGJXW2+bYT7mHPerTl6IRisU9xmHb4Jk2xZGjF7LsFkeu5I1ZPkREANA0sjVi9Ak1tonVJ6BppO0Sy57q378/9u7di8zMzKqvLl26YNSoUcjMzGRxJIjJxnGA9IIbZ7aEnPJ27cWRylKgyMNlLaMm2h4r3+hZnz4VDsT/13Jf5OriiDkX9osjV7ThfRHyc5xB4iSdTodxc+7HSyP/ZSmSXLkT1KXf68a+db9qH8qTJ0/G6NGj0aVLF3Tr1g1z5sxBSUkJ7r//flXGo8AhG98G8DYU02mgfAMgG4CimvYL+QyysWOt/SqKGSgZ5FlwUY9Dkuz8mBHlnvXrK6EPQo5/yvH7JQ/6LhYiCno6ScaU1jfjqcxPHLaZ3Gqoahu0jx8/Hp988gm+/vprREdHV+2DFhsbi/DwcFXGpMAwsdOtmIhbkXMxH7+cPQRJ0mHmgWUO209tPBS3tbGd1XE1IQQGrvNs9sPdTXvb3VDepFR41K+vDDV2xAsd73D4/t+3vuvDaIgo2MmSDjc3eBCfnHS8FNHQBg+qskF7dHS0zb5nkZGRSEhI4H5oBDllFIBRUCrzgNJ1gGQGil8CUOngjPshG6c613leB8+CC/8rZF2s7fFAuS+i6wM56d+O3z97g1PdKNmnIRs5+5z8EwskLug9ojumLX0c8ycustqwPSk1AWPfuh+9R3RXbew777wTZ8+exbRp05CdnY2OHTti5cqVNhu3U/CSDamAYZTlReRIAICSPRnAcgCRQMxayBEuTHXO9fCpn7C/QY562O5bkr6VVY3RLxluqLk44gIluwWnlBKRV/QztsNrHf+ONw4ut9qwPSUsFpNbDUU/o3o3CBYsWAAA6Nu3r9XxRYsW4b777lNtXAocKRFxuK2JZTbJ8MaWdbZf2/MlvjizAwYAX/SYgpS4mp88vlL3VTU98FG7ASlt8VjLwXbfuza6vkd9+0LbmNQaiyOu6LbyGS61RURe0Ta2B/7e5Eksz/rQasP2WH0ChjZ4EG1jXZ9VSOQtckgiEG25H4KovwEAlLNvAOaFAEKAsOWQ45o53Z/HMx9CboAU84qD97y/Ao3XSWk1F0dcchMA3hch/8QCiYt6j+iOnsO6YN+mQzh35gIS6sejXe9WPpnOOWHCBEyYMEH1cajukI1vAnjT5fOUbDubhznL0A9S1COQDJ0dtwkbAhR4p/igDj2k2Jo3aCMi0ko/Yzv0SWmDzPMnkFdehMTQaHSs11S1mSOXCeH3pW3yQ091GIGnOtgut1mbJ1e6v8Rn13rX4L5r+qJLvWYOl/DqldTS7f59QYaEVzr+TeswiIjsahvbA61juuJEyUEUVVxAtD4eTSNbqzJzpCbr16/36XgUmOSkKQCmuHyekr3U/UFDukKKfgQw9HG8nKihm/v9+4hU7x2tQyDyCRZI3KDT6dChb1utwyBSUYHrp4Q/CjnWuaRDksL8eAZJGKR6H0LSJdbelIhIIzpJRucE559+Iwo062vZ48ueYald8Wy725xqGyLroIeECj/MSEIkHf51/d1oGFFP61CIiBySJR2aRXFpK6rL3JjJahgEuZ5zy19KkgSBFAA5ro+jOhlS3BxIev9+oITIW7hJOxFZEZV/uH6SfqjTxZEqUfNcH0dt4fdCSl4PyeDBDBo7uLwWERGR8/JNF10+p3NcGp5pO9ylcz7sPtblcdR2S8PO+Kbvk+jp5RkuXF6LiIjIecKd/UGkayHFz3XtnMQvXB9HbaF/gZS0HlKY/WVK3Raxzbv9EXkRCyREZE3ku3yKnPCW6+dEDXT5HOdJgGEwEDsPiH4VQFztp0SOgxz7HCTZhac1E/e5HSERERHZV1jheoFkQY+HHS9h4UCreHU3Cu2T1BqzOtyFV667EwmGqFrb39E4Hc+1G4HE0Ginx9iaMcOTEImIiMgeUeLyKXLKCpdzETkk2eVxXKLvA8S+AcS8A8gNam8fNhxS3FuQdEanh5BSDjvVTo5x4r4MkUa4xBYRWZNd27TUo9kRiTuAvC7unw8JCP0rEHU3JPNpQIqC0LeHJEVYJSYi4maIC48BpnV2+ogAYqZBjnB9fXQ5xAAFbwGY5LgNZ48QERG5JMGFAgHgWZFg04Dp6P3jdLfPB4CByddh9DV9cabsAsJ0erSNTUVESCjkK/YFuql+O7y493OsOrPH5vxQOQSPtRyCkY17uHxjRZIkrEx/EoM3O947jbNHiIiIXCS5losgwYOHJ5MOAmdbu38+AIT0B2ImQlL+AKRQiJD2kORoSFfkIiJ8EEThi0Dpp3Y60ANR/4QU+ZBbuYio5e/A+yLk71ggISIrki7RhdW4R3k0lhwSA5FyGCLnSQBf19CwIxD1KKSwLpDkWPtt9JYPY3sf5ZJkAOLfA0xbIUq/AMzZgBwLhN8MGAZClt3fTFA2DgUwFEr2TQBOV78RvxdyaKjb/RIREQWryBDnPz/jAJd/kb9SaIgB2wbPxFt7v8Gnf25x2K5VdAPc2+xGdEm4BnGGCLttWsQ6fsgkRNbhpfZ34K+Ne+Cb0zuQVXoeUSFhuCnlOgysfx1CPMhF6sXGYdvgmXho5Rz8ityq46t7PoW4GAd5ExERETkkSXqXdimT9Qa3x5J1OsD4G5S8BUBlDatzyC2ByIeBsF6QdQkOGlmW6LR/X0SGFPsiRMTtEBc/AypPAlIkEDYQCLsVsqz3/O+Q/QSs7+18C9nIfUzI/7FAQkR2/AfAA7W2ko0veDySJEmQjK8DeN3quBAKIMoAKczqqQdPxkFoD0ihPTzuyx7ZuFaVfomIiILR0l4TMfLnObW2W+2l2RGTrrsVk6671eqYEAJl5gqE6kKsZoO4S5IkdIhvgg7xTTzuy55/D56oSr9ERERBKfEnIO+GWpt5a3aEnDgWgPX+aEIIQJR67b4IAEj69pBi23ulr6vJdu7tEAUC7kFCRDZk4w0AJtfQIlL1KZKSJEOSI7yWBBAREVHgaBKdjNnN76ixjdpLR0mShPAQg1eKI0RERBRY5JBkQP9lzW1Uvy8i8b4IkQ/wXxgR2SUbx1z6sL/ziqMtIRt/g2zc7fN4hFAgKg5DmPZAKAU+H5+IiIh8q2/zjtg2eCbGJt9YdSwJ4dg2eKYm+2oIIXCsOAf78/9Avsn1zVuJiIgosMgJ7S7dF7lyVkTMpfsivt9XQwgBUfm75b6I+ZzPxyeqq7jEFhHVSDa+DOBlzcYXQgClSyGK5wNK1qWjOojQmyHFToUk19MsNiIiIlLf/ddn4H5kaBrDyqxMvH/0R5y+eL7qWP+UdpjUeiiSw7jPBxERUV0mG4cBGKZpDKJsNUTRW4D59+pjhn6QYp6DFNJIw8iIAh9nkBCRXxPF70IUPndFcQQAzED51xC5PaCYL2gWGxEREdV9S078jGm/fmZVHAGANTn7cPP613C2lDNbiYiISD3i4hcQ+ROsiiMAANM6iLz+UCqOaxMYUR3BAokbhDBDlG+FKF1u+X9hVn3MjRs34pZbbkGDBg0gSRK++uor1cck0pqoPA2UzK250dnuvgmGiMiPaJGLLFiwAO3bt0dMTAxiYmKQnp6O77//XvVxibR0vrwYbx5aUWOboRteg6IoPoqIiMg/aJGLTJ8+3bInwxVfrVq1Un1cIi0Jpdjy0GhNzmVAqajwTUBEdRCX2HKRKFsFUTgDULKrD8pGIOZZSGHqTf0vKSlBhw4d8MADD2DEiBGqjUPkT8TFj51qp2S30GT9TyIiLWiVi6SmpuLVV1/FtddeCyEEPvroIwwbNgy7d+9G27ZtVRuXSEtfnd7uVLseq5/TZF8UIiItaJWLAEDbtm3x448/Vr0OCeFtLarbRNk3AJwoQJ5rC/C+CJFb+EniAlG2CiL/HwCE9RtKjuV43DuqJQNDhgzBkCFDVOmbyG+V/eJ0UyEEJElSMRgiIu1pmYvccsstVq9nzJiBBQsWYMuWLSyQUJ21Ne+I021Ly0oRHhauYjRERNrTMhcBLAURo9GoWv9Efqf8J6ebKtlbIRu5ygaRq7jElpOEMFuekLg6CbC8a/nfwpk+mVZKFDzKnW4pcu5UMQ4iIu35Uy5iNpuxZMkSlJSUID09XfXxiLRiqqx0uu2N619WMRIiIu35Qy5y5MgRNGjQAM2aNcOoUaNw6tQp1cYi8gvClaWz7lEtDKK6jAUSZ5l2WE8ftSEA5YylHRF5h76dC42PqRYGEZFf8INcZO/evYiKikJoaCjGjBmDZcuWoU2bNqqNR6S1jvWaaB0CEZH/0DgX6d69OxYvXoyVK1diwYIFOH78OHr37o2ioiJVxiPyCwY+jESkNhZInKWc9W47Iqpd1D+cb6t7W704iIj8gR/kIi1btkRmZia2bt2KsWPHYvTo0Thw4IBq4xFpbVRab6fbZkRxo2AiquM0zkWGDBmCkSNHon379sjIyMB3332H/Px8fPbZZ6qMR+QPpIi/utA6QbU4iOoy7kHiLDnJu+2IqFayvikUZ9sm9VI1FiIizflBLmIwGNC8eXMAQOfOnbF9+3a8/fbbWLhwoWpjEmkpMSzG6bYv33CvipEQEfkBP8hFrhQXF4cWLVrg6NGjPhmPSAuSHGN3UTt7ZONmVWMhqqs4g8RZhi6AbATgaBNoCZDrW9oRkddIKc48mdxN9TiIiDTnh7mIoigoL3d+vyiiQLQl45Va28TB4INIiIg05me5SHFxMX7//XfUr1/fJ+MRaUVKOax1CER1GgskTpIkHaSYZy+/uvpdy//GPANJ0qkyfnFxMTIzM5GZmQkAOH78ODIzM7khGdV5khQC2fhbDS16QDb+12fxEBFpRetcZOrUqdi4cSNOnDiBvXv3YurUqVi/fj1GjRqlynhE/kKWZGwbPNPh+8kIx+rB030XEBGRRrTORR5//HFs2LABJ06cwC+//ILbbrsNOp0Od911lyrjEfkLSZJquS9iqOV9IqoJl9hygRSWAcS9A1E4w3pjMtloSQLCMlQbe8eOHejXr1/V68mTJwMARo8ejcWLF6s2LpG/uPxhr2S/DGAzED4Xcuw12gZFRORjWuYiubm5uPfee3HmzBnExsaiffv2WLVqFQYOHKjamET+5HKRZP7O5Vhzdj9e7jIKbRJTNY6KiMi3tMxFTp8+jbvuugvnzp1DUlISbrjhBmzZsgVJSVzqnIJD9X2RhQCWAvqZkBO4ogaRp1ggcZEUlgGEDgBMOywbj8lJgKGLak9IXNa3b18I4eyqg0R1l2x8XusQiIg0pVUu8uGHH6raP1GgGNf5ZozDzVqHQUSkGa1ykSVLlqjaP1GgkI2PAnhU6zCI6gwWSNwgSTogtLvWYRAREVGQYi5CREREWmIuQkREdQX3ICEiIiIiIiIiIiIioqDDAgkREREREREREREREQUdFkiIiIiIiIiIiIiIiCjosEBCRERERERERERERERBJygKJIqiaB2C5oQQWodAREQUtJiLMBchIiLSEnMRC14HIiK6WojWAajJYDBAlmVkZWUhKSkJBoMBkiRpHZbPCSFw9uxZSJIEvV6vdThERERBg7mIBXMRIiIibTAXsRBCwGQy4ezZs5BlGQaDQeuQiIjIT9TpAoksy0hLS8OZM2eQlZWldTiakiQJqamp0Ol0WodCREQUNJiLVGMuQkRE5HvMRaxFRESgcePGkOWgWFCFiIicUKcLJIDlaYnGjRujsrISZrNZ63A0o9freUOCiIhIA8xFLJiLEBERaYO5iIVOp0NISEhQzqAhIiLH6nyBBEDVcg5c0oGIiIi0wFyEiIiItMRchIiIyD7OKSQiIiIiIiIiIiIioqDDAgkREREREREREREREQUdFkiIiIiIiIiIiIiIiCjoBPweJEIIAEBhYaHGkRAREfmPy5+Llz8nST3MRYiIiGwxF/Ed5iJERES2nM1FAr5AUlRUBABo1KiRxpEQERH5n6KiIsTGxmodRp3GXISIiMgx5iLqYy5CRETkWG25iCQC/HEORVGQlZWF6OhoSJKkdTg+U1hYiEaNGuGPP/5ATEyM1uHUGbyu6uB1VQevqzrqynUVQqCoqAgNGjSALHNFTTUxFwnsfyv+htdVHbyu6uB1VUddua7MRXwnWHMRoO78e/E3vK7ex2uqDl5XddSV6+psLhLwM0hkWUZqaqrWYWgmJiYmoL9R/RWvqzp4XdXB66qOunBd+bSmbzAXCfx/K/6I11UdvK7q4HVVR124rsxFfCPYcxGgbvx78Ue8rt7Ha6oOXld11IXr6kwuwsc4iIiIiIiIiIiIiIgo6LBAQkREREREREREREREQUc3ffr06VoHQe7R6XTo27cvQkICfqU0v8Lrqg5eV3XwuqqD15XIOfy3og5eV3XwuqqD11UdvK5EzuO/F3Xwunofr6k6eF3VEUzXNeA3aSciIiIiIiIiIiIiInIVl9giIiIiIiIiIiIiIqKgwwIJEREREREREREREREFHRZIiIiIiIiIiIiIiIgo6LBAQkREREREREREREREQYcFkgBz4sQJPPjgg0hLS0N4eDiuueYavPDCCzCZTFbtfv31V/Tu3RthYWFo1KgRZs+erVHEgWPGjBno2bMnIiIiEBcXZ7fNqVOnMHToUERERCA5ORlPPPEEKisrfRxp4Jk3bx6aNm2KsLAwdO/eHdu2bdM6pICyceNG3HLLLWjQoAEkScJXX31l9b4QAtOmTUP9+vURHh6OAQMG4MiRIxpFGzhmzZqFrl27Ijo6GsnJyRg+fDgOHz5s1aasrAzjx49HQkICoqKicPvttyMnJ0ejiIn8A3MR9TAXUQ9zEc8wF1EHcxEi9zAXUQ9zEfUwF/EMcxF1MBexYIEkwBw6dAiKomDhwoXYv38/3nrrLbz33nt45plnqtoUFhZi0KBBaNKkCXbu3InXX38d06dPx/vvv69h5P7PZDJh5MiRGDt2rN33zWYzhg4dCpPJhF9++QUfffQRFi9ejGnTpvk40sDyv//9D5MnT8YLL7yAXbt2oUOHDsjIyEBubq7WoQWMkpISdOjQAfPmzbP7/uzZs/HOO+/gvffew9atWxEZGYmMjAyUlZX5ONLAsmHDBowfPx5btmzBDz/8gIqKCgwaNAglJSVVbSZNmoRvv/0WS5cuxYYNG5CVlYURI0ZoGDWR9piLqIe5iDqYi3iOuYg6mIsQuYe5iHqYi6iDuYjnmIuog7nIJYIC3uzZs0VaWlrV6/nz54v4+HhRXl5edeypp54SLVu21CK8gLNo0SIRGxtrc/y7774TsiyL7OzsqmMLFiwQMTExVtearHXr1k2MHz++6rXZD6QjlwAABk9JREFUbBYNGjQQs2bN0jCqwAVALFu2rOq1oijCaDSK119/vepYfn6+CA0NFZ9++qkWIQas3NxcAUBs2LBBCGG5jnq9XixdurSqzcGDBwUAsXnzZq3CJPJLzEW8i7mIdzEX8S7mIuphLkLkPuYi3sVcxLuYi3gXcxH1BGsuwhkkdUBBQQHq1atX9Xrz5s3o06cPDAZD1bGMjAwcPnwYFy5c0CLEOmHz5s247rrrkJKSUnUsIyMDhYWF2L9/v4aR+S+TyYSdO3diwIABVcdkWcaAAQOwefNmDSOrO44fP47s7GyraxwbG4vu3bvzGruooKAAAKp+nu7cuRMVFRVW17ZVq1Zo3Lgxry3RVZiL+AZzEdcxF1EfcxHvYS5C5D7mIr7BXMR1zEXUx1zEe4I1F2GBJMAdPXoUc+fOxaOPPlp1LDs72+rDCkDV6+zsbJ/GV5fwurouLy8PZrPZ7nXjNfOOy9eR19gziqJg4sSJ6NWrF9q1awfAcm0NBoPN2ru8tkTWmIv4Dq+r65iLqI+5iHcwFyFyH3MR3+F1dR1zEfUxF/GOYM5FWCDxE08//TQkSarx69ChQ1bn/Pnnnxg8eDBGjhyJhx9+WKPI/Zs715WIgs/48eOxb98+LFmyROtQiDTDXEQdzEWIyBnMRYiYi6iFuQgROSOYc5EQrQMgiylTpuC+++6rsU2zZs2q/pyVlYV+/fqhZ8+eNpuMGY1G5OTkWB27/NpoNHon4ADh6nWtidFoxLZt26yOBet1dVZiYiJ0Op3d70deM++4fB1zcnJQv379quM5OTno2LGjVmEFlAkTJmD58uXYuHEjUlNTq44bjUaYTCbk5+dbPS3B71+qq5iLqIO5iLaYi6iPuYjnmIsQWTAXUQdzEW0xF1EfcxHPBXsuwgKJn0hKSkJSUpJTbf/880/069cPnTt3xqJFiyDL1hOB0tPT8eyzz6KiogJ6vR4A8MMPP6Bly5aIj4/3euz+zJXrWpv09HTMmDEDubm5SE5OBmC5rjExMWjTpo1XxqhrDAYDOnfujDVr1mD48OEALFP21qxZgwkTJmgcXd2QlpYGo9GINWvWVH3wFxYWYuvWrRg7dqzG0fk3IQQee+wxLFu2DOvXr0daWprV+507d4Zer8eaNWtw++23AwAOHz6MU6dOIT09XYuQiVTFXEQdzEW0xVxEfcxF3MdchMgacxF1MBfRFnMR9TEXcR9zkUs03iSeXHT69GnRvHlz0b9/f3H69Glx5syZqq/L8vPzRUpKirjnnnvEvn37xJIlS0RERIRYuHChhpH7v5MnT4rdu3eLF198UURFRYndu3eL3bt3i6KiIiGEEJWVlaJdu3Zi0KBBIjMzU6xcuVIkJSWJqVOnahy5f1uyZIkIDQ0VixcvFgcOHBCPPPKIiIuLE9nZ2VqHFjCKioqqvh8BiDfffFPs3r1bnDx5UgghxKuvviri4uLE119/LX799VcxbNgwkZaWJkpLSzWO3L+NHTtWxMbGivXr11v9LL148WJVmzFjxojGjRuLtWvXih07doj09HSRnp6uYdRE2mMuoh7mIupgLuI55iLqYC5C5B7mIuphLqIO5iKeYy6iDuYiFiyQBJhFixYJAHa/rrRnzx5xww03iNDQUNGwYUPx6quvahRx4Bg9erTd67pu3bqqNidOnBBDhgwR4eHhIjExUUyZMkVUVFRoF3SAmDt3rmjcuLEwGAyiW7duYsuWLVqHFFDWrVtn93tz9OjRQgghFEURzz//vEhJSRGhoaGif//+4vDhw9oGHQAc/SxdtGhRVZvS0lIxbtw4ER8fLyIiIsRtt91m9YsXUTBiLqIe5iLqYS7iGeYi6mAuQuQe5iLqYS6iHuYinmEuog7mIhaSEEJ4NAWFiIiIiIiIiIiIiIgowMi1NyEiIiIiIiIiIiIiIqpbWCAhIiIiIiIiIiIiIqKgwwIJEREREREREREREREFHRZIiIiIiIiIiIiIiIgo6LBAQkREREREREREREREQYcFEiIiIiIiIiIiIiIiCjoskBARERERERERERERUdBhgYSIiIiIiIiIiIiIiIIOCyRERERERERERERERBR0WCAhIiIiIiIiIiIiIqKgwwIJEREREREREREREREFHRZIiIiIiIiIiIiIiIgo6Px/GcMTYaGDXL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90F931-2BDE-46A8-B282-B368AF8ED88A}"/>
              </a:ext>
            </a:extLst>
          </p:cNvPr>
          <p:cNvSpPr txBox="1"/>
          <p:nvPr/>
        </p:nvSpPr>
        <p:spPr>
          <a:xfrm>
            <a:off x="620116" y="6098173"/>
            <a:ext cx="11095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algn="ctr"/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На стандартизированном и/или нормализованном наборе данных удалось получить более четкие границы кластеров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AA66CA0-9611-4F74-B072-2B8DB23D4ECF}"/>
              </a:ext>
            </a:extLst>
          </p:cNvPr>
          <p:cNvSpPr/>
          <p:nvPr/>
        </p:nvSpPr>
        <p:spPr>
          <a:xfrm>
            <a:off x="8209048" y="2286132"/>
            <a:ext cx="987846" cy="195281"/>
          </a:xfrm>
          <a:prstGeom prst="ellipse">
            <a:avLst/>
          </a:prstGeom>
          <a:noFill/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48466629-4E0D-498C-8083-291904DA7C18}"/>
              </a:ext>
            </a:extLst>
          </p:cNvPr>
          <p:cNvSpPr/>
          <p:nvPr/>
        </p:nvSpPr>
        <p:spPr>
          <a:xfrm>
            <a:off x="10813801" y="2248931"/>
            <a:ext cx="987846" cy="232015"/>
          </a:xfrm>
          <a:prstGeom prst="ellipse">
            <a:avLst/>
          </a:prstGeom>
          <a:noFill/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5B95D28-C106-4DBF-9601-51443648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0" y="4090469"/>
            <a:ext cx="5803491" cy="19333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7F2F42-40D5-4048-B3B4-372CB27F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4152918"/>
            <a:ext cx="5457825" cy="17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164647F-B4CE-44C9-BC82-98A0FC78EF1C}"/>
              </a:ext>
            </a:extLst>
          </p:cNvPr>
          <p:cNvSpPr/>
          <p:nvPr/>
        </p:nvSpPr>
        <p:spPr>
          <a:xfrm>
            <a:off x="6353175" y="3751353"/>
            <a:ext cx="5719045" cy="296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TSNE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+ </a:t>
            </a:r>
            <a:r>
              <a:rPr lang="ru-RU" b="1" dirty="0">
                <a:solidFill>
                  <a:srgbClr val="FF0000"/>
                </a:solidFill>
              </a:rPr>
              <a:t>нормализация</a:t>
            </a:r>
            <a:r>
              <a:rPr lang="ru-RU" b="1" dirty="0">
                <a:solidFill>
                  <a:schemeClr val="tx1"/>
                </a:solidFill>
              </a:rPr>
              <a:t> 2,3,4,20 кластеров </a:t>
            </a:r>
          </a:p>
        </p:txBody>
      </p:sp>
    </p:spTree>
    <p:extLst>
      <p:ext uri="{BB962C8B-B14F-4D97-AF65-F5344CB8AC3E}">
        <p14:creationId xmlns:p14="http://schemas.microsoft.com/office/powerpoint/2010/main" val="426703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373804" y="52688"/>
            <a:ext cx="11360800" cy="62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4000" dirty="0"/>
              <a:t>Контент</a:t>
            </a:r>
          </a:p>
        </p:txBody>
      </p:sp>
      <p:sp>
        <p:nvSpPr>
          <p:cNvPr id="225" name="Google Shape;216;p21">
            <a:extLst>
              <a:ext uri="{FF2B5EF4-FFF2-40B4-BE49-F238E27FC236}">
                <a16:creationId xmlns:a16="http://schemas.microsoft.com/office/drawing/2014/main" id="{E4A8F747-AD75-4116-9708-926A5BA04F66}"/>
              </a:ext>
            </a:extLst>
          </p:cNvPr>
          <p:cNvSpPr txBox="1">
            <a:spLocks/>
          </p:cNvSpPr>
          <p:nvPr/>
        </p:nvSpPr>
        <p:spPr>
          <a:xfrm>
            <a:off x="6860666" y="1315566"/>
            <a:ext cx="892541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b="1" dirty="0">
                <a:solidFill>
                  <a:srgbClr val="66CDF5"/>
                </a:solidFill>
                <a:latin typeface="Roboto Black"/>
                <a:ea typeface="Roboto Black"/>
              </a:rPr>
              <a:t>04</a:t>
            </a:r>
          </a:p>
        </p:txBody>
      </p:sp>
      <p:sp>
        <p:nvSpPr>
          <p:cNvPr id="226" name="Google Shape;222;p21">
            <a:extLst>
              <a:ext uri="{FF2B5EF4-FFF2-40B4-BE49-F238E27FC236}">
                <a16:creationId xmlns:a16="http://schemas.microsoft.com/office/drawing/2014/main" id="{21D1EB91-2236-4171-A707-EF9CBFD04791}"/>
              </a:ext>
            </a:extLst>
          </p:cNvPr>
          <p:cNvSpPr txBox="1">
            <a:spLocks/>
          </p:cNvSpPr>
          <p:nvPr/>
        </p:nvSpPr>
        <p:spPr>
          <a:xfrm>
            <a:off x="505928" y="1315566"/>
            <a:ext cx="894364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D9068"/>
                </a:solidFill>
                <a:latin typeface="Roboto Black"/>
                <a:ea typeface="Roboto Black"/>
                <a:cs typeface="Roboto Black"/>
              </a:defRPr>
            </a:lvl1pPr>
            <a:lvl2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2pPr>
            <a:lvl3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3pPr>
            <a:lvl4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4pPr>
            <a:lvl5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5pPr>
            <a:lvl6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6pPr>
            <a:lvl7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7pPr>
            <a:lvl8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8pPr>
            <a:lvl9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r>
              <a:rPr lang="es" sz="4400" b="1" dirty="0">
                <a:solidFill>
                  <a:srgbClr val="66CDF5"/>
                </a:solidFill>
              </a:rPr>
              <a:t>01</a:t>
            </a:r>
          </a:p>
        </p:txBody>
      </p:sp>
      <p:sp>
        <p:nvSpPr>
          <p:cNvPr id="227" name="Google Shape;224;p21">
            <a:extLst>
              <a:ext uri="{FF2B5EF4-FFF2-40B4-BE49-F238E27FC236}">
                <a16:creationId xmlns:a16="http://schemas.microsoft.com/office/drawing/2014/main" id="{E6B3E709-36EA-4B31-AACF-B31DEE3ACE14}"/>
              </a:ext>
            </a:extLst>
          </p:cNvPr>
          <p:cNvSpPr txBox="1">
            <a:spLocks/>
          </p:cNvSpPr>
          <p:nvPr/>
        </p:nvSpPr>
        <p:spPr>
          <a:xfrm>
            <a:off x="486945" y="3081772"/>
            <a:ext cx="894364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b="1" dirty="0">
                <a:solidFill>
                  <a:srgbClr val="66CDF5"/>
                </a:solidFill>
                <a:latin typeface="Roboto Black"/>
                <a:ea typeface="Roboto Black"/>
              </a:rPr>
              <a:t>02</a:t>
            </a:r>
          </a:p>
        </p:txBody>
      </p:sp>
      <p:sp>
        <p:nvSpPr>
          <p:cNvPr id="228" name="Google Shape;226;p21">
            <a:extLst>
              <a:ext uri="{FF2B5EF4-FFF2-40B4-BE49-F238E27FC236}">
                <a16:creationId xmlns:a16="http://schemas.microsoft.com/office/drawing/2014/main" id="{F5B90EF8-CE2A-4581-B357-83B2E60D19D9}"/>
              </a:ext>
            </a:extLst>
          </p:cNvPr>
          <p:cNvSpPr txBox="1">
            <a:spLocks/>
          </p:cNvSpPr>
          <p:nvPr/>
        </p:nvSpPr>
        <p:spPr>
          <a:xfrm>
            <a:off x="488768" y="4847978"/>
            <a:ext cx="892541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400" b="1" dirty="0">
                <a:solidFill>
                  <a:srgbClr val="66CDF5"/>
                </a:solidFill>
                <a:latin typeface="Roboto Black"/>
                <a:ea typeface="Roboto Black"/>
              </a:rPr>
              <a:t>03</a:t>
            </a:r>
          </a:p>
        </p:txBody>
      </p:sp>
      <p:sp>
        <p:nvSpPr>
          <p:cNvPr id="229" name="Google Shape;227;p21">
            <a:extLst>
              <a:ext uri="{FF2B5EF4-FFF2-40B4-BE49-F238E27FC236}">
                <a16:creationId xmlns:a16="http://schemas.microsoft.com/office/drawing/2014/main" id="{694B9C23-0EE1-4E4B-92A8-14A60F69E30B}"/>
              </a:ext>
            </a:extLst>
          </p:cNvPr>
          <p:cNvSpPr txBox="1">
            <a:spLocks/>
          </p:cNvSpPr>
          <p:nvPr/>
        </p:nvSpPr>
        <p:spPr>
          <a:xfrm>
            <a:off x="1766023" y="1371286"/>
            <a:ext cx="3468816" cy="65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l"/>
            <a:r>
              <a:rPr lang="ru-RU" sz="2400" b="1" dirty="0"/>
              <a:t>Постановка задачи</a:t>
            </a:r>
          </a:p>
        </p:txBody>
      </p:sp>
      <p:sp>
        <p:nvSpPr>
          <p:cNvPr id="230" name="Google Shape;228;p21">
            <a:extLst>
              <a:ext uri="{FF2B5EF4-FFF2-40B4-BE49-F238E27FC236}">
                <a16:creationId xmlns:a16="http://schemas.microsoft.com/office/drawing/2014/main" id="{BE64B521-DF41-4E2A-9D10-5690F0E18177}"/>
              </a:ext>
            </a:extLst>
          </p:cNvPr>
          <p:cNvSpPr txBox="1">
            <a:spLocks/>
          </p:cNvSpPr>
          <p:nvPr/>
        </p:nvSpPr>
        <p:spPr>
          <a:xfrm>
            <a:off x="1766023" y="2957670"/>
            <a:ext cx="4333743" cy="101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l"/>
            <a:r>
              <a:rPr lang="ru-RU" sz="2400" b="1" dirty="0"/>
              <a:t>Исследование данных модели </a:t>
            </a:r>
            <a:r>
              <a:rPr lang="en-US" sz="2400" b="1" dirty="0" err="1"/>
              <a:t>color_model</a:t>
            </a:r>
            <a:endParaRPr lang="ru-RU" sz="2400" b="1" dirty="0"/>
          </a:p>
        </p:txBody>
      </p:sp>
      <p:sp>
        <p:nvSpPr>
          <p:cNvPr id="231" name="Google Shape;229;p21">
            <a:extLst>
              <a:ext uri="{FF2B5EF4-FFF2-40B4-BE49-F238E27FC236}">
                <a16:creationId xmlns:a16="http://schemas.microsoft.com/office/drawing/2014/main" id="{635AF45E-6793-49D4-BF10-A789A7F189FB}"/>
              </a:ext>
            </a:extLst>
          </p:cNvPr>
          <p:cNvSpPr txBox="1">
            <a:spLocks/>
          </p:cNvSpPr>
          <p:nvPr/>
        </p:nvSpPr>
        <p:spPr>
          <a:xfrm>
            <a:off x="1766023" y="4584271"/>
            <a:ext cx="3872423" cy="110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l"/>
            <a:r>
              <a:rPr lang="ru-RU" sz="2400" b="1" dirty="0"/>
              <a:t>Исследование данных модели </a:t>
            </a:r>
            <a:r>
              <a:rPr lang="en-US" sz="2400" b="1" dirty="0" err="1"/>
              <a:t>type_model</a:t>
            </a:r>
            <a:endParaRPr lang="ru-RU" sz="2400" b="1" dirty="0"/>
          </a:p>
        </p:txBody>
      </p:sp>
      <p:sp>
        <p:nvSpPr>
          <p:cNvPr id="252" name="Google Shape;216;p21">
            <a:extLst>
              <a:ext uri="{FF2B5EF4-FFF2-40B4-BE49-F238E27FC236}">
                <a16:creationId xmlns:a16="http://schemas.microsoft.com/office/drawing/2014/main" id="{844D1BE6-3E70-48FB-A07F-D27C8E2ADB69}"/>
              </a:ext>
            </a:extLst>
          </p:cNvPr>
          <p:cNvSpPr txBox="1">
            <a:spLocks/>
          </p:cNvSpPr>
          <p:nvPr/>
        </p:nvSpPr>
        <p:spPr>
          <a:xfrm>
            <a:off x="6860665" y="4847978"/>
            <a:ext cx="892541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" sz="4400" b="1" dirty="0">
                <a:solidFill>
                  <a:srgbClr val="66CDF5"/>
                </a:solidFill>
              </a:rPr>
              <a:t>06</a:t>
            </a:r>
          </a:p>
        </p:txBody>
      </p:sp>
      <p:sp>
        <p:nvSpPr>
          <p:cNvPr id="253" name="Google Shape;226;p21">
            <a:extLst>
              <a:ext uri="{FF2B5EF4-FFF2-40B4-BE49-F238E27FC236}">
                <a16:creationId xmlns:a16="http://schemas.microsoft.com/office/drawing/2014/main" id="{0B46FA02-9908-4CD3-A622-822365CA4147}"/>
              </a:ext>
            </a:extLst>
          </p:cNvPr>
          <p:cNvSpPr txBox="1">
            <a:spLocks/>
          </p:cNvSpPr>
          <p:nvPr/>
        </p:nvSpPr>
        <p:spPr>
          <a:xfrm>
            <a:off x="6860664" y="3095298"/>
            <a:ext cx="892541" cy="76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</a:defRPr>
            </a:lvl1pPr>
            <a:lvl2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2pPr>
            <a:lvl3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3pPr>
            <a:lvl4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4pPr>
            <a:lvl5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5pPr>
            <a:lvl6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6pPr>
            <a:lvl7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7pPr>
            <a:lvl8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8pPr>
            <a:lvl9pPr algn="r">
              <a:buClr>
                <a:srgbClr val="48FFD5"/>
              </a:buClr>
              <a:buSzPts val="2400"/>
              <a:buFont typeface="Roboto Black"/>
              <a:buNone/>
              <a:defRPr sz="2400">
                <a:solidFill>
                  <a:srgbClr val="48FFD5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r>
              <a:rPr lang="es" sz="4400" b="1" dirty="0">
                <a:solidFill>
                  <a:srgbClr val="66CDF5"/>
                </a:solidFill>
                <a:cs typeface="Arial"/>
              </a:rPr>
              <a:t>05</a:t>
            </a:r>
          </a:p>
        </p:txBody>
      </p:sp>
      <p:sp>
        <p:nvSpPr>
          <p:cNvPr id="255" name="Google Shape;230;p21">
            <a:extLst>
              <a:ext uri="{FF2B5EF4-FFF2-40B4-BE49-F238E27FC236}">
                <a16:creationId xmlns:a16="http://schemas.microsoft.com/office/drawing/2014/main" id="{0BDFE53A-0550-4E90-B4F8-D70BEDB049D8}"/>
              </a:ext>
            </a:extLst>
          </p:cNvPr>
          <p:cNvSpPr txBox="1">
            <a:spLocks/>
          </p:cNvSpPr>
          <p:nvPr/>
        </p:nvSpPr>
        <p:spPr>
          <a:xfrm>
            <a:off x="8111885" y="4821245"/>
            <a:ext cx="1894944" cy="63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>
                <a:solidFill>
                  <a:schemeClr val="tx1"/>
                </a:solidFill>
              </a:rPr>
              <a:t>Выводы</a:t>
            </a:r>
          </a:p>
        </p:txBody>
      </p:sp>
      <p:cxnSp>
        <p:nvCxnSpPr>
          <p:cNvPr id="37" name="Google Shape;253;p21">
            <a:extLst>
              <a:ext uri="{FF2B5EF4-FFF2-40B4-BE49-F238E27FC236}">
                <a16:creationId xmlns:a16="http://schemas.microsoft.com/office/drawing/2014/main" id="{22585957-0E15-4DB8-B822-3B70ACA8990C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229;p21">
            <a:extLst>
              <a:ext uri="{FF2B5EF4-FFF2-40B4-BE49-F238E27FC236}">
                <a16:creationId xmlns:a16="http://schemas.microsoft.com/office/drawing/2014/main" id="{8CC428CB-622E-4A4E-91C6-6FC6D5DAE6D8}"/>
              </a:ext>
            </a:extLst>
          </p:cNvPr>
          <p:cNvSpPr txBox="1">
            <a:spLocks/>
          </p:cNvSpPr>
          <p:nvPr/>
        </p:nvSpPr>
        <p:spPr>
          <a:xfrm>
            <a:off x="8111885" y="1143106"/>
            <a:ext cx="3872423" cy="110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l"/>
            <a:r>
              <a:rPr lang="ru-RU" sz="2400" b="1" dirty="0"/>
              <a:t>Исследование данных модели </a:t>
            </a:r>
            <a:r>
              <a:rPr lang="en-US" sz="2400" b="1" dirty="0" err="1"/>
              <a:t>osnet_model</a:t>
            </a:r>
            <a:endParaRPr lang="ru-RU" sz="2400" b="1" dirty="0"/>
          </a:p>
        </p:txBody>
      </p:sp>
      <p:sp>
        <p:nvSpPr>
          <p:cNvPr id="39" name="Google Shape;229;p21">
            <a:extLst>
              <a:ext uri="{FF2B5EF4-FFF2-40B4-BE49-F238E27FC236}">
                <a16:creationId xmlns:a16="http://schemas.microsoft.com/office/drawing/2014/main" id="{0131FFE0-5355-4D47-A24B-D3D51801E019}"/>
              </a:ext>
            </a:extLst>
          </p:cNvPr>
          <p:cNvSpPr txBox="1">
            <a:spLocks/>
          </p:cNvSpPr>
          <p:nvPr/>
        </p:nvSpPr>
        <p:spPr>
          <a:xfrm>
            <a:off x="8111886" y="3095298"/>
            <a:ext cx="3872423" cy="110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l"/>
            <a:r>
              <a:rPr lang="ru-RU" sz="2400" b="1" dirty="0"/>
              <a:t>Исследование данных модели</a:t>
            </a:r>
            <a:r>
              <a:rPr lang="en-US" sz="2400" b="1" dirty="0"/>
              <a:t> </a:t>
            </a:r>
            <a:r>
              <a:rPr lang="en-US" sz="2400" b="1" dirty="0" err="1"/>
              <a:t>efficientnet_model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82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D5B49E-99C2-4718-A469-35E34C2C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4199783"/>
            <a:ext cx="5457825" cy="17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AEF2084-8C8F-4FD8-8B18-A6C03DE1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4174655"/>
            <a:ext cx="5457825" cy="17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E12988-B510-4015-A149-3EDF8BA9D798}"/>
              </a:ext>
            </a:extLst>
          </p:cNvPr>
          <p:cNvSpPr/>
          <p:nvPr/>
        </p:nvSpPr>
        <p:spPr>
          <a:xfrm>
            <a:off x="552451" y="3743325"/>
            <a:ext cx="5915024" cy="340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TSNE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+ </a:t>
            </a:r>
            <a:r>
              <a:rPr lang="ru-RU" b="1" dirty="0">
                <a:solidFill>
                  <a:srgbClr val="FF0000"/>
                </a:solidFill>
              </a:rPr>
              <a:t>стандартизация</a:t>
            </a:r>
            <a:r>
              <a:rPr lang="ru-RU" b="1" dirty="0">
                <a:solidFill>
                  <a:schemeClr val="tx1"/>
                </a:solidFill>
              </a:rPr>
              <a:t> 20 кластеров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3FBABE-8DFA-4B7C-9804-CD554AD86C5E}"/>
              </a:ext>
            </a:extLst>
          </p:cNvPr>
          <p:cNvSpPr/>
          <p:nvPr/>
        </p:nvSpPr>
        <p:spPr>
          <a:xfrm>
            <a:off x="6353175" y="3790190"/>
            <a:ext cx="5719045" cy="30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TSNE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chemeClr val="tx1"/>
                </a:solidFill>
              </a:rPr>
              <a:t>+ </a:t>
            </a:r>
            <a:r>
              <a:rPr lang="ru-RU" b="1" dirty="0">
                <a:solidFill>
                  <a:srgbClr val="FF0000"/>
                </a:solidFill>
              </a:rPr>
              <a:t>нормализация</a:t>
            </a:r>
            <a:r>
              <a:rPr lang="ru-RU" b="1" dirty="0">
                <a:solidFill>
                  <a:schemeClr val="tx1"/>
                </a:solidFill>
              </a:rPr>
              <a:t> 20 кластеров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725A4-0240-441E-B6A9-21B843E437B6}"/>
              </a:ext>
            </a:extLst>
          </p:cNvPr>
          <p:cNvSpPr txBox="1"/>
          <p:nvPr/>
        </p:nvSpPr>
        <p:spPr>
          <a:xfrm>
            <a:off x="617068" y="581924"/>
            <a:ext cx="1086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u="sng" dirty="0"/>
              <a:t>Гипотеза</a:t>
            </a:r>
            <a:r>
              <a:rPr lang="en-US" sz="1600" b="1" u="sng" dirty="0"/>
              <a:t>:</a:t>
            </a:r>
            <a:r>
              <a:rPr lang="ru-RU" sz="1600" b="1" dirty="0">
                <a:solidFill>
                  <a:srgbClr val="0070C0"/>
                </a:solidFill>
              </a:rPr>
              <a:t> использование </a:t>
            </a:r>
            <a:r>
              <a:rPr lang="ru-RU" sz="1600" b="1" dirty="0" err="1">
                <a:solidFill>
                  <a:srgbClr val="0070C0"/>
                </a:solidFill>
              </a:rPr>
              <a:t>бОльшей</a:t>
            </a:r>
            <a:r>
              <a:rPr lang="ru-RU" sz="1600" b="1" dirty="0">
                <a:solidFill>
                  <a:srgbClr val="0070C0"/>
                </a:solidFill>
              </a:rPr>
              <a:t> выборки и обученной на нейронных сетях модели дадут уверенное разбиение по разным критериям, несмотря на то что модель не видела тестовую выборку ранее</a:t>
            </a:r>
            <a:endParaRPr lang="ru-RU" sz="1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Google Shape;214;p21">
            <a:extLst>
              <a:ext uri="{FF2B5EF4-FFF2-40B4-BE49-F238E27FC236}">
                <a16:creationId xmlns:a16="http://schemas.microsoft.com/office/drawing/2014/main" id="{F0872726-4E2E-4728-B9B0-8101B20C2378}"/>
              </a:ext>
            </a:extLst>
          </p:cNvPr>
          <p:cNvSpPr txBox="1">
            <a:spLocks/>
          </p:cNvSpPr>
          <p:nvPr/>
        </p:nvSpPr>
        <p:spPr>
          <a:xfrm>
            <a:off x="430002" y="63181"/>
            <a:ext cx="11360800" cy="5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efficentnet</a:t>
            </a:r>
            <a:r>
              <a:rPr lang="ru-RU" sz="3200" dirty="0"/>
              <a:t> </a:t>
            </a:r>
            <a:r>
              <a:rPr lang="en-US" sz="3200" dirty="0"/>
              <a:t>K-means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E142D-41D3-493E-993A-E8C4383F4DD2}"/>
              </a:ext>
            </a:extLst>
          </p:cNvPr>
          <p:cNvSpPr txBox="1"/>
          <p:nvPr/>
        </p:nvSpPr>
        <p:spPr>
          <a:xfrm>
            <a:off x="2770712" y="3158550"/>
            <a:ext cx="6199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Лучшие оценки: алгоритм, разбивающий выборку на</a:t>
            </a:r>
            <a:r>
              <a:rPr lang="en-US" sz="1600" dirty="0"/>
              <a:t> </a:t>
            </a:r>
            <a:r>
              <a:rPr lang="ru-RU" sz="1600" dirty="0" err="1"/>
              <a:t>бОльшее</a:t>
            </a:r>
            <a:r>
              <a:rPr lang="ru-RU" sz="1600" dirty="0"/>
              <a:t> число кластеров – в эксперименте 20.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2672B9E-967E-4BF3-A2F5-D02A39CB3A4C}"/>
              </a:ext>
            </a:extLst>
          </p:cNvPr>
          <p:cNvSpPr/>
          <p:nvPr/>
        </p:nvSpPr>
        <p:spPr>
          <a:xfrm>
            <a:off x="3581093" y="1800195"/>
            <a:ext cx="4444538" cy="274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ru-RU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means by default</a:t>
            </a:r>
            <a:endParaRPr lang="ru-RU" dirty="0">
              <a:solidFill>
                <a:srgbClr val="D5529C"/>
              </a:solidFill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2428FD7-C57A-48D4-91B9-0FC8A038DA29}"/>
              </a:ext>
            </a:extLst>
          </p:cNvPr>
          <p:cNvSpPr/>
          <p:nvPr/>
        </p:nvSpPr>
        <p:spPr>
          <a:xfrm>
            <a:off x="3581093" y="2430483"/>
            <a:ext cx="1956816" cy="42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9995913-2C68-40C7-B53E-12512A088289}"/>
              </a:ext>
            </a:extLst>
          </p:cNvPr>
          <p:cNvSpPr/>
          <p:nvPr/>
        </p:nvSpPr>
        <p:spPr>
          <a:xfrm>
            <a:off x="5618687" y="2400886"/>
            <a:ext cx="2536304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Данные нормированные по длине</a:t>
            </a:r>
          </a:p>
        </p:txBody>
      </p: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3D8CA3EA-90EC-4E83-986A-570F247F7647}"/>
              </a:ext>
            </a:extLst>
          </p:cNvPr>
          <p:cNvCxnSpPr>
            <a:cxnSpLocks/>
          </p:cNvCxnSpPr>
          <p:nvPr/>
        </p:nvCxnSpPr>
        <p:spPr>
          <a:xfrm rot="5400000">
            <a:off x="4770179" y="1611388"/>
            <a:ext cx="413922" cy="1339718"/>
          </a:xfrm>
          <a:prstGeom prst="bentConnector3">
            <a:avLst>
              <a:gd name="adj1" fmla="val 580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E83EBA14-7AE9-47A7-8ECA-8C00F99A44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8614" y="1656589"/>
            <a:ext cx="405914" cy="13091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684DD97E-5CC8-4F52-A85C-B14145AFCD6C}"/>
              </a:ext>
            </a:extLst>
          </p:cNvPr>
          <p:cNvSpPr/>
          <p:nvPr/>
        </p:nvSpPr>
        <p:spPr>
          <a:xfrm>
            <a:off x="3468091" y="1248315"/>
            <a:ext cx="4749183" cy="1702243"/>
          </a:xfrm>
          <a:prstGeom prst="roundRect">
            <a:avLst/>
          </a:prstGeom>
          <a:noFill/>
          <a:ln w="28575">
            <a:solidFill>
              <a:srgbClr val="66CD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4B7919EF-37F6-4168-AA1D-D2DF959B9634}"/>
              </a:ext>
            </a:extLst>
          </p:cNvPr>
          <p:cNvSpPr/>
          <p:nvPr/>
        </p:nvSpPr>
        <p:spPr>
          <a:xfrm rot="5400000">
            <a:off x="7961710" y="1869025"/>
            <a:ext cx="805689" cy="259276"/>
          </a:xfrm>
          <a:prstGeom prst="triangle">
            <a:avLst/>
          </a:prstGeom>
          <a:solidFill>
            <a:srgbClr val="66CDF5"/>
          </a:solidFill>
          <a:ln>
            <a:solidFill>
              <a:srgbClr val="66C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9C0FEE2B-B674-4375-9C84-EA25109C7CC1}"/>
              </a:ext>
            </a:extLst>
          </p:cNvPr>
          <p:cNvSpPr/>
          <p:nvPr/>
        </p:nvSpPr>
        <p:spPr>
          <a:xfrm>
            <a:off x="3581093" y="1328725"/>
            <a:ext cx="4703398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Эксперименты проводили на 2х вариантах предобработки данных с </a:t>
            </a:r>
            <a:r>
              <a:rPr lang="ru-RU" sz="1400" b="1" dirty="0" err="1">
                <a:solidFill>
                  <a:schemeClr val="tx1"/>
                </a:solidFill>
              </a:rPr>
              <a:t>бОльшим</a:t>
            </a:r>
            <a:r>
              <a:rPr lang="ru-RU" sz="1400" b="1" dirty="0">
                <a:solidFill>
                  <a:schemeClr val="tx1"/>
                </a:solidFill>
              </a:rPr>
              <a:t> чистом кластеров</a:t>
            </a:r>
          </a:p>
        </p:txBody>
      </p:sp>
      <p:cxnSp>
        <p:nvCxnSpPr>
          <p:cNvPr id="45" name="Google Shape;253;p21">
            <a:extLst>
              <a:ext uri="{FF2B5EF4-FFF2-40B4-BE49-F238E27FC236}">
                <a16:creationId xmlns:a16="http://schemas.microsoft.com/office/drawing/2014/main" id="{28017D8E-7B12-4453-8A05-C2BC2178C8DC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500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60F86-55B0-46E8-979A-04260649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203250"/>
            <a:ext cx="10515600" cy="41686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/>
              <a:t>Исследование данных модели </a:t>
            </a:r>
            <a:r>
              <a:rPr lang="en-US" sz="3600" b="1" dirty="0" err="1"/>
              <a:t>efficentnet</a:t>
            </a:r>
            <a:r>
              <a:rPr lang="ru-RU" sz="3600" b="1" dirty="0"/>
              <a:t> </a:t>
            </a:r>
            <a:r>
              <a:rPr lang="en-US" sz="3600" b="1" dirty="0"/>
              <a:t>K-means</a:t>
            </a:r>
            <a:endParaRPr lang="ru-RU" sz="3600"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1213DA-0BFB-44B9-BE3C-BE3765567CD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4" y="1035889"/>
            <a:ext cx="5673556" cy="9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B854635-EF93-4902-B5AC-D2ACBAC7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2" y="1895618"/>
            <a:ext cx="5624328" cy="95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6D168F4-18BE-4162-B618-2BB639F4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2780048"/>
            <a:ext cx="5581651" cy="95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83FAF5D-E838-440C-A474-2ECABAF0B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6" y="3617814"/>
            <a:ext cx="5429250" cy="95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0C90919-39D0-4936-A334-937C3EFD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81025" y="4393792"/>
            <a:ext cx="5581650" cy="95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BA2D6D7-DCA0-4897-9137-F5CA7C41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277787"/>
            <a:ext cx="5724525" cy="10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A86BB2DB-9117-4061-89D9-625066038680}"/>
              </a:ext>
            </a:extLst>
          </p:cNvPr>
          <p:cNvSpPr txBox="1">
            <a:spLocks/>
          </p:cNvSpPr>
          <p:nvPr/>
        </p:nvSpPr>
        <p:spPr>
          <a:xfrm>
            <a:off x="346244" y="687997"/>
            <a:ext cx="6578431" cy="4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70C0"/>
                </a:solidFill>
              </a:rPr>
              <a:t>TSNE </a:t>
            </a:r>
            <a:r>
              <a:rPr lang="ru-RU" sz="1800" b="1" dirty="0"/>
              <a:t>сжатие + </a:t>
            </a:r>
            <a:r>
              <a:rPr lang="ru-RU" sz="1800" b="1" dirty="0">
                <a:solidFill>
                  <a:srgbClr val="FF0000"/>
                </a:solidFill>
              </a:rPr>
              <a:t>нормализация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2763293E-F161-4C6F-82F2-9B6FC8F5ED2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1" y="5334728"/>
            <a:ext cx="5181600" cy="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71BED72-0940-4AE2-8E76-2310A30E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419851" y="4453491"/>
            <a:ext cx="5305425" cy="93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A011992A-1B06-43C8-AB11-BBB2DAB6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3" y="3497863"/>
            <a:ext cx="5476874" cy="100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E41033E8-67DD-485A-927C-1DC1F3FC5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42261"/>
            <a:ext cx="5410200" cy="86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EC166A50-C400-47B0-9D55-A57F8B6B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1852567"/>
            <a:ext cx="5635454" cy="10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24A6AE52-D292-4C9D-8544-D29BE362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6" y="2681879"/>
            <a:ext cx="5248277" cy="88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37B6557B-C4DB-4B16-8411-9B915165066E}"/>
              </a:ext>
            </a:extLst>
          </p:cNvPr>
          <p:cNvSpPr txBox="1">
            <a:spLocks/>
          </p:cNvSpPr>
          <p:nvPr/>
        </p:nvSpPr>
        <p:spPr>
          <a:xfrm>
            <a:off x="5267325" y="687997"/>
            <a:ext cx="6578431" cy="4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70C0"/>
                </a:solidFill>
              </a:rPr>
              <a:t>TSNE </a:t>
            </a:r>
            <a:r>
              <a:rPr lang="ru-RU" sz="1800" b="1" dirty="0"/>
              <a:t>сжатие + </a:t>
            </a:r>
            <a:r>
              <a:rPr lang="ru-RU" sz="1800" b="1" dirty="0">
                <a:solidFill>
                  <a:srgbClr val="FF0000"/>
                </a:solidFill>
              </a:rPr>
              <a:t>стандартизация</a:t>
            </a:r>
            <a:r>
              <a:rPr lang="ru-RU" sz="1800" b="1" dirty="0"/>
              <a:t> </a:t>
            </a:r>
            <a:endParaRPr lang="ru-RU" sz="1800" b="1" dirty="0">
              <a:solidFill>
                <a:srgbClr val="FF0000"/>
              </a:solidFill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788DA5E-413C-4A9D-BFE5-BA6EBC486C03}"/>
              </a:ext>
            </a:extLst>
          </p:cNvPr>
          <p:cNvSpPr txBox="1">
            <a:spLocks/>
          </p:cNvSpPr>
          <p:nvPr/>
        </p:nvSpPr>
        <p:spPr>
          <a:xfrm>
            <a:off x="2797258" y="496787"/>
            <a:ext cx="6578431" cy="4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rgbClr val="00B050"/>
                </a:solidFill>
              </a:rPr>
              <a:t>20 кластеров</a:t>
            </a:r>
            <a:r>
              <a:rPr lang="ru-RU" sz="1800" b="1" dirty="0"/>
              <a:t> </a:t>
            </a:r>
            <a:endParaRPr lang="ru-RU" sz="1800" b="1" dirty="0">
              <a:solidFill>
                <a:srgbClr val="FF0000"/>
              </a:solidFill>
            </a:endParaRPr>
          </a:p>
        </p:txBody>
      </p:sp>
      <p:cxnSp>
        <p:nvCxnSpPr>
          <p:cNvPr id="23" name="Google Shape;253;p21">
            <a:extLst>
              <a:ext uri="{FF2B5EF4-FFF2-40B4-BE49-F238E27FC236}">
                <a16:creationId xmlns:a16="http://schemas.microsoft.com/office/drawing/2014/main" id="{E1E3C396-974D-48D3-A87F-BEAE961421E0}"/>
              </a:ext>
            </a:extLst>
          </p:cNvPr>
          <p:cNvCxnSpPr>
            <a:cxnSpLocks/>
          </p:cNvCxnSpPr>
          <p:nvPr/>
        </p:nvCxnSpPr>
        <p:spPr>
          <a:xfrm>
            <a:off x="317607" y="5927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172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D4E82-97A8-4691-AA31-EA169F7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53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70C0"/>
                </a:solidFill>
              </a:rPr>
              <a:t>Подтверждение гипотезы</a:t>
            </a:r>
            <a:r>
              <a:rPr lang="ru-RU" dirty="0"/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C5FE9E-D95B-4B90-A2CD-78D67F3E7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разделение по цветам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разделение перед - зад (направления движения)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разделение каким боком стоит (в т.ч. в пол-оборота)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ошибок (выбросов) в менее 50% кластеров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в кластере с ошибками ошибок не более 20%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отдельно красные машины - сливается цвет фар (ошибок направления 50%)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нормирование дало результат лучше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кластеры 6, 11, 12 выделили тип авто - минивэн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кластер 8 выделил тип кроссовер по задней части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кластер 3 выделил тип седан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9C5EAC-C548-40CB-A3D6-F3DFE91E0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6100"/>
            <a:ext cx="5181600" cy="11080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модель позволяет достаточно точно разделить данные сразу по нескольким признакам, но требуется применение методов уменьшения размерности, среды </a:t>
            </a:r>
            <a:r>
              <a:rPr lang="en-US" dirty="0">
                <a:solidFill>
                  <a:srgbClr val="FF0000"/>
                </a:solidFill>
              </a:rPr>
              <a:t>GPU, </a:t>
            </a:r>
            <a:r>
              <a:rPr lang="ru-RU" dirty="0">
                <a:solidFill>
                  <a:srgbClr val="FF0000"/>
                </a:solidFill>
              </a:rPr>
              <a:t>подбора параметров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E0F4710-B951-4305-9EB1-63EC1BFED339}"/>
              </a:ext>
            </a:extLst>
          </p:cNvPr>
          <p:cNvSpPr txBox="1">
            <a:spLocks/>
          </p:cNvSpPr>
          <p:nvPr/>
        </p:nvSpPr>
        <p:spPr>
          <a:xfrm>
            <a:off x="828674" y="203250"/>
            <a:ext cx="10515600" cy="4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/>
              <a:t>Исследование данных модели </a:t>
            </a:r>
            <a:r>
              <a:rPr lang="en-US" sz="3600" b="1"/>
              <a:t>efficentnet</a:t>
            </a:r>
            <a:r>
              <a:rPr lang="ru-RU" sz="3600" b="1"/>
              <a:t> </a:t>
            </a:r>
            <a:r>
              <a:rPr lang="en-US" sz="3600" b="1"/>
              <a:t>K-means</a:t>
            </a:r>
            <a:endParaRPr lang="ru-RU" sz="3600" b="1" dirty="0"/>
          </a:p>
        </p:txBody>
      </p:sp>
      <p:cxnSp>
        <p:nvCxnSpPr>
          <p:cNvPr id="6" name="Google Shape;253;p21">
            <a:extLst>
              <a:ext uri="{FF2B5EF4-FFF2-40B4-BE49-F238E27FC236}">
                <a16:creationId xmlns:a16="http://schemas.microsoft.com/office/drawing/2014/main" id="{E729A6BF-98B8-4576-A521-D12CFA9B4196}"/>
              </a:ext>
            </a:extLst>
          </p:cNvPr>
          <p:cNvCxnSpPr>
            <a:cxnSpLocks/>
          </p:cNvCxnSpPr>
          <p:nvPr/>
        </p:nvCxnSpPr>
        <p:spPr>
          <a:xfrm>
            <a:off x="317607" y="602319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766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7654505" y="3127595"/>
            <a:ext cx="4165840" cy="6127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br>
              <a:rPr lang="en-US" sz="2667" dirty="0">
                <a:solidFill>
                  <a:srgbClr val="4D9068"/>
                </a:solidFill>
                <a:latin typeface="Arial" panose="020B0604020202020204" pitchFamily="34" charset="0"/>
              </a:rPr>
            </a:br>
            <a:r>
              <a:rPr lang="ru-RU" sz="2667" b="1" dirty="0">
                <a:latin typeface="Arial" panose="020B0604020202020204" pitchFamily="34" charset="0"/>
              </a:rPr>
              <a:t>Спасибо за внимание!</a:t>
            </a:r>
            <a:endParaRPr lang="en-US" sz="2667" dirty="0">
              <a:latin typeface="Arial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2419C3D-9041-42F3-947D-38AF41DB528C}"/>
              </a:ext>
            </a:extLst>
          </p:cNvPr>
          <p:cNvGrpSpPr/>
          <p:nvPr/>
        </p:nvGrpSpPr>
        <p:grpSpPr>
          <a:xfrm>
            <a:off x="100390" y="706059"/>
            <a:ext cx="7030943" cy="5445882"/>
            <a:chOff x="100390" y="706059"/>
            <a:chExt cx="7030943" cy="5445882"/>
          </a:xfrm>
        </p:grpSpPr>
        <p:pic>
          <p:nvPicPr>
            <p:cNvPr id="66" name="Объект 4" descr="Изображение выглядит как текст, коллекция карти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A6B3D6DE-7628-413C-887D-87C0BEF38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52" b="8394"/>
            <a:stretch/>
          </p:blipFill>
          <p:spPr>
            <a:xfrm>
              <a:off x="1563338" y="1346793"/>
              <a:ext cx="622323" cy="641332"/>
            </a:xfrm>
            <a:prstGeom prst="rect">
              <a:avLst/>
            </a:prstGeom>
          </p:spPr>
        </p:pic>
        <p:sp>
          <p:nvSpPr>
            <p:cNvPr id="108" name="Google Shape;108;p20"/>
            <p:cNvSpPr/>
            <p:nvPr/>
          </p:nvSpPr>
          <p:spPr>
            <a:xfrm>
              <a:off x="5503075" y="1818479"/>
              <a:ext cx="752853" cy="235663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5716512" y="2042729"/>
              <a:ext cx="305632" cy="12179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5802845" y="2225674"/>
              <a:ext cx="152832" cy="131204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139500" y="3144890"/>
              <a:ext cx="1251035" cy="124902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3297163" y="3234566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2465881" y="3005941"/>
              <a:ext cx="892455" cy="881064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89434" y="706059"/>
              <a:ext cx="789652" cy="786807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303133" y="2031409"/>
              <a:ext cx="401420" cy="39732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3749485" y="2223961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3749485" y="2399188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49485" y="2574416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3749485" y="2926887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3749485" y="3102113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3749485" y="3452569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3749485" y="3627796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3749485" y="3978220"/>
              <a:ext cx="1316237" cy="5096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3902285" y="1869442"/>
              <a:ext cx="935229" cy="152864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8DC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829901" y="1400504"/>
              <a:ext cx="2040545" cy="682775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D5529C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100390" y="2631460"/>
              <a:ext cx="311775" cy="266728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66CDF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4271073" y="1492113"/>
              <a:ext cx="311775" cy="267336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5423102" y="3511170"/>
              <a:ext cx="314060" cy="267256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185119" y="1219519"/>
              <a:ext cx="250636" cy="216563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5620788" y="2497590"/>
              <a:ext cx="1443407" cy="132737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8DC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984041" y="4106022"/>
              <a:ext cx="168509" cy="94924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580396" y="5056641"/>
              <a:ext cx="201717" cy="226193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174914" y="4200722"/>
              <a:ext cx="401420" cy="419912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5449592" y="3948263"/>
              <a:ext cx="313151" cy="201717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625346" y="4854634"/>
              <a:ext cx="75280" cy="151104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5802062" y="4047186"/>
              <a:ext cx="154880" cy="76336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559698" y="4660244"/>
              <a:ext cx="98124" cy="14784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352159" y="1911117"/>
              <a:ext cx="307712" cy="307712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8DC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6418116" y="3505870"/>
              <a:ext cx="713217" cy="792497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38623" y="1529193"/>
              <a:ext cx="193592" cy="193592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F2E74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491442" y="2602905"/>
              <a:ext cx="266105" cy="26890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2E74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216462" y="1787692"/>
              <a:ext cx="220083" cy="222129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1512346" y="2504416"/>
              <a:ext cx="708058" cy="13688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F2E745"/>
            </a:solidFill>
            <a:ln>
              <a:solidFill>
                <a:srgbClr val="4D906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438757" y="922622"/>
              <a:ext cx="1557063" cy="16003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5869328" y="4678688"/>
              <a:ext cx="281135" cy="724308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6138216" y="4749064"/>
              <a:ext cx="228240" cy="584807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6028941" y="4836591"/>
              <a:ext cx="236367" cy="148769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128074" y="503626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5838759" y="4653205"/>
              <a:ext cx="572553" cy="5096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860211" y="5387017"/>
              <a:ext cx="572553" cy="5096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07;p20">
              <a:extLst>
                <a:ext uri="{FF2B5EF4-FFF2-40B4-BE49-F238E27FC236}">
                  <a16:creationId xmlns:a16="http://schemas.microsoft.com/office/drawing/2014/main" id="{4667C42B-A1C8-41A5-A303-C7B309C90F4A}"/>
                </a:ext>
              </a:extLst>
            </p:cNvPr>
            <p:cNvSpPr/>
            <p:nvPr/>
          </p:nvSpPr>
          <p:spPr>
            <a:xfrm>
              <a:off x="4008199" y="5573734"/>
              <a:ext cx="1014231" cy="53180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8;p20">
              <a:extLst>
                <a:ext uri="{FF2B5EF4-FFF2-40B4-BE49-F238E27FC236}">
                  <a16:creationId xmlns:a16="http://schemas.microsoft.com/office/drawing/2014/main" id="{E5D89CEF-6168-4857-BEA4-8CEBD70F00C9}"/>
                </a:ext>
              </a:extLst>
            </p:cNvPr>
            <p:cNvSpPr/>
            <p:nvPr/>
          </p:nvSpPr>
          <p:spPr>
            <a:xfrm>
              <a:off x="2160500" y="5752858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;p20">
              <a:extLst>
                <a:ext uri="{FF2B5EF4-FFF2-40B4-BE49-F238E27FC236}">
                  <a16:creationId xmlns:a16="http://schemas.microsoft.com/office/drawing/2014/main" id="{DB18B41C-696F-41C6-9450-C188F90CC35D}"/>
                </a:ext>
              </a:extLst>
            </p:cNvPr>
            <p:cNvSpPr/>
            <p:nvPr/>
          </p:nvSpPr>
          <p:spPr>
            <a:xfrm>
              <a:off x="2558201" y="5295929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0;p20">
              <a:extLst>
                <a:ext uri="{FF2B5EF4-FFF2-40B4-BE49-F238E27FC236}">
                  <a16:creationId xmlns:a16="http://schemas.microsoft.com/office/drawing/2014/main" id="{8E672780-C1C8-4DF0-9EF9-D2A05895C208}"/>
                </a:ext>
              </a:extLst>
            </p:cNvPr>
            <p:cNvSpPr/>
            <p:nvPr/>
          </p:nvSpPr>
          <p:spPr>
            <a:xfrm>
              <a:off x="1068188" y="5962328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4;p20">
              <a:extLst>
                <a:ext uri="{FF2B5EF4-FFF2-40B4-BE49-F238E27FC236}">
                  <a16:creationId xmlns:a16="http://schemas.microsoft.com/office/drawing/2014/main" id="{73F70859-5BA8-470D-8AA4-A99D6BCCE7C3}"/>
                </a:ext>
              </a:extLst>
            </p:cNvPr>
            <p:cNvSpPr/>
            <p:nvPr/>
          </p:nvSpPr>
          <p:spPr>
            <a:xfrm>
              <a:off x="927145" y="5905532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;p20">
              <a:extLst>
                <a:ext uri="{FF2B5EF4-FFF2-40B4-BE49-F238E27FC236}">
                  <a16:creationId xmlns:a16="http://schemas.microsoft.com/office/drawing/2014/main" id="{D63B8F5B-BA5F-4FB4-98D3-49A5C2ACF25A}"/>
                </a:ext>
              </a:extLst>
            </p:cNvPr>
            <p:cNvSpPr/>
            <p:nvPr/>
          </p:nvSpPr>
          <p:spPr>
            <a:xfrm>
              <a:off x="1227347" y="5943828"/>
              <a:ext cx="283024" cy="188036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9;p20">
              <a:extLst>
                <a:ext uri="{FF2B5EF4-FFF2-40B4-BE49-F238E27FC236}">
                  <a16:creationId xmlns:a16="http://schemas.microsoft.com/office/drawing/2014/main" id="{52D061BF-896C-4D74-BB1B-46C5433082F6}"/>
                </a:ext>
              </a:extLst>
            </p:cNvPr>
            <p:cNvSpPr/>
            <p:nvPr/>
          </p:nvSpPr>
          <p:spPr>
            <a:xfrm>
              <a:off x="829251" y="5057973"/>
              <a:ext cx="564107" cy="725541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0;p20">
              <a:extLst>
                <a:ext uri="{FF2B5EF4-FFF2-40B4-BE49-F238E27FC236}">
                  <a16:creationId xmlns:a16="http://schemas.microsoft.com/office/drawing/2014/main" id="{8E721D59-5EF5-4222-AD32-D4051740A16D}"/>
                </a:ext>
              </a:extLst>
            </p:cNvPr>
            <p:cNvSpPr/>
            <p:nvPr/>
          </p:nvSpPr>
          <p:spPr>
            <a:xfrm>
              <a:off x="923983" y="5184353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1;p20">
              <a:extLst>
                <a:ext uri="{FF2B5EF4-FFF2-40B4-BE49-F238E27FC236}">
                  <a16:creationId xmlns:a16="http://schemas.microsoft.com/office/drawing/2014/main" id="{B423B02C-8EF6-440B-A134-0E9B26933ED2}"/>
                </a:ext>
              </a:extLst>
            </p:cNvPr>
            <p:cNvSpPr/>
            <p:nvPr/>
          </p:nvSpPr>
          <p:spPr>
            <a:xfrm>
              <a:off x="923983" y="5257705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2;p20">
              <a:extLst>
                <a:ext uri="{FF2B5EF4-FFF2-40B4-BE49-F238E27FC236}">
                  <a16:creationId xmlns:a16="http://schemas.microsoft.com/office/drawing/2014/main" id="{3D190A36-786B-4E26-952D-EAC3997B27D2}"/>
                </a:ext>
              </a:extLst>
            </p:cNvPr>
            <p:cNvSpPr/>
            <p:nvPr/>
          </p:nvSpPr>
          <p:spPr>
            <a:xfrm>
              <a:off x="923983" y="5331034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8DC756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;p20">
              <a:extLst>
                <a:ext uri="{FF2B5EF4-FFF2-40B4-BE49-F238E27FC236}">
                  <a16:creationId xmlns:a16="http://schemas.microsoft.com/office/drawing/2014/main" id="{0B38C13A-162D-4DA7-B266-41444D225DCB}"/>
                </a:ext>
              </a:extLst>
            </p:cNvPr>
            <p:cNvSpPr/>
            <p:nvPr/>
          </p:nvSpPr>
          <p:spPr>
            <a:xfrm>
              <a:off x="5016634" y="562110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9;p20">
              <a:extLst>
                <a:ext uri="{FF2B5EF4-FFF2-40B4-BE49-F238E27FC236}">
                  <a16:creationId xmlns:a16="http://schemas.microsoft.com/office/drawing/2014/main" id="{9205ED53-8A10-43E6-87B8-5CD8FE5760AC}"/>
                </a:ext>
              </a:extLst>
            </p:cNvPr>
            <p:cNvSpPr/>
            <p:nvPr/>
          </p:nvSpPr>
          <p:spPr>
            <a:xfrm>
              <a:off x="1596114" y="5773924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0;p20">
              <a:extLst>
                <a:ext uri="{FF2B5EF4-FFF2-40B4-BE49-F238E27FC236}">
                  <a16:creationId xmlns:a16="http://schemas.microsoft.com/office/drawing/2014/main" id="{3BACD7B2-D6CA-4D88-B4B9-5024758EDDAD}"/>
                </a:ext>
              </a:extLst>
            </p:cNvPr>
            <p:cNvSpPr/>
            <p:nvPr/>
          </p:nvSpPr>
          <p:spPr>
            <a:xfrm>
              <a:off x="753613" y="5777411"/>
              <a:ext cx="235545" cy="200442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7;p20">
              <a:extLst>
                <a:ext uri="{FF2B5EF4-FFF2-40B4-BE49-F238E27FC236}">
                  <a16:creationId xmlns:a16="http://schemas.microsoft.com/office/drawing/2014/main" id="{E77343B3-E9D4-4CB3-90D4-FE350D6CAD8D}"/>
                </a:ext>
              </a:extLst>
            </p:cNvPr>
            <p:cNvSpPr/>
            <p:nvPr/>
          </p:nvSpPr>
          <p:spPr>
            <a:xfrm>
              <a:off x="6451267" y="5659288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D552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9;p20">
              <a:extLst>
                <a:ext uri="{FF2B5EF4-FFF2-40B4-BE49-F238E27FC236}">
                  <a16:creationId xmlns:a16="http://schemas.microsoft.com/office/drawing/2014/main" id="{237944B4-A3A8-4A9C-9062-1C779C7FDCDA}"/>
                </a:ext>
              </a:extLst>
            </p:cNvPr>
            <p:cNvSpPr/>
            <p:nvPr/>
          </p:nvSpPr>
          <p:spPr>
            <a:xfrm>
              <a:off x="6533603" y="5818607"/>
              <a:ext cx="286811" cy="286841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2E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0;p20">
              <a:extLst>
                <a:ext uri="{FF2B5EF4-FFF2-40B4-BE49-F238E27FC236}">
                  <a16:creationId xmlns:a16="http://schemas.microsoft.com/office/drawing/2014/main" id="{C5D1A9A8-24FF-420F-A6DB-FA78903C611C}"/>
                </a:ext>
              </a:extLst>
            </p:cNvPr>
            <p:cNvSpPr/>
            <p:nvPr/>
          </p:nvSpPr>
          <p:spPr>
            <a:xfrm>
              <a:off x="2568032" y="5534926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D5529C"/>
            </a:solidFill>
            <a:ln>
              <a:solidFill>
                <a:srgbClr val="4D906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789047" y="802908"/>
              <a:ext cx="4598593" cy="5293329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66CDF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947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63181"/>
            <a:ext cx="11360800" cy="5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Спецификация</a:t>
            </a:r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AutoShape 2" descr="data:image/png;base64,iVBORw0KGgoAAAANSUhEUgAABkgAAAIQCAYAAADKGuK3AAAABHNCSVQICAgIfAhkiAAAAAlwSFlzAAAPYQAAD2EBqD+naQAAADh0RVh0U29mdHdhcmUAbWF0cGxvdGxpYiB2ZXJzaW9uMy4yLjIsIGh0dHA6Ly9tYXRwbG90bGliLm9yZy+WH4yJAAAgAElEQVR4nOzdd1gUV9sG8Ht2gaWDqIgFFcHeYuwaS2KNPfZUe/lebLElxhRrjJpiisYYjRoTjV1jr9hrEnsXC0alKL0tuzvn+wMhIizsLluAvX/X5RV25sw5zw6EfZhn5hxJCCFARERERERERERERERkRxS2DoCIiIiIiIiIiIiIiMjaWCAhIiIiIiIiIiIiIiK7wwIJERERERERERERERHZHRZIiIiIiIiIiIiIiIjI7rBAQkREREREREREREREdocFEiIiIiIiIiIiIiIisjsskBARERERERERERERkd1hgYSIiIiIiIiIiIiIiOwOCyRERERERERERERERGR3WCAh0qN169Zo3bq1rcMwWWGP39oGDhyIihUr2joMIiKiTIX9s7ywx29tPF9ERFTQFPbPpsIev7XxfJG9YoGEiozQ0FCMGDEClSpVgrOzMzw9PdG8eXN8++23SElJsXV4+fLo0SNMmzYN58+fN3vfn3/+ObZs2WL2fs1p06ZN6NevHypVqgRXV1dUrVoVEyZMQGxsrK1DM9iiRYuwYsUKW4dBREQWxFzENIUhF3lRu3btIEkSRo0aZetQDFYYzzMRERmHuYhpCtNn5Nq1a9G0aVO4ubnB29sbzZo1w8GDB20dlkEK03km+8ICCRUJO3bsQO3atbFu3Tp07doV33//PebMmYPy5ctj0qRJGDt2rK1DzJdHjx5h+vTpdpsIDB8+HNeuXcM777yD7777Dh07dsQPP/yApk2bFpokjwUSIqKijbmI6QpDLvK8TZs24eTJk7YOw2iF7TwTEZFxmIuYrrB8Rk6bNg1vvvkm/P398fXXX2PWrFmoU6cOHj58aOvQDFJYzjPZHwdbB0CUX3fv3kX//v1RoUIFHDx4EKVLl87cFxwcjNu3b2PHjh02jBDQarWQZRlOTk42jaOw2rBhQ7bHPOvXr48BAwbg999/x9ChQ20TmI3x54qIqGBgLmI/UlNTMWHCBHzwwQf49NNPbR2OzaWmpsLJyQkKBe+7IyKyJeYiRd+pU6cwY8YMfPXVV3j//fdtHU6BwVyEzIE/PVTozZs3D4mJiVi2bFmWJCBDUFBQljsltFotZs6cicDAQKhUKlSsWBEfffQR1Gp1nmNFRkZiyJAhKFWqFJydnVG3bl2sXLkyS5t79+5BkiR8+eWXWLBgQeY4V69e1dvvvn378Morr8Db2xvu7u6oWrUqPvroIwDAoUOH0LBhQwDAoEGDIEkSJEnK8jTCkiVLEBgYCBcXFzRq1AhHjx7N870AgCRJSEpKwsqVKzP7HThwIAAgISEB48aNQ8WKFaFSqeDr64t27drhn3/+yTy+devWqFWrFq5evYpXX30Vrq6uKFu2LObNm5dtLLVajc8++wxBQUFQqVTw9/fH5MmTDTrvOc2B+cYbbwAArl27ZtB73bVrF1q1agUPDw94enqiYcOGWL16td72hw4dgiRJOHToUJbtGd/f589/eHg4Bg0ahHLlykGlUqF06dLo3r077t27BwCoWLEirly5gsOHD2ee5+ffU2xsLMaNGwd/f3+oVCoEBQVh7ty5kGU527j6fq6+//571KxZE66urihWrBgaNGiQ6/sjIiLzYS5S9HORDPPmzYMsy5g4caLBx2T47bff0KhRo8zP6pYtW2Lv3r16269YsQKSJGXmExlyylFu3bqFXr16wc/PD87OzihXrhz69++PuLg4ALmfZwB4+PAhBg8ejFKlSkGlUqFmzZr45Zdfchz3jz/+wMcff4yyZcvC1dUV8fHx0Gg0mD59OipXrgxnZ2cUL14cr7zyCvbt22f0eSIiIuMxFyn6uciCBQvg5+eHsWPHQgiBxMREg97f85iLEOWMT5BQobdt2zZUqlQJzZo1M6j90KFDsXLlSvTu3RsTJkzA6dOnMWfOHFy7dg2bN2/We1xKSgpat26N27dvY9SoUQgICMD69esxcOBAxMbGZntcdfny5UhNTcXw4cOhUqng4+OTY79XrlxBly5dUKdOHcyYMQMqlQq3b9/G8ePHAQDVq1fHjBkz8Omnn2L48OFo0aIFAGS+32XLlmHEiBFo1qwZxo0bhzt37qBbt27w8fGBv79/rudi1apVGDp0KBo1aoThw4cDAAIDAwEAI0eOxIYNGzBq1CjUqFEDT58+xbFjx3Dt2jW8/PLLmX3ExMSgY8eO6NmzJ/r27YsNGzbggw8+QO3atfH6668DAGRZRrdu3XDs2DEMHz4c1atXx6VLl/DNN9/g5s2bJj1iGR4eDgAoUaJEnm1XrFiBwYMHo2bNmpgyZQq8vb1x7tw57N69G2+99ZbRY7+oV69euHLlCkaPHo2KFSsiMjIS+/btQ1hYGCpWrIgFCxZg9OjRcHd3x9SpUwEApUqVAgAkJyejVatWePjwIUaMGIHy5cvjxIkTmDJlCh4/fowFCxZkGSunn6uff/4ZY8aMQe/evTF27Fikpqbi4sWLOH36tFneHxER5Y65iH3kImFhYfjiiy/wyy+/wMXFJc/2z5s+fTqmTZuGZs2aYcaMGXBycsLp06dx8OBBtG/f3qi+XpSWloYOHTpArVZj9OjR8PPzw8OHD7F9+3bExsbCy8sr1/McERGBJk2aZK6pUrJkSezatQtDhgxBfHw8xo0bl2W8mTNnwsnJCRMnToRarYaTkxOmTZuGOXPmZI4RHx+Pv/76C//88w/atWuXr/dHRER5Yy5S9HORAwcOoFmzZvjuu+8wa9YsPH36FH5+fpg6dapBa6IxFyHKhSAqxOLi4gQA0b17d4Panz9/XgAQQ4cOzbJ94sSJAoA4ePBg5rZWrVqJVq1aZb5esGCBACB+++23zG1paWmiadOmwt3dXcTHxwshhLh7964AIDw9PUVkZGSeMX3zzTcCgIiKitLb5uzZswKAWL58eZbtaWlpwtfXV7z00ktCrVZnbl+yZIkAkCV+fdzc3MSAAQOybffy8hLBwcG5HtuqVSsBQPz666+Z29RqtfDz8xO9evXK3LZq1SqhUCjE0aNHsxy/ePFiAUAcP348zzhfNGTIEKFUKsXNmzdzbRcbGys8PDxE48aNRUpKSpZ9sixnfj1gwABRoUKFzNchISECgAgJCclyTMb3N+N7ERMTIwCI+fPn5xpHzZo1c/x+zJw5U7i5uWV7Hx9++KFQKpUiLCwsy7g5/Vx1795d1KxZM9fxiYjIMpiL2E8u0rt3b9GsWbPM1wDyjE8IIW7duiUUCoV44403hE6ny7Lv+Vzkxe/38uXLBQBx9+7dLMe8mKOcO3dOABDr16/PNQ5953nIkCGidOnS4smTJ1m29+/fX3h5eYnk5OQs41aqVClzW4a6deuKzp075zo+ERFZBnORop+LREdHCwCiePHiwt3dXcyfP1+sXbtWdOzYUQAQixcvzjVG5iJEueMUW1SoxcfHAwA8PDwMar9z504AwPjx47NsnzBhAgDkOifnzp074efnhzfffDNzm6OjI8aMGYPExEQcPnw4S/tevXqhZMmSecbk7e0NANi6dWuWKZUM8ddffyEyMhIjR47MMo/nwIED4eXlZVRfOcV1+vRpPHr0KNd27u7ueOeddzJfOzk5oVGjRrhz507mtvXr16N69eqoVq0anjx5kvnvtddeAwCEhIQYFdvq1auxbNkyTJgwAZUrV8617b59+5CQkIAPP/wQzs7OWfZJkmTUuDlxcXGBk5MTDh06hJiYGKOPX79+PVq0aIFixYplOTdt27aFTqfDkSNHsrTP6efK29sb//77L86ePZuv90JERMZjLmIfuUhISAg2btyY7clOQ2zZsgWyLOPTTz/NNj+2OXKRjPO8Z88eJCcnG3WsEAIbN25E165dIYTIcm46dOiAuLi4LNOIAMCAAQOyPUHj7e2NK1eu4NatW/l7M0REZDTmIkU/F8mYTuvp06dYunQpJk6ciL59+2LHjh2oUaMGZs2alWt8zEWIcscCCRVqnp6eANLnhTTE/fv3oVAoEBQUlGW7n58fvL29cf/+/VyPrVy5crYPk+rVq2fuf15AQIBBMfXr1w/NmzfH0KFDUapUKfTv3x/r1q0zKCnIGPPFIoGjoyMqVapk0Pj6zJs3D5cvX4a/vz8aNWqEadOmZflwz1CuXLlsH6jFihXLUiy4desWrly5gpIlS2b5V6VKFQDpc5ga6ujRoxgyZAg6dOiA2bNn59k+NDQUAFCrVi2DxzCGSqXC3LlzsWvXLpQqVQotW7bEvHnzMqcAy8utW7ewe/fubOembdu2ALKfm5x+rj744AO4u7ujUaNGqFy5MoKDgzMfRSYiIstiLlL0cxGtVosxY8bg3XffzZz/3BihoaFQKBSoUaOG0ccaIiAgAOPHj8fSpUtRokQJdOjQAQsXLsyc8zs3UVFRiI2NxZIlS7Kdm0GDBgEwLBeZMWMGYmNjUaVKFdSuXRuTJk3CxYsXzfMGiYgoV8xFin4uklEMcHR0RO/evTO3KxQK9OvXD//++y/CwsL0Hs9chCh3XIOECjVPT0+UKVMGly9fNuo4c1TI82Lo3NQuLi44cuQIQkJCsGPHDuzevRtr167Fa6+9hr1790KpVFo40pz17dsXLVq0wObNm7F3717Mnz8fc+fOxaZNmzLn0ASgNz4hRObXsiyjdu3a+Prrr3Nsm9ecoBkuXLiAbt26oVatWtiwYQMcHCz3K0zfz4hOp8u2bdy4cejatSu2bNmCPXv24JNPPsGcOXNw8OBB1KtXL9dxZFlGu3btMHny5Bz3ZyRLGXL6uapevTpu3LiB7du3Y/fu3di4cSMWLVqETz/9FNOnT891fCIiyh/mIpZTUHKRX3/9FTdu3MBPP/2UbZHShIQE3Lt3D76+vnB1dTXi3eXNmFzkq6++wsCBA7F161bs3bsXY8aMwZw5c3Dq1CmUK1dO7xgZF57eeecdDBgwIMc2derUyfI6p5+rli1bIjQ0NHP8pUuX4ptvvsHixYsxdOhQveMTEVH+MRexnIKSi/j4+MDZ2Rne3t7ZxvL19QWQvg5K+fLlDX5vhmAuQvaCT5BQodelSxeEhobi5MmTebatUKECZFnO9shdREQEYmNjUaFChVyPvXXrVrY7GK5fv56531QKhQJt2rTB119/jatXr2L27Nk4ePBg5iOW+j6UMsZ88f1oNBrcvXvXoLFzS4pKly6N//3vf9iyZQvu3r2L4sWLG/TUxosCAwMRHR2NNm3aoG3bttn+Va1aNc8+QkND0bFjR/j6+mLnzp1wd3c3eGwARieLxYoVAwDExsZm2a7vbprAwEBMmDABe/fuxeXLl5GWloavvvoqc7++8xwYGIjExMQcz0vbtm0NTnDc3NzQr18/LF++HGFhYejcuTNmz56N1NRUg44nIiLTMRcp2rlIWFgYNBoNmjdvjoCAgMx/QHrxJCAgAHv37s11bFmWcfXqVaNiNjYXqV27Nj7++GMcOXIER48excOHD7F48eLM/Tmd55IlS8LDwwM6nU5vLpJx4SUvPj4+GDRoENasWYMHDx6gTp06mDZtmoHvloiI8oO5SNHORRQKBV566SVERUUhLS0ty76M6b9ym8qMuQhR7lggoUJv8uTJcHNzw9ChQxEREZFtf2hoKL799lsAQKdOnQAg2/zRGRX8zp076x2nU6dOCA8Px9q1azO3abVafP/993B3d0erVq1Mij86OjrbtpdeegkAoFarAaRf/Aayfyg1aNAAJUuWxOLFi7N8SK5YsSJbW33c3NyytdXpdNkehfT19UWZMmUyYzJG37598fDhQ/z888/Z9qWkpCApKSnX48PDw9G+fXsoFArs2bPHoDlMM7Rv3x4eHh6YM2dOtmLB83dzvKhChQpQKpXZ1gBZtGhRltfJycnZ+g0MDISHh0eWc5XTeQbSz83JkyexZ8+ebPtiY2Oh1Wr1v7lnnj59muW1k5MTatSoASEENBpNnscTEVH+MBcp2rlI//79sXnz5mz/gPTvyebNm9G4cWO9x/fo0QMKhQIzZszIdkEpt1wk4yaP53MRnU6HJUuWZGkXHx+fLV+oXbs2FApFnrmIUqlEr169sHHjxhxvJomKitIb3/NezEXc3d0RFBRk0veKiIiMx1ykaOciQPo0ZDqdDitXrszclpqait9//x01atRAmTJl9B7LXIQod5xiiwq9wMBArF69Gv369UP16tXx3nvvoVatWkhLS8OJEyewfv16DBw4EABQt25dDBgwAEuWLEFsbCxatWqFM2fOYOXKlejRowdeffVVveMMHz4cP/30EwYOHIi///4bFStWxIYNG3D8+HEsWLDA4AXRXjRjxgwcOXIEnTt3RoUKFRAZGYlFixahXLlyeOWVVzLfo7e3NxYvXgwPDw+4ubmhcePGCAgIwKxZszBixAi89tpr6NevH+7evYvly5cbPNdm/fr1sX//fnz99dcoU6YMAgICULVqVZQrVw69e/dG3bp14e7ujv379+Ps2bNZnoow1Lvvvot169Zh5MiRCAkJQfPmzaHT6XD9+nWsW7cOe/bsQYMGDfQe37FjR9y5cweTJ0/GsWPHcOzYscx9pUqVQrt27fQe6+npiW+++QZDhw5Fw4YN8dZbb6FYsWK4cOECkpOTsyQXz/Py8kKfPn3w/fffQ5IkBAYGYvv27dnmvrx58ybatGmDvn37okaNGnBwcMDmzZsRERGB/v37Z7arX78+fvzxR8yaNQtBQUHw9fXFa6+9hkmTJuHPP/9Ely5dMHDgQNSvXx9JSUm4dOkSNmzYgHv37qFEiRK5nt/27dvDz88PzZs3R6lSpXDt2jX88MMP6Ny5s8k/l0REZDjmIkU7F6lWrRqqVauW476AgAD06NEj17GDgoIwdepUzJw5Ey1atEDPnj2hUqlw9uxZlClTBnPmzMnxuJo1a6JJkyaYMmUKoqOj4ePjgz/++CPbBYiDBw9i1KhR6NOnD6pUqQKtVotVq1ZlXnDIkNN5bty4Mb744guEhISgcePGGDZsGGrUqIHo6Gj8888/2L9/f44XrV5Uo0YNtG7dGvXr14ePjw/++usvbNiwAaNGjcrzWCIiyj/mIkU7FwGAESNGYOnSpQgODsbNmzdRvnx5rFq1Cvfv38e2bdtyHZu5CFEeBFERcfPmTTFs2DBRsWJF4eTkJDw8PETz5s3F999/L1JTUzPbaTQaMX36dBEQECAcHR2Fv7+/mDJlSpY2QgjRqlUr0apVqyzbIiIixKBBg0SJEiWEk5OTqF27tli+fHmWNnfv3hUAxPz58w2K+8CBA6J79+6iTJkywsnJSZQpU0a8+eab4ubNm1nabd26VdSoUUM4ODgIAFnGXbRokQgICBAqlUo0aNBAHDlyJMf4c3L9+nXRsmVL4eLiIgCIAQMGCLVaLSZNmiTq1q0rPDw8hJubm6hbt65YtGhRtnNUs2bNbH0OGDBAVKhQIcu2tLQ0MXfuXFGzZk2hUqlEsWLFRP369cX06dNFXFxcrjEC0PvPkPcohBB//vmnaNasmXBxcRGenp6iUaNGYs2aNbnGHBUVJXr16iVcXV1FsWLFxIgRI8Tly5eznP8nT56I4OBgUa1aNeHm5ia8vLxE48aNxbp167L0FR4eLjp37iw8PDyyxZ2QkCCmTJkigoKChJOTkyhRooRo1qyZ+PLLL0VaWpoQIvefq59++km0bNlSFC9eXKhUKhEYGCgmTZqU53klIiLzYi5SdHORnAAQwcHBBrf/5ZdfRL169TLHbtWqldi3b1+W9/Li+QoNDRVt27YVKpVKlCpVSnz00Udi3759AoAICQkRQghx584dMXjwYBEYGCicnZ2Fj4+PePXVV8X+/fuz9JXTec4QEREhgoODhb+/v3B0dBR+fn6iTZs2YsmSJZltQkJCBACxfv36bO9t1qxZolGjRsLb21u4uLiIatWqidmzZ2fmMUREZB3MRYp2LhIRESEGDBggfHx8hEqlEo0bNxa7d+/O87gMzEWIciYJkcuzVEREREREREREREREREUQ1yAhIiIiIiIiIiIiIiK7wwIJERERERERERERERHZHRZIiIiIiIiIiIiIiIjI7rBAQkREREREREREREREdocFEiIiIiIiIiIiIiIisjsskBARERERERERERERkd1xsHUA+SXLMh49egQPDw9IkmTrcIiIiAoEIQQSEhJQpkwZKBS8H8KSmIsQERFlx1zEepiLEBERZWdoLlLoCySPHj2Cv7+/rcMgIiIqkB48eIBy5crZOowijbkIERGRfsxFLI+5CBERkX555SKFvkDi4eEBIP2Nenp62jgaIiKigiE+Ph7+/v6Zn5NkOcxFiIiIsmMuYj3MRYiIiLIzNBcp9AWSjMdHPT09mQgQERG9gNMsWB5zESIiIv2Yi1gecxEiIiL98spFOBEoERERERERERERERHZHRZIiIiIiIiIiIiIiIjI7rBAQkREREREREREREREdocFEiIiIiIiIiIiIiIisjsskBARERERERERERERkd1hgYSIiIiIiIiIiIiIiOwOCyRERERERERERERERGR3WCAhIiIiIiIiIiIiIiK7wwIJERERERERERERERHZHRZIiIiIiIiIiIiIiIjI7rBAQkREREREREREREREdocFEiIiIiIiIiIiIiIisjsskBARERERERERERERkd1xsHUARFSwbFq5Az8OWpFlW+uhDTF1yWTbBERERER2RQ4/B6DfC1vrQOG3wRbhEBERkZ25du0aulzclGWbO4AL/abaJiAisigWSIgoUztFnxy3H1p6FoeW9sE+eb2VIyIiIiJ7IodX0bPnIuTwKlD43bRqPERERGRfAtfOznF74rN9oSySEBU5LJAQEQD9xZEX2xT2Iok6RY2T2/7Cnwv34PqZW1AoFGjQ4SX0Ht8FPqWLYceS/bh76T6c3VRo3qMxWvRuAieVo63DJiIiKvL0F0eytinsRRIh0iDUR4Dk34C0vwBIgFMTSG6DAIeKEMnrAM1lQFJBUr0GuHSCJLnYOmwiIqIir5Oe4sjzikKRJE2nw4mIu1h1+y+cjLwPIQQalPDH4KqNUaNYKay7cx7nnz6Cg6RAq9KV0K1CLbg7qmwdNpHFsEBCREWeEAJ7Vx7C77M34HFoZLb9x7ecwfEtZwAACqUCsk6GpJBwdONprPj0D8zb/ylKB5SydthERERURAghgNQdEAk/AvKt7A3SDkOkHX72QgFABiBBqPcBid8APishOQRaMWIiIiL7c8PWAVjY3n9v4IcrR3ElNiLbvhOR93Ai8h4AQAEJMgQkAPsf3cTXlw5jZeu3ULOYn3UDJrISLtJOREhJTLF1CBYjhMBXQ3/El4MX5VgceZGsk9OPkwUAIPLBE3z0+mzodDqLxklERGTPhNDYOgSLEvFfQMSNz7k4ko2ccdSzl08hogdCCLWlwiMiIrJ7QgiD2166csWCkVjG95eP4P+Ob8ixOPIi+VkOknFG4jSpGHBoNRI0zEWoaOITJESEqH+jbR2CWdy78gAXDl2BrJOh0+pw4PejuHs5DDqN6cUNWSvj35uPcWbnOTTt2sCM0RIREVEmOcbWEZiF0N4D0o5DyFoAAkjdDmivAchPAUgHyBFA6m7Apbt5AiUiIqIsUnVag9uueXoTtVHTgtGY7kFiLI6Gh0Kt00EhATvCruFSzGOkyfm4LiIEYtNSsOXeJbxbmddFqOhhgYSI4OrhbOsQ8iU6PAaz3/oWFw9Z5i4OSSHhzM5/WCAhIiKyFMnV1hHki5BjIWInAmlHLDSCBKE+DIkFEiIiIotwUigNbvt5yzcsGIlpEjVqTD6zDXv+tcxEYQJAyKPbLJBQkcQCCRGhRNnitg7BJPHRCfio02zcOBNq0XGELPDwdrhFxyAiIrJnksIdhk9sUXDIchIQPRLQnrbwSALQ3LPwGERERPZLqSicqxCkarUYfXwDDoZb9roIANxNeGrxMYhsoXD+309EZudgwBrkJat6Wj4QAzy8E46uXu+iV4nBFi+OZDh34BJunb9jlbGIiIjsU2dbB2AwWRMBObwhEFnPCsWRZ3SXIaecsM5YREREdujTgOa2DsFgMalJaLplAWpunGuV4ggAhCXFYvv9q1YZi8iaWCAhIgDArsfr82yz+toyK0SiX+iFe+hXdhgGBo1GakKq1ccf23QqUpO5KBkREZElKPy+MaDNTStEop/Q3oYc/irwtAWAOOsHEDcEQo63/rhERER2YECj1qgJt1zbhPabaqVocnYvIRodd/yEBlsXIFKdZPXxx57ajKiURKuPS2RJLJAQUaZ98nqsj1yabftuzR/YJ+ddQHmREOaZLEMIgYVjf8HIepMQ/TjWLH2aQqPWYvabeV+8ISIiItMo/G4CJf7OvsP3iknFEXPmInLCNxBPOgF4aJY+TaODeDLShuMTEREVbX/2G4fLPSdl23655ySTiiPmykUA4KdrJ9Fm54+4lfjEbH2aYsDB3206PpG5ScKc/6faQHx8PLy8vBAXFwdPz4Ix/Q+RPXt0/zEGBIzJcd/SK1+jQnV/o/vc8PU2/DTx1/yGZj4SsPCvuahSr5KtIyHSi5+P1sNzTVSwyCnxQJyeBUR9tkDhVMPoPkXyeoh4294xmo33r1A4N7F1FER68fPReniuiQoWtUaDGpvm5bhvw2sDUK9kOaP73PXgGkad2JTf0MxqUbNe6OBfzdZhEOll6OcjnyAhIrO5c/2+3uIIAAytOR4T20wz6g6Ks7vP4ecPVpkjPPMRQHD9DxAdGWPrSIiIiOg5cmKU/uIIAET3gBzZFULIhvepPgsRP8MM0ZlZ7HuQNWG2joKIiIiek6JW6y2OAEDvgyvx6raF0MmG5yIXnz7Ch2e2myM8s/rfiY24Eh1u6zCI8o0FEiIyC1mWMaLGxDzbXQi5gjnvfmdQnzuXHsBHnT6HrCuYD7r97+XJ0Gl1tg6DiIiI8GwKi0QDFleVb2jygQ0AACAASURBVEBEDzGsz5QdQMzbAAroGmRP34AQabaOgoiIiJ6pteXLPNuEJcfijX2/GNRfyKNb6L1/BRK1BfPzvu+BFVDrtLYOgyhfWCAhKkS0Gi2ObjqNpR/+huUfr8Glo9fMOp9lfswbstDgtiGrj0Gj0eTaJurfp/j2/5bkNyyLevooFp1c38LBNcdsHQoREZFVCKGDSD0IOeFLyAlfQ6hPFJhcRMQbsU6Y5jhkXe4LjAo5FiLug3xGZWkJEBG1ISevs3UgREREViELgSOPQ/HlxRDMvxiCQ49vQy4gucgvN04b3PZKbAQikhNybZOi1WDcyS3QoWC8v5ykyjrU2DAXy2+cLjA5IZGxHGwdABEZ5vqZW/jsjfmIfhwDpaMSEMDqzzehcv1KmLH1A5Qo42Oz2NLUGhxYecSoY74duQQTlwXnuC82Kg5fDloIWWf4I6e2ImtlzHn7W0iShFf7G3DXKhERUSElNNchYkYC8iNk/BkhkhYDyiCg2E+QHIxfZ8xssQkdkPKzcQfFjgGK53z3ppDjIOI+AlAw79bMSgDxH0NAhuTa39bBEBERWczdhKcYdnQd7iZEw0FKv+d78bUTKO/mjZ9b9kOQZwmbxSaEwPdXjhp1zNAja7Gt49Ac9yVo1Pjsr90F9smRF806vx8aIWN4taa2DoXIaCyQEBUC966GYXTTj5Bx04BO89+0TqEX7mFym+lYfP5LOKkcLR5L9JNo9Cs1AhDA4G/6482xvXAh5LLR/exfdRTjfhqJw2tPYPN3O3H7/F04OChRuUEgbpy5BY26cD2iOW/gD2jRuzEcHPhrlYiIih457SEQ/QaAjBzkuc9p3V2I6HeBEtshKdwtH4s6CYh5GemJ0SAo/KZAaK8/F5uBNMchy2pIaYcgklYAmgsAFIBjLUBzDUCKuUO3KBE/DULVDQqlq61DISIiMrtodRI67VqCtGfriGmfW0/sYXIc3jq4CrtfHwEfleU/B9M0GtTdNA9pAHoVD8K8tv0QnpyAeI1xU3JejYtAokaNs1FhWHbjDP568gASgJrF/HAzLgpJhaQ4kmHuhYPoXaEOfFzcbB0KkVEkUciffzJ0NXqiwkgIgY7O/SBr8v7ftHqTytBpdPDy9ULbt1ugRe8mcHQyX8EkJSUF3dzeM1t/AFCvbW2c238JCoUEWS7Uv4oAAF4lPLDq7iKkJqZi36+H8fDWY7h5uaJVv+ao2iDQ1uGRneHno/XwXFNRJoSAiHgJBhULHGoDEIDCC5JzV8ClEyTJ2WyxyBoN8LSm2foDADi1ANKOIn3m4YL/5GqeJDdIJQ8D0AEpWyG0oYDkCsm5A+BYD5Ik2TpCsiP8fLQenmsq6upv+BKxuryLD7WK+UGSJHg4qPC6f3V0r1ALbo5OZo0lcO1ss/b3aukghDy+DaUkQVe4L9ECAJwUShzrOhqOCiW23L+EG7FRcFY6oF25qmhcsjxzEbIqQz8fWSAhKqCSEpPRw3OAyceXq1IaLXo3RdSDJ0iKT4G7tyuqvFwJ7d5rBTcv46r5Qgi0V/Y1ORZ7Uq5qaTwOjYAsCygU6Y/86rQ6NOr0Mj5e+z5c3Mx3oYgoN/x8tB6eayqqZJ0aiKptegfKsoCqKyBHAnIcIHkAjtUgufaEpPA2Pp7wKqbHYlfKAohE+lM+SqQ/aaMDHBtBKrYIkoK/p8g6+PloPTzXVFRpdTpU3fCFycf7OrujZ8XaeKpORnRqMjydnBHkVQK9A+qihLPxTzmYuzhSVJVUuSFeq0aaTgvls6nQtEJGHZ/SWNqiH4qbcO6JTMECCZEZXDl+Hb9MXYMHNx7BUeWA5j0aodf7XVCqQkmLjht64S5G1ptskb4lhYQxC4eiy4j2Bh/TTtHHIrHYE4VCgWY9GuKzDRNtHQrZCX4+Wg/PNVmSrLkMJHwFaG8CUAKq1pDchkByqGDhce8CTztYbgD3SVC4DzM8HhZHzEAJODWCwmelrQMhO8HPR+vhuSZLunclDD9P/g23z9+DQiGhfru66DOpGypUL2fRcR8lxaHF9h8s1v//VWuGiXVfNbg9iyP5p5Qk1PD2w6Z2g6DgkyRkBYZ+PiqsGBNRoaHT6dCv/HCMa/EJLh65ipiIWESGPcHm73bivcBgnNh61mLjLhz7i8WKIwAgZIFv/+9nHFp33GJjUHayLOPYptMIu/7Q1qEQEVEhIISAHP468LQnkHYckKMAORxI+QPiSXvIyVstNK4MOe5byxZHACBxPuTE3yw7Br1AB6SdhNBctHUgRERUSIxt8RGG1Z6AM7vOIfpxDJ48jMaeFSEYWvN9bPtxr0XGlIXAsuunLFocAYAfr5/A95eNW1Sd8kcnBC7FPMbJiHu2DoUoC64mTJSDjo799e6TZYHpvedj+fXvUCbQL99jJcUnY9WM9di+eC/UydZbgOvzN79FherlEFA79ztQIx88sVJERZ9CqcCJLWdQ/sM3bB0KEREVcCKiam57gfjJEI5VITlWy/9YcjJE4hIgeQWA5Hz3Z7DEGZCdakPhVDfXZkKOs1JA9kAJkboXkmMdWwdCREQFXF4zSXwX/DMC6pRHreb5z0XUOi2WXT+Nn66fQKIVFyZfcOUIGpT0R9NSFXNtp9ZprROQHXCQFNjz73U09wuwdShEmfgECdELDJlOStYJbP1hd77GWTJ5Fdop+qCH9wBs/Hq7VYsjQPqdqeNafJJnASQmwviLEuVrlDU1rKJNAlKT8l5YjoiI7Jth00kJiMTl+RvnyVLI4VUgIl8CkhfBqsWRDNFvQ2jv5t5GjjG+XyX/6NZLpNg6AiIiKuDaqQybZnvtvC35Gmf9rXMIXDsbNTbMxVeXD1m1OJJhwKHVuBoTnmubBI3xf8f7uxm/3po9kIWMZJ3G1mEQZcECCZGJTmw9Y9JxD+88RjtFH6z/8k8zR2S85IQUbFqwI9c2MeHGX5TQaXT47e4itHuvFbx9veDi7gwfPy9TwywyZK2MclXL2DoMIiIqKtQHTDpMTotKL8Jo55k5IFOkQST+nGsLIccb361IglTyCODSD5BKAHADJMuuIVc46AClZdevISKiIsDA69d/7TlvUvfxaakIXDsbH/6z06TjzUkHgR+u5j4FebLG+MJNXFoKTncfh4GVG8LX2R1uDk4oqeLi5DKA8m7FbB0GURYskBA9x5jFyBNiEo3uPzkxBQODxhh9nMUIYN+qw7k2ObXtb6O7VSiVKFWhJCavGIX14UvxZ/wqfLJugqlRFik7l+6HJo13SxARUc7k8LZGtDb+SQAh0oDo5kYfZ1Gp2yCE0L9fbcpTu0pISj8ovGZCUeoEFH7nAJ+lALggKFI2QPApEiIi0mPZZ6sMbqtN0xndvywE6m3+yujjLGnfvzeQotX/d/r2B1eN7lMBCSWc3fDJy+1xsvtYXOw1CX+0eQ9KLk6OzfcumvRUDpGlsEBCZKKkuBT8MGYZdDrDE4Lu3u9ZMCLTJMXlPp1G+P0oo/ts9Ho9AEDohXv4cvBC9PIdjPdbfWpSfEXNpaPXsGPJfluHQUREBVaYEW01kGM/TC96GEhEFLDiCABADSCX96B7aHyXTo0BAEJ7G3LcZ5AjmgBPewDIpRBjL7Q3gKQVto6CiIgKqD9mGjfbxaz+X0OdYvjF7i7bfzQ2JIuTIZCk1f8e/k2KNfoWi5dKpE89fj8xBjP+2YsmWxag7c4focvtphA78SApFj9cOWbrMIgycZF2onzY+sNuqFycMGzuu4YdIFs2HlP4+pfIdb93SU8olArIOsODb9G7Mab3/hLHNp2GpABEAXzfNiOAJZN+xcObj9F5RDv4VyuDYxtPY9viPQi7/giuHi547c1X0GVkO/j48bFTIiLKQ+omCMkRktdMAw8ogAueK3wAOOWyvxgAJQAj7lJ17gc5ZgKg3v5sAy9G/EdAJH4HoX0Eye1NwKE6oN4Pkbw6vXgiuQLOr0NyfRuS0s/WwRIRUQF3eN1JQAAfrx1vUPsbySasLWZhLkpHeDm56N3vo3KFQlJAZ8TFjcFVGuGDM9uw+e4lyBDMRJ4jAPxy4zRi1El4K6g+6vqUweHwUPx2629cjgmHSumADuWq4t2gBvB351ouZHmSyPV59oIvPj4eXl5eiIuLg6enp63DoUIsNTUVXV0NLHS8YMgXb6PryPZw83TV2+bRnXAMCBptangWISkkDPviHfSZ2E1vmzO7zmFq58+tGJV9cVQ5QqPO+iivJElw83bF14emI6A25wkn0/Dz0Xp4rsmcDFugPQdu/4PkNgiSQv+aX0KOhohsYmJklqIA3EZC4TFObwuR9g9EdH8rxmRvVEh/iud5EgBXSD4rIDnVtUFMVBTw89F6eK7JnIyZevx5vcZ1Rv8pb8C7pP5cJEmThjqb5psamkUoJQlvB9XHZy930NvmRmwkOu3Jfc00Mp1KoYRaznojjAKAo0KJX1q9iSa+vC5CpjH089GiU2zNmTMHDRs2hIeHB3x9fdGjRw/cuHEjS5vU1FQEBwejePHicHd3R69evRAREWHJsIhyNKDyKJOPXfbh7xhcbSzCruufAuK3mRtM7t8SFEoFKtUujy7/1z7Xdg061EXtFtWhUHJGPkt4sTgCAEIIJMYkYUyzqYgIM36KMyL6D3MRKkzk8KmmH5y0CCKqHYRG/xzZImml6f1bhBJQlofkNjj3Zo71AKfW4OzAlpLTlCICQBJE9FuQtXesHRBRkcJchAqTY9tOmXzsxgU78F7QaFw+fl1vm3V3zpncvyUoJQm+Lh4IrpH7FKRVvX3RrXxNSFzLzCJeLI4A6ROwqGUd3g35DZeiH1s/KLIrFv0r4/DhwwgODsapU6ewb98+aDQatG/fHklJSZlt3n//fWzbtg3r16/H4cOH8ejRI/Ts2dOSYRHlKPph/qaciI2Kx5SOs6DVaHPc//BmwfmF7ujsiNeHtMFXh6bDxc0517YKhQIzt32IZt0bcl1TK0tNUmNwtbGIfPDE1qEQFVrMRahwWZ+/w0U8RMxg/Qtwa27nr3+zcgCcu0Eq/gckRe53O0uSBKnYt4BzNzAZsTYN8KQLhPaerQMhKrSYi1BhMr17/hZPT01KxdTOnyM+OiHH/bfiC87ftkpJwuvlqmNj24Eo4eyeZ/u5jbrizcB6UHCRdauSAfTctxzXY1k0Jsux6hRbUVFR8PX1xeHDh9GyZUvExcWhZMmSWL16NXr37g0AuH79OqpXr46TJ0+iSZO8pwDgo6RkLqY+Rvqij9eOR6s+TbNt/6T7Fzi17W+zjGGsgFr+mLQyGEIGtGlaVKhRDm5ebkb3cz7kMqa8PhvatJyLQGQZDioH7EpZY+swqJDh52POmItQQWby9FovkDxnQXLtm73/2E+B1D/MMobRlAGA5xxICmdAqAGHAEgK4+eUltMuANHvAkg1f4yUK4XfTVuHQIUMPx9zxlyECjJzXBeRJAnD5r2LPhO6Ztu34NJhfH/VNotz+7t6Y1aD11Hc2Q0pOg0qevjAR6V/mnR9bsVFoff+FUjUplkgSsrN7b4fQWKBioxQIKbYelFcXPod+j4+PgCAv//+GxqNBm3bts1sU61aNZQvXx4nT560Zmhk50Kv3jVLP0oHJc7tv5jjvp5jO5tlDGMEvhSAVXcWYsnFr1G5XiCq1A9EjaZVTSqOAMDhdScgZK64bm1atRYfdjJ08V0iyg1zESqoZE28mXpSQKSdyHmXax5TWVmCFAAU3wNFyT1QqF6G5FgDklM9k4ojAAD1XgDZp6cky5PDO9k6BKIigbkIFVQ6XfZpjkwhhMA/+y7kuO/toPpmGcMYZVw8sbPjMBzqGoxXSldC9WKl8HKJciYVRwBg/8ObSNYyF7GFxhvy94QTkT4O1hpIlmWMGzcOzZs3R61atQAA4eHhcHJygrd31j+QSpUqhfDw8Bz7UavVUKv/myc3Pt5cf0ySPfu4o/kWIddpc04q6raumT4rhJWe2QqsVxELT8+B0kGZ4/4nj6Kx79fDOLjmKOKfJECj1qJYaW+UC/LDq2+2QNOu9aFyUWU55uCaY9BpWSCxhb93X4RWo4WDo9V+bRMVOcxFqEB7+qGZOhKAyDkXUThVhAwF0icrsALJH5Lvn5AkVY67he4pRPKfQOoWQBcFQAtIxQEHf8C1MyRVO0iKFy5epPwJwDwXcMhYtyHk5OzfEyIyGHMRKsg2Ldhptr60eq6LlHRxh5NCibQc1pywhJJOrtj9+gi4OTrluD9WnYI/713GxnsXEJGciDToUNzJBeXciqFLhRpoX64aPByz5jFb71+GbK0LO5TFU1mN6NQk+DibdtMvkT5Wu9IWHByMy5cv49ix/D1KN2fOHEyfPt1MURGle/JvrFn60Wl1qN60ao77FAoFugxvh+0/7TPLWHkZv2RkluKIVqPF3pWHsfGbbQi7lvNi8gnRiQi78i9ObP0LANC4y8uYtnFS5kX5lEROZ2FLq2ZuwKAZ/W0dBlGhxVyECrb9ZutJcnpJ/063YUDST2YbK1feM7MUR4TQAal/QiQuB3R6FnAVsYAmFIg7BAFAODQCfJZBoXjWj0i0fNykl4j5BFJx3r1JZCrmIlSQ/fZ5PtdCe0ZSSKjZLOfrIgAwvlZrfHHxgFnGystnDTpmKY4IIbDjwTUsu34KF2NyXic2Li0VdxJjcCTiDiaf2Y66xUpj1avvZPYTr1HneBxZx7Cja7GxnQ2eiqYizSpTbI0aNQrbt29HSEgIypUrl7ndz88PaWlpiI3NenE6IiICfn5+OfY1ZcoUxMXFZf578OCBRWMnMoakkPDaW6/o3e9WzDp33CkdlSgb9N//Q2lqDT7uMgffDF+stziSk9Pb/8EbxQdmLjzvF+Br9ljJcJu+3WFQu6S4JBz4/Sg2f7cTp7b/rfepJiJ7wlyE7IcAXHrlst/LSnFIkByCMl8JoYWIHQsR94H+4khOtGeAyJchy88WnldWBBdqtyHNLoOaCTkJImU75MSVEKn7IATnaSdiLkIFXXJMiln6EbJAp2Ft9e73csr5yVJLqO5dKvNrWQh8cGY7xp7crLc4kpMLMY/x0qb5iEtLPz+VPIpzoXYbOh9t2PcuVavBzgfXsOLGGex6cA1qHdfSJf0s+gSJEAKjR4/G5s2bcejQIQQEBGTZX79+fTg6OuLAgQPo1Sv9D7kbN24gLCwMTZtmX+QaAFQqFVQq6/0yJTKGkAXuXQ5DtUaVs+37fsxS/PnDHqvE8XLbOlnWGfl12lr8vS/ntVHykpqoxrgWH+OHU1+g2/91wJJJqyAEHye1hdSEVDy48RCyLFA6wBdOzv/dCZMYm4TdvxzEH3O3IC4q+yP2tVpWw7y9n8LRydGaIRPZHHMRskdCfR6SS+ts2+WE74CkH6wThENdSMr/bqwQSb88Wz/EFBrgSTfAdx8k17cg4qeaJ0YygRay5jYkCYCyHCTJOXOPkBMhkjcDiT8BiPxve+Z/q0MqtTbLMUT2gLkI2aNzBy6iw8DXsm1fcfMMZp6zzqwagR4lUNHDJ/P12tBz2HjPtOsiMoA22xbhr14T8HbQyzgZec88QZJJrsdEQqmQUNbNC64O/10XSdFqsPX+Zfx45Tj+TYnLdlxFV2/82XGY3inXyH5ZtEASHByM1atXY+vWrfDw8MicP9PLywsuLi7w8vLCkCFDMH78ePj4+MDT0xOjR49G06ZN0aRJE0uGRmQxKz75A1/s+STLtrN7zlmtOAIAPUZ1zDL22rlb89XfjTOhSIhNRNf/a4/D607g+pnb+Q2RTDS4+jgAgKunK7qObId3P+uDvSsPY+GYZbmuD3P5yHV0cn4LO1JWw0nFIgnZD+YiZJeSvgNeKJCItAvWK44AgNvbmV/KKReAxC/z1598H3LaI0guPYDUbUDaqXwGSCZ72im96CG5Qrj0geQ+FlAfgIibCiC3J0WuQUTUAXzPcx0TsivMRcgerZmzOVuB5GZclNWKIwDwVlC9zK/vxD/Bx38b9hSkPjHaVFyJDkf7slXRtkwV7H90M78hkok67/0ZAKBSOqBXxTqYULs1Tkfdx4STW5Ei639S5F5yLOpsmo+/u78Pb2fmIvQfSVjwVnBJzyNny5cvx8CBAwEAqampmDBhAtasWQO1Wo0OHTpg0aJFeh8lfVF8fDy8vLwQFxcHT09Pc4VOdqadoo/Z+lK5qrA98TeL9Z8XzxIeWPtwCRwcHXBmzzlMfd08C9AX8/PCukdLEREWhfcqBUOW+RSJrSkUEspWLo0HNx4ZfpAE7NOZZ25ZKtj4+ZiOuQgVFnJ4FTP25gCF31UL9p8XF0ilTkGSXCCnXgZie5qpX2co/C5ClmOAyFcAaMzUL5lOASjLAjrjpvdR+PGikj3g52M65iJUWJjzuoUkSdirW5dlW5W1s2GtyZ8dJAVOdx8Hb5UL7sc/xWu7FpulXwWAW/2mIkmbhsZbFiBFx1zE1pSSBF9nDzxOyT6TRm5C+/GJZHtg6OejxafYyouzszMWLlyIhQsXWjIUIr3MXSPUqLN+QEY+iDJr/3l5a0pPODg6YMsPO7FwzHKz9RsTHocLR64iNiKOxZECQpaFccURABDAg1uP4F+5jGWCIipgmIuQfcp6+UHWGvcHY765DUkvjiRvB+LHm7HjVMjJ+yApXSBYHCkgZKOLIwAgJ5+EwjXnqYOIihrmImSPXvy51+p0ViuOSADeCaoPb5ULjj0OxYAjf5itbxnAutBzqOLty+JIAaETwujiCACsvvk33qpS3wIRUWFklUXaiQqyiDDzFjAcVVnrjoOqjTVr/zmRFOl3JfWZ0BU9x3XGhaNXzVocyTC102ykJJpn4TayneF1J9g6BCIieo6sM/cC1sqsL590MXP/OXl2h7RLP0juwZBTb5q5OPJM/FgIOfuc0lTIxA+wdQRERGRBGdcoMry1f5XFx8y4wNm1fE18+FIbhCfFmbU4kuGjv3YiKiXR7P2SdX1ybretQ6ACxKJPkBAVBpeOXc27kRGqN806hUVaimXvKihXpTSa92iEDoNehX/VstiycBcWjv7FImOpk9MQ/TjGIn2T9WhTtYiPToCnj4etQyEiIgCQn5i3P4fKL2wIN2//L1KUA5zbQ3LpCcmxCuSkzUDCBxYaTAtoQpFekOETrYWZ0EVAUpaydRhERARApzPv8x2lypfM8vrv2Idm7T/beC4eeL1cNbxRsTZq+ZTGngfX8b8TGy0ylgDwz9N/4SApoBX61wGlgu9+QjQqePjYOgwqAPgECdm9+zcem7W/MQuHZn795OFTs/b9oha9m2DZ1QUY+sU78K9aFn/M3Wyx4kiGNXM2I6BOBSgd+OujMOtbZhiun71t6zCIiAgAtGZ+OtNjZuaXQrbw9FqOzSCV3AuF54fPiiNrLVgceSb5J8ChLrI9KUOFiohqAVl9xtZhEBERAK1W/8LWphj747DMr1O1lr1ptLa3H0I6/w+fvNwetXxKY0fYVYsVRzIsu34aDUr6Q6lnjSEqHF7b+SMOPw61dRhUAPAKJ9m9k1tPmq2vln2bwr9K2czXH/f8wmx95+STteOhUKT/b5ySmIJlU1ZbdDwASE1S4+7F+1C5qKBQ8ldIYaVL02F04yn4dfq6vBsTEZFlJZnx89uhGRSqOpkvRfR88/WdA8nnF0hS+kPpspwGJHxi0fHSaQDteUByBf+cKeRi3oEcNzPvdkREZFFndp43W19VGlRC/fZ1M1+vDTVf3zn59dW3oVJm5CIyxp/aYtHxAEAHgVOR9+HuqIICLJIUZoOP/IHxJy3/M0MFG/+iILsXdtUMT5BIQOfh7fDRb1nXGwk9ey//feuhcFBAena3QkpSKvr7D7fYWDlJTkjBq2++Ao9ibgAAzxIe6P9BD7z2VgurxkH5s2r6erRT9MGRzadtHQoRkf3SXjRPP87dIBVf8kLfa83Ttx6SlP7nhBBqILKVRcfKRiQAzp0B6dnUCJIn4DoQcH7TunFQ/qSsghxeBXKCZe/2JSIi/e5fCTNLP817NMRXh2ZkXqsAgBnn95qlb33cHJwAAGk6Hdru+BFaYb0pOOPSUvG6f3WUdHYHALg7OOHdoPoYXq2J1WKg/NsadgWBa2dj+bVTtg6FbIRrkBDlY6rNN8Z0QlC9ADTpUh+exa27noPQCaSlpuHe5QcIbvyh1afhVjooIEnApqcrIMty5pMsG7/ZjpA1xyCsmJRQ/s3s9SUAYMWtb1E2sIyNoyEisjdJph/q3AeS08uAqhUkZQnzhWQgISdA6KKAp52Rr6TKJEpAJEFR6hSEkP8r1iRvgEhdY+VYKN+SpkBOmgIU2wiFqratoyEisiuuxVxNPrZ1/+Z4uU1tNOz4EkqULW7GqAwTrU6GVpbRZuciqGXr5iISgMiUBJzqPhayEFA8KwztfnDdqnGQecy6eACzLh7AyhZv4pUylWwdDlkRnyAhyoegegFoP6C11YsjACCEwN3LYRjbfKpN1ijVaWVcOHQFADKLIwDQ5p0WWe4WocJlYOWxiI9OsHUYRER2JtL0Qx0qQXLtZZPiCAAIzTXgaQ9YvziC9DHTzgL470kWAIBzRwBONoiHzCKmF+S0B7aOgojIrjx9bPr6qaUqlMTrQ9rYpDgCAJdjHqPzniVWL44A/y3YLp4rjgDAq2WC4O6gsno8ZB4Djq7BlSfmXa+YCjYWSIgK8XNU6+f/Ca3GFhck0uVUCHl4K5xPjxRyvUoOtnUIRER2pkI+jpXNFoVJkjYDSLVtDC8Q2gcAzLvYLFlZdBtbR0BEZFcq1Chv8rE6re2uSQDAkUehiNOobRhB9usi4SkJUOssuzg9WVa3A7/YOgSyokJ8aZjIPGbv/AhT239u0rFNutQ3czSGc3ZX4fB68y0wb4o6rWpkeZ2SmIJPun3BAklhJ4DN3+/AG6M756ubu9fvY3iNiTnu6zCsBSb+NCZf/RMRFRmei4H45qYdq2pv3liM4gikPmikaAAAIABJREFU2XjdCMcGWV4KkQbEDofNC0eUb3LsPCi8J+evj+RwIL6lnr31ofDjVGxERADQtn9LzH9noUnHtuxtu/U2lJKEX0P/ttn4AFCveNksN49qZRmDD/8BjWAuUtiNO74JC5r3zFcfiWo16m75Msd9pRVuONZnXL76J/PgEyRk9xq1rWfSca6eLjaZWitDaqIt75BId2bnOfx767/HDucPWoiE6EQbRkTmsmjsCnzc+XPc+ueOSQWv8wcv6C2OAMCen4/is37z8hMiEVGRoXAtaeKRKigc8/P0SX4VgKc00s5CaG5kvhRxswA5woYBkdmkLoX89F3IaedNykXk5NBciiMA8DfkcFsWGImICo7np802htJBgeqNq5g5GiMUgJszL0U/xvmnDzNff3P5MO4lRtswIjKXbf9eQ899y3E2MgyyCT9rT5MT9BZHAOCxnISX1s7OT4hkJiyQEAFo1quh0cd0HtHOApEULolxSZjeaz6EEAi/F4mjG0/bOiQyo9O7zuF/DT5AR6d+GP/aZ0hJSjH42EltZ+XZ5sT6s/kJj4ioaHE0YXpD567mj8Motr8oAaRAxIyEEDoI3VMgdZ2tAyJz0pwGovtCRFSHHNkbsjbe8GPjXzeg0T1TIyMiKnKCfxho9DFNujbIu5EF2XZyr3QaWYdhR9dBrdMiUaPGiptnbB0SmdGF6EfoH7IKldd9jq67fkZ0apLBxzba9l2ebbgCbMHAAgkRgE/XTECZoFIGt3dwckCfCd3ybOdW3CU/Yenl7FYwFvuStTLuXX6Ay8eu4+yuc7YOhyxE1glcOnQV3Tzew5Ca7+d5F+fRbYYnhOu+25zf8IiIigTJZzIg1THiCAUk9/8Z0K6aqSHloZiF+jWWDpAfAuojEOoT4NRaRZUMyBeBJw0gh7eEyGPaEll90/Cew9/Mb3BEREVC9//rhIad6hp+gAQMmN4vz2btfQPzEZV+JRydLdKvsWQIRKuTsevBNZyNeoBUXQF4wpYs4mp8JBpuXYAGG7+EVpd7ee5psuGlj5fWzslvaJRPLJAQAVA6KLHsygK8N70vXD31FzUUSgWUDkp8sm48ivl65dlvix5NzRlmptSk/2fvvsOjqNYADv9mdje9h5LQe0ekiKioWBAEkaKIlWtXbNgVC/aGFRTLVfHaRUQpSlVRFASVLkjvJQnpPVtm7h+BQMgm23c2yfc+z33Mzpw557tLsnN2vlOMX17rKNWk8uuMP/jfE9ONDkUEwd5/9zMy+doay3xw36du1/f+3V/4GJEQQtQNiqKiNJqOEvsgKDX1MUyAihL/Moq5meuKo873V4gnCKXxbmb0sh+hQJZurB/S0NNPqnnARt5LHtRn7Nr1QggRKhRF4bm5j3L75OtJaHxCX+S4fchVkwoKjH/7Zlp3c725e/9m7Wou4OUyWWUhtMeHWVFZemgHz6xeZHQoIghy7GV0/ubFGpfdmrbF/YGjBTLAx3CySbsQR5gtZq55fDRXPDyStN2HUVWFnRv2MvftBWz5eweWMAunX9yHEXcNcasTAHDO5Wew4MOfAxy5sXRdZ94HP2IrtRkdigiSotxixvV+gGe/f4Tk1KojiFVVcXJVNSRNL4QQFRTFBNE3QtR14Chfy1q374biz8C2GjBB+ACU6LEolq7uVRp5IRS/FYBoQ+kDXIeSuUCp0YGIoLGiZwyEBp+gmJo4OR9Kv59CCFF7KIrCiDsv5OLbB5G++zCappG+5zBz3l7I+l82gQK9Bp7EqPFD6dLPvb1HBjfvzMS/FhC+uZCyrrHlCZGjm5of/7OHzHh3XSDous7ig1sptstzkfpCA06d+SozBl1Pq9ikKufNnjwXEYZTdG92vAsh+fn5xMfHk5eXR1xcnNHhCFGJw+FgsOVyv9ebmJpAzqFcv9frLdWkojkk413fRMVG8ubKF2jRqWml42t/3cAD5zztVh1fpL9Nw4bebk4saiL3x+CR91qEMl3X0dM7+r9ipS3oO/xfr9dUZHmt+igMJflrFEuXSkc1617Idnf21LuoKef6PzQh98cgkvdahLqe144n6dODpD3altIuMc6TIh4mS3olNWF19kE/RukbhdDYnU0ElwmFL869hj4Nm1c6nl9WRs8aNmg/3uWpnXnurFGBCK/ec/f+KDNIRAUtbRMw4oSjp6KmuL9czlG6fS9omaA2RDE3d32Bj3au30Pargxik2KIaxDLVy9+x8blWzCbTZxzZX8uvXcYkdHBX5/SYQvMlmGNmieHRIJENSnoOpIcqaeKC0p4ZMhzfLpjKspxHdmTz+7udh2SHBFCHG/37t3c1OaBSseadGrEx5umelxXxt7DHN6fTXzDOJq1T/VXiNXa8+9+Dmw9RHR8FElNEpjxylzW/bIRRVU489J+jHlgODHx0QGPo6pA3aNDZYS+6ch/Q2GbVhF8VvTs66DR8vIZWEeoYS3c/s2X5IgQ4nglJSVcHD220rHYRrF8mzbN47oyD2SRvieT2KQYmndsUuk7UyDs33aIvf/uJyI6gpTWDZn5+vesWrQe0Ok3rA9XTBhFfHJsQGNwRtd14hdkYm8cRmnXGtr38P3JKCn0MTL/MCkKCgr2EFrySwSPA53rl37FXyPuIdx07DF7XLj7ewdLcsR4MoNEAKCluZga2Wgzqur6i7CW/w0UP+L8ZMxXKNE9/dop+P27lUy57X1y0vNclj1tWB+unngpdpuDhIZxpLZpHPAOyj/L/uWeMycGtA0jNWmXwsHtaUaHIQz2+m/P0O2MypsA7/53Lzd1va/G6+YUfUJkZPV7/gjfyP0xeOS99o+B6ugazy+wfYXJZKqxDMDvc//iqeHO96J4YfGj9DrnJLf6NO76e+EaXr3xXTIPZLss2/Pcbtz40tXYrXbikmNp2j414H0Rzb4HMgcGtA1Dqanlg3KQJS3qtYT3UCPOqXRIKzsMOWe4uHAJakpTF2WEt+T+GDzyXvvH4IgxOKzVP+SeV/YlFovrccbrft/I/Wc96fTcU7Mf5NQhvdzq07hrw++beWnsFNJ3H3ZZtkPfNox/6yZsNgexiTE065Dq136RM0X5RYxIuJacSxqTMyoF/Lj0UCjM2kgOj8KmaeTbZKnP+uzVU4czolW3SscKrWX0+K7mWSRTTx7G4I4nBTK0ek1mkAi3aWlXui6U0QlSttZcz+FnwfFJ9QUKL0cvBJ0EiHsZVAVFjQFzK1ASAMWjhwRTbn+fue+4vwHWH3P/5o+5f1c61uGUtpx2UW/yswpRTSq9zj+JPoN6+K2DUFwQuBtkfIM48jLzA1a/K41aNeS9ta9wVatx5GeG0katItj+Xri2SoKkVecWzMj6kNHJNzi9ZrE2IxihCSFqiS8nu/5MGGy53OVnx4zXZ/Pf+z6r9vyEgc8BEBkXycOf3klYuIWI6AiatkshvmEciuJZX2Tao1/w5QvfuV1+zc//cPspDwFgsmj07F/EdY/F0a7P2aCX39OVsL4Qfk6l0fA+0Uv8U49TCYCRM1oTUBr8gH54OOj7DIxDGK5sCZyQIFHDG6Ilr4Wsk51eorr4biOEqF+2bNlSY3IEYEj4FS77Ij/PWM4LY16v9vwTRwZxhEeF8cBHtxMVF0lEdASpbRqTlJLgcV9k+qTZfPBw9X2fE239cye3951Q6VjzTk04Z0x/CvOKQIcup3fkjBGnYHYjGeQOu7V8lqcj1uz3bEa02UKhgft+hKsmfhwyjrG/fM6GHBk8Wp/9dGBLlQRJTFg4my95iE4zX3J6zT8X3yuDRkOEJEgE8LfrIoBm3Yoa5nymia7rNSdHKsmF/JvKr6t0PAw9YghK9E0olvY11jBr6nyPkiPV2frXDrb+tQMUMJlNzHz9e5p1bMJz30+gSdsUt+vZv+0Q8/67mG2rdxEWaeG0Yadw3lX9adezlc8xVsfI5AjAmAeGo2saBTmSHKnvbGV2p8cTEuMkESKEcMu0e752q9yan9fT89zqR1jVlBw5Xkl+ScUDiuOZw8z0H9WXy+4fTvtebWqs46fPf/MoOXJM+UMPh83E30vi+HuJTv+h3/Hoe/tQVRN68f/A1BQS30cxt3O7Vt2+H71kOtjWAWEo4WdB5EgUc8sAjqw0eLnPyMtAsYDuesSsqON05w/HVEuUy0FeQggBcEfnx9wqt/CTnxk0tvql+WpKjhyvrNjKs07Kmswm+g3rzWUPDHe5CfrKeas9So5UZ9/mg3zyVHlfTDWrfDv5B5JSE3lmzkN06N3W7XoO789i3vs/snH5FkwmlV4DezDo2gHEJEZT0iYSU5YVf++rbmRyBOD8Ju2JNFs4UGj8EujCWLZqllizmM3sGPNokKMRnpIltoTr5bUqtEVNme9jHa6YABNK4gco4f0AcNgdLJ/zN5uWb0FVFQryCpn//s9+as9JBGaVpNREPtz4OpExrjO5s96az9Tx01DV8o3KFUVBRyepcQKTfnqCO/s9QklBYEZvKqqCrhnzJzwzcxrXdbyL/KzQWPdTGGfy8udcdt5F8Mn9MXjkvfadq+W1jgqPsfB9/hdOzw1NuBxrvu/7UKgmFUVReGLm/Zw2rA8ADoeDvxesZd0vG9F1sFutzHproc9tHaPTrnshUxfuPPLaBGo8SoP5KGqi66uLv0XPf4Typw4OKp4+KPEoSR+hZ90CZPgx3uOZAeeJ8oBLXgnZF4Oebkz7InQkvI0a4e6m7CJY5P4YPPJe+87dvghUPxv+lj73sXP1Xp9jUU0quq7z8Kd3ce4V/QHQNI01P21g9eL1OBwaigLfvPa9z23VFENkTAQf/PMaDZomuyz/28wVPH/lG2iaXrFHqaIqRERH8PwPE3jx1c848MtO9k7tCib/ZkkiVTMlmjF9kd8uuoOrl3zGniJJkNR3z/S+kCvb9TI6DHECWWJLBIDz6YJa6SY/tuEAHOg5N6M3WsnO9Wk8fvFLZO7PQjWraPbAb3rlsGsc3p/FT5//zkW31Lxm96rF65h6V/lmbUc7AUdzjrmH83n4gmd49oeHue+sJwIS693v3MTrt/w3IHXXpEXnptx79kRJjggSGsdLckQIETRlhc5HCR4+mOWX5Agcu58/fekrfHXgPfIyC3l82Asc3JGOalIrzvuXwvYNMcyalsSI67MBB2g5UPwNxNxU45W6dS16/gQqz8s98rOeX76BdcKHkHtJAOIG4h6D/CcDU3dNlMaQf6skRwQoMZIcEUIYrjC/yC/JETjWF3npmil0Oa38u9ZjF73Ank37MZlNOOz+6fO4iqGksJQ5by/k+udqXpZ914Y9PHfF6zgcWqXuiK7plBaV8siQ53nll6cYEz+ZxBmHyLm8Cei6x5uyV+fek87hubWL/VKXJ+LMYUxcNV+SI4Jw1cTlbZwv6Slqh8DuxCTqmGqWnModEYC2SrEfOpOHzn+E7EM5AEFJjhyloPDr18tdlvv65dmoJud/RppDI/NANpl7s4hMiPB3iAAoqkq7Xq0DUndNklIT2bNxf9DbFSFGgWfnPGx0FEKIeiShsfNRP1c2u9XvbdltDq5ucwd39H2YtCObngYmOXKUwjuPNSM/5+jDAh299AeXV+lF06i+S6+BnoeibaDafpyvHICpd2Dqrom5FdjWBL9dEXoSphodgRCiPqnmljsy4Vq/N6VpOjd0uZtxvR5g35aDAEFJjlS079BY8tUyl+W+e/PISiNOFrfQNZ3S4jJWL1pHt6hGFJyTRNSfuWDz30oYmqZxTmP3lwLzl04JjVlyaEfQ2xWh57XTRvhtL2NhDPnXE+5LfKbKIc1WFLDmzKZ8hly1H82hkZxaht9386qBrusUu1gWy+FwsOanDTU+LFFNKn8tXBuwTZdeu+ldtq/eFZC6a7L253+C3qYILQ2bJ/P+ulfpeIr76+MLIYSvbp98fZVjDkfgHhSUFpZSUlga4MTI8RQmjDnuC77uxkzNsl8pz1JUTy9bCqYo30KrTtGT4FgVmLprYlsZ/DZFaFGSIekb1PDTjI5ECFGP3Prqf6ocC+TK9dZSG4W5xUHsi1RWUljqssyKuX/jqGFAq67prPhhFYlrizHvLKa4bwKE+e9x5Avrf2JJevATFX9m7gt6myK0xFsi+PKcqxncrJPRoQgfSYJEoDTe4lY5NbxP1YNZff0czTG6Dpfcksmzn2zFblXx+25eNVAUhdbdmtdYRnNouOoH6bqO3eYI6igPIYLhyW/up1W3FkaHIYSoI6pby/tEAy47o8qxy1vc7O9wDLX9nyjKcz4KmN1ZwtBVH0M/soG19EVEHRP3PGrYSUZHIYSoI9zti4y6a2iVY3f2q7uz6lt1rfm5CFBjcuQou9WO5nDQZMpeEqYfxOXDFCFqgQe6D6Bvo5ZGhyH8QBIkAkVRgLk1F2pYdcaAVrYfcL4WuD8oCsQmOkhuonPH8wd49L3dTJ63hbcXb+HOF/ZjMgduBIWu6wy95YIay1jCLLTq1vzI+1ddRdCxT1u6ndEJk1n+3ETdcfupE4wOQQhRxyxyfF3j+dkFn1Y5lns4j9xD+YEKySAKmYcsgI4SVfOa3wBYulNzl14Fy0lg6Q2Y/BOiEKEg7xajIxBC1DGu+iIzs6ZV+f5flF/Mlr92BjIsQw0bN8hlmS6ndajxeYdqVulyWke6nt4J1aySNCsD82bZz1TUfo+tXmB0CMJP5ImtAEBN6YiashV457ijkZA8BzVlK6oprOpFORcGJbZWnUo586I8zhqWR6eTS2nbtZR+g3Jx2AM3o6RD77Z0PrW9y3Kjxg+tdjqtooAlwsIF1w5gxJ0XujWqQgghhKivFEVhsTaD5357oOKYGq4yZcVzLNZmEBVddT+vW066L5ghBo21TAFTawirOmPmREr0f4Ca+hgKStQYlOirkVkkQgghRPWO9kW+zf7o2EETvPLzEyzWZhCXGFvlmnv6PxbECIOrQbMkzrzkVJflXD3v0B06w8ZdwEW3DkTXyp+fNH5rj8wiEXVCIJfYE8EjCRJRiZpyXnlCJGUraso6VIvzdfQ0616gLODxKAqoavl/j7fmt1gCueTWiPHuJX8GXXcO5111JgCqeiwek1lFNZl47Kt7iEuK5eRzujH2ycsAUNTgLRUmRCBlpWUbHYIQog7qe0ZfFmszWKzNYGHJdDr3db7MVH5OIdnpeUGOLhh0omLsbPznmppnqR4VPggirzry4viuvQlQUeJfRjGloFi6ocQ+ctw5IWo/zbrN6BCEEHVQbEJMRV9ksW0GPQZ0c1qurNTKrn/q7j4Upw8/xa2Np3sP7MEVE0YC5fuwHmUyq6DA+HduonnHpjTv2JR73rsFFIjK14K5zawQAbN4v3vbFojQpui1PNWVn59PfHw8eXl5xMXFGR1OvaBpDsjobGgMP36TwMt3BW6dvybtU/h4y5tuldU0jV+mL+e7KfPYsXYXlnALZ446lUvuuYjW3SvHuPrH9Xw7+QdW/rA6EGELEXQXjbuAu9660b2HeCKo5P4YPPJeB5+u6wyyjKkYhVjXNGpWRpm1Ad+kTXOrvK7rULYIvfBjsK8HzBBxHkr0tSiW7pXLWv9CL/oYyhYFIHIhDGAZipL0mvRFQpDcH4NH3mtjDIm6Alup3egwAiYsKowfCj93u/zKeauZ+fpc/lm2BdWkcMqgnlx67zC6nt6xUrnNf25j5hvfMz1mH0XnJfs7bCGCbkDjNrx/9uWo0hcJOe7eHyVBIjymHb4MHGsNjSEr3cyVPbsQyFkkMw9PIy656hTaE+3eso+bOt9b5XiDFkmcf8VZFGQXktKmMQPHnk1yaiIA21bv5LY+D/k9ZiGM8m3u/4iNizY6DHEcuT8Gj7zXwffkJS+z7Ls/jQ4jgHRA4bNdb9O4ZUOXpTVrBmT3d3ImAaKvAC0bxZQKkSNQTE2OXLMdsof4N2whjJS0DDXM9d+LCB65PwaPvNfB99b4D5n9Zt3ff+C/61+ldbcWLssV5hcxMuHaKscjYiMYfc8wsg/lkJSayMCxZ5PapjEAh3al03/FB7K2jagzFg26kbYJjY0OQxxHEiQiIDStCDJ6Gh0GACM7dqW4wByw+t9c+TydTql+HxK7zc74AY+y9Y+aN2QzWUzoDg0Uheufv5Lc9Dy+eW2uv8MVwnCPzLyLc0ae6dW1DoeDgzvSWLdkI5rdQbvebeh8agcZDeoDuT8Gj7zXwWW32bkw/AqjwwiKJ769n/4jql/7W9cd6OnjAVezQUyUJ110iL4NUKDoLf8FKkTIuBc15VavrtR1Dd2+H2wrQCsDSyeUsD7SF/GB3B+DR97r4NI0jUHmMUaHERS3vXEtI+8aWu15XdeZfNsH/PBezX0R1ayCXv7ejbprKA2bJfPfhz5FUxV2vdcZIs1V11YXohYa2bADr5w72qtrdV1nf1Euf2bso8heRvv4hpzaqKXMTPGBJEhEQGjZt4L1Z6PDoLRY5aYBHcjYH0agZpG06dmc91a95vSctdTK6JQbKM4vDUjbQtRWcwo/JTKq6kbK1dE0jZlv/MBHj33hcnq6alaxRJhRFIXY+Cguvmsow2+9gMiYSF/DrpPk/hg88l4H1zv3fMS3k+cZHUZQxCZG8W3Wx07P6bodPX0AkBHUmIQIeYm/oYa7P3pT13Uo+QI9fxJQ4qK0CoQd+W8MRIxBifsPiiqf/c7I/TF45L0OrllvzWfqXe4tg1nrKbDYMcPpKU3TuLHbPezbfNDnZsoamjnwfEeIlkSJqP1mnXst3Rs2dbu8ruvM3LWeZ9csosBurbGsCQULCiZFJcJs4ZJW3bm56xkkhkf5GnadJAkSERBaWkdCYSeteZ8nMfmBZgRyiS2AxZrzjsB1Xcez/1/fOwFC1EXV/d2cSNd1Xhr7Jj99/ptvDaowr/gLLGEW3+qpY+T+GDzyXgfX4PAxOGya0WEETXWfqVrGGNDWBDkaIWoHNWWr22W1vGeg5FOf21Qar0dR3B8kUh/I/TF45L0OrqExV2EtrvkhZl1SXV/kiVGTWD7rL7+2VXhqPBl3tSp/1COJElGL7RjzqNtlX9vwC1M3LfO5zbWj7ifWEu5zPXWJu/dHWelPuE0v/opQSI4A/DIrweW9UlF8j7WstGqnZ83PGwKaHGnYXDYpE/XDnLcX+Z4cAdBgSMSVaFr9eWAqRH31y/Rl9So5ApCdllPlmGbdFMDkiAqK+yPehKjNtOIFfkmOAOjpJ6HrdXezZiFEuZXzVter5AjAtrU7qhw7uDPN78kRgJiVebR4fDtt8iThLOqHP9J3+yU5AnDyt69Q5pC+iDckQSLcomlW9PznjQ6jQniEhq4HfjTBF89/W+XYg+c/HbD2VJPKyLuGMuq+6tf4FKIu2LRiC2/d+YFf67yu611+rU8IEVo0TWPybe8bHUbQvXHrf6sezB4RwBZViBoOYU8EsA0hjKdZd0K+f/sOevopfq1PCBFadF3n9VveMzqMoHvh6jerHPtPuzsD1l7EvlJGbEzindMuCVgbQgSaw40BnBlFeVz9y+d+bbfLNy/5tb76QhIkwj35zwOhs9/Gw2/vJaV5WbXnFUXHH4vHffPanIqfHQ4HA1XvNlpyl+bQaNezFeNevpbhdwwOaFtCGGXpzBWMP/0xv9d7cEs6v37tn5EXQojQ8+nTMyjMKTI6jKD7Y87fFT/ruo6W1jnALdpRLF1Qk66CqHsC3JYQxtDKVkB2IPraRWiFnwWgXiFEKJj7ziKyDmQbHUbQ7dt0oOJnXdcZ2fg/AW3PbnPQrldrLmjRiWd7DgpoW0IEisPFQ8l/sg9x2vdvBaTt19ctCUi9dZkkSIRLmmaD0i+MDqOSqGiNq+5Nr/a8v2aXWIttFT8PS7jaL3VWRzWpNGmXwsnndAPgjik38MHG12nUSpbcErVL+p7D1Z7bu2U/z4x+NWBtP3v5GwGrWwhhHF3X+dLJrM76pnxTdkcAW1BBbQjh55a/ihsHDX4EWgewTSH8T7fvqfacVpYBOWMD13jh09TybT6FENV474FPjA7BcHf2m0Dh4eKA1a+oCtHxUZx92ekAXNGhD8uG3UmnuIYBa1OIQNhbVHWZ3KMKykoZvnhawNp+a/NybFogvzPUPZIgEa5lDDA6gioUFc67JIfwSAcn7otybO8R/y3BdXOve7EV+Wcdv4bNklBNVf/0NIfGwe1pPHXZyxXHWnZuxuc73/VLu0IEyzVtb2fGK3OqHB93ygPc0Dnwo5G/nPRdwNsQQgTXjd3uwWGvX3uPnEhLuwldP+SfytRmOP8aoIF2GD39+mNFzS1QUxYCSf5pW4gg0DMHohVMrpKo0DKuhZz+gW8/J3BL8gohjHHPgIlYS+rX3iMnmnzXe2z5q+p+JN5o0i4FRa36zEbXdIryirnnvGMrDqRExfHDhTfTM6axX9oWIhgGzX+P59YsrtIXGf/7TE6eFbhBo0fdunRGwNuoSyRBImqk5T4BVD8a3EgmM9z+3AEapB6b5RGXaGfQlVl+a8NiMTO66fXsWrvPb3WePqIvVz4yisTG8U7PL5v5FwPV0RXLee3fFrgN4YUIBF3T+e+Dn/LrjD8AOLQznYHqaLav2h2U9qc9/AWlxdUvwSeEqF0+eWI6e/894LpgXaXCgnfHUlr8K34bCBZ2CkrMeFCre9CwAi2tA1paBwA0RyZQ/5YUEbVc0VQoKX84oDvSyn+fteXBadv6ObpWEJy2hBABN/ut+fyz9F+jwzDUI8Of5fu3fvRbfW1OasFNL15N41bOZ4ZsX7m70nORIpuVNYXVryIiRCiatvVPPtyyEoCs0iLaT3+O7w9sDkrbv6TvIKMoPyht1QWKXsvn/+bn5xMfH09eXh5xcXFGh1On6FohekYvo8NwyeGAtD1hOBwKTVqVUZBr5oqTuwRlE3dv9Dq/Oy8tmgjg1p4mnc/oyL/LtgQ6LCH8SlEUWnVrzlOzHmRs2zuC3r5qVlho/Tro7YYSuT8Gj7zXgWMtszEPIIEQAAAgAElEQVQ08kqjwzCUyWIlNh6sZeXjmhIaOLhgTDajbjpMeKSX3XhzV9QG5bPtjiZBamQZCrYfvGtLCMMoYGoCiV9C5lmGRKCmbDWk3VAh98fgkfc6cBwOB4MtlxsdRp2T2qYxn2wv33/Bneci562+hfePPGgWojZJDI9k/qCb6TdnsiHt7xjzqCHthgp3748yg0RUqzYkRwBMJmjaxkqL9mWYLZDY0E6/C/JACc3cX3hUOOBeJwBg97rq11B25uaXr/E4JiH8Tdd1dm3Yy+19Hzakfc2uk3lQRjsLUduNaXaj0SEYzmGzkJsZRnGBmeICMwd3hfHxpMaUlfrQjVciATeTIwC2dZ7VH/ekZ+WFCAgdHAcg8yrDItBs9TtBIkRdMK7X/UaHUCeFR4UB7j8XWZvl2coaL/cd5nFMQgRCTlkJ1//6lWHt/3Zou2Ft1yaSIBFOaWm1O8N408RDxMZX3Z8kFJw+vK9H5UsKSz0qv2zWnx6VFyKQCrIKDWv7hatkw3YharPZ78ynMCtwm4DWHifOiFVQVYXoWO/X21IiLvDwiv2eFS/9BX/uBSeEb/y3VK7Hsm4xrm0hhM/+/nktuzZ4eA8Ubjnzkn4eld89cK5H5X9P3yU9EREyNuUZtzzc7cu+Nazt2kQSJKIatXszn6atrUz+YRttupQQSkmSiJgIBow5PWD1j500mo2yHJcIEWGRYYa2v/lP/2wgKIQwxlu3TzM6hJDlsMOCL73dND0MIkf5NZ7KzgXrr4RS/0vUZxaD25e9BIWozSac/5zRIdRJJrPK0JsHenRNlAdlk1FZfGCL9ERESFANTtUVOWyuCwlJkIiqtLSJRofgF01bW+l9diEmc+jcFp+YeT8RUeEUFwZmROxFYwcFpF4hqqOozm/2qkml86ntgxxNZSazjBkSoraa/5H/NgGtmxS+mtIIh92LS+MnoahxaH7b8b0ypfEUJDkigqu6r7QmCOsd1EiEEHXHv6tkibxAufOtG0lOTfToGhPuz039c8wErI7A9HOEcMakOP/tNCkKfRo2D3I0whuSIBFOGLc2nr9FxTlCZrP2jn3b0WdgDwBeuGqKR9dO2+x6qaDF2gxiEqMJjzF21L6oPxq2aIDJbMJkrnwrUVSFdie3Yugtno0K8rfThp1iaPtCCO+9dsN7RocQ8jIOhKHroHuSi1BboUYOKf85/3XPGmzwq+syjTZTPmLf29ktQnhIaQCEUf7o7HgqmFpD1HUGBHUcpYex7QshvHbXKbV72fFQlZiSUDF75Ofpv3t07Z/D73ZZZtvoCei6TpPIWK/iE8JTseYwIkyWKkkSk6KQGhXPHV3OMCiycqnhMYa2X1tIgkTUWboO/YfkoTlCI0Fy+5RjX9BWzF3l9nWDbzqH5h2astA+nWufvazK+W9zP2KxNoP1v29kSPgVlBVaa6zPEm5m0k9PuB+4ENU4vDeT2964jrMuPQ2TpfzBRHLTJK59+nJe/fVpThvWx9D4bpt8vaHtCyFEoK1bVv6F52ii5GiypNqkScxxDxZKP/GgpS6o5lSUxlsg4rGqpyN+Rk3ZCmXb0NM7Atku6lMhcboH7QtRDT0TYu+DiOGUJ0oANRmix6Ekf40S3t/Q8Eh62dj2hRAixIy+79jm6e8/+Jnb11miVJIiotkx5lEm9Rla5fxXvUexY8yjHCjKo93Xz7O3OM9lnTPP+4/b7QtRnQK7lXGdT+eyNicTYTIDkBAWyc2dTmPWwOs4rXFrQ+N75bThhrZfW5iNDkB4Ttc1dF1DVeWfz5Xv3m+AqmpomvG5wNbdWnp13fipNwOgqipXPTKaqx4ZXaXMygWreGzIi27V16BpMmbLiaPshPCcyWzi4PY0Hvnibh7WNOw2B2Hhldf6HnbbBcx9e5Eh8cUny6ghIQJF0zQ0TcdslvuJUdr3KKbnWYWcOKNf16ly7Cgl/PjEdan7jSV/UH69oqAkjAXGVimiFW2EgpHu1ac2qD5IITxiBvtW1IQX0fUXABuKUnk2tR51BxS/ZUh0qsW7/r8QwjVN09AcGmaLPBepTU4demzpw8x9WW5f9/KPT1X8fEnbk7mk7clVyuzJy+bcBe+4VV9iWCSKUr47hCwMKnyhorApN503Tx/FM70vxKo5CFNNKMf1dZ/oNYinVi80JL6+jaQv4g7jnxoLt+i6jpZ2OlpaB/T0TpDRBS2tQ/n/SpYaHV5IUhTIzzGhG7whEkBscgwRUeFeXbt68YYaz69fvtHt5AjAoV3pPH3pq8QkRnsVjxAVFLDbyhfAV1W1SnIE4M43bwx2VACcenEvQ9oVoq4b2+l2BqqjGWQew4VhlzNQHc1AdTRLZ/5hdGj1jM5dLxxAddKTVxTQNJzsTxIOakPvmrMuqfG0Vrzd/eQIgJYBOTeA0ti7eISooINe/suuKEqV5AiAEnsnxowL7GhAm0LUfbf3fehYXyT8ioq+yMKPfjY6NOGCYlJo2i7Fq2vXuHgucrik0O3kCECOtYSrlnxG69hkr+IR4igNHduRvf0URSHcZK6UHAEY274PcWrwl8NvEBaFKoOS3CIJklpA0+xHlivIdF4g70a0tJPRCmeh2zag65rXbekeLWQd+q6fkEZ8sp3L7kjn+S928PyXO7hifDqJDW1BjWPIDedV/FyQW+jRtUu/cf7QafOf25gw5Dnu6/+kZ8HokJ9VQGyirEMonOvQpy3Pz3+ExJSEGss5bA469a15I3ZFUWjXM/hTSid86np9WiGE+3RdZ6A6mkNbM5yef2b0a1wYeTnzPvyRf1duwyEbYwaQzinn5dPupJJqS6gqmE58Hhx+XsWXNY/7e6WLnUdi+xct6w7IH+JZfQB6MSiRnl8n6gdzB4h/G0yuRj1qKGEn1VhCURSwGLAvWYMPg9+mEHXcQHU0W//e6fTcKze8wwVhlzFr6nw2/bGlYiCXCB3d+3fB5OXs4+XVLFO+PT+Te/+YTb85kz2u06rZ69wzMOE/bWKTmXzaSLonptY47FpFoUdSE5f1ndW0nf+Cc9Nn514V9DZrK5mLWBtkdHGjUDEUPoheCJAI8Y+hRA5zdVGd17SNla/WbiqfM3nkE+3k/oVceXcar97dgl9mJwYljv88Pabi553r93h0bfqew1WOLflqGc9f6Xrj9upoDo3sQznIfNK6IzwmnLLCMp/ref23Z+h2RicARt45hI8e/xJdq/pLoqoKMYkxnHlpP5d19h95KtvX7PI5Nnd17d+R6Fh56CaEP11gqroH1onsZQ5ev6l8c/WohEhumfQfhtx4nourhOcU2nUrRXPgdAZJtWKervhRdxR71qS2t8ohvXQJeu4tntVTiQO0/T5cL0JPNFDkezUJ/0UJPxtFUdD1dPT8p3HeYVXKk2wRbqytHTkUbMGc6dYS1dwoiO0JUfcNVKsuNX0i3a4z9c5pAFiizNz0/DWMuPPCKqO5hTEe/N9tXl97eG/V5yIrMvZw1RL39zE5kUPX2V3oat80UZvEmMMotNe8L687Xj91OMNadkVRFByaxr0rZzstpwAmVWV0mx4u6xzeqivf79vkc2zuilPMtI+Xvoi7ZAZJiNPSOnhxVQ563n1oRdP8Hk9tpCigqEf+q4DJBGHh8PDbe3nm0500b+fBGtxeCI8KwxJ2bOkhxcOERGLj+Eqv/160zqfkyFFlpVZJjtQRZ13aj9k5H/Ps9xPoMaALisn7LwAJjY79vl1630X0uaD8Rq+olevUNJ2SolI+eeprSgqrH8UMcPHtg7yOxxsvzHeygbAQwmsXJVzt8TXFuSW8fvO7fPzEVwGISBzYGY656qqGlWiVJhSrqJa4Yy897YyoSZXrLt3gY3LkKBndW2dYzoBGqyDxYwg7E/B+fyLFlHzsYWbk5RA++MiZE7+66qDb0PNeQ9dqnqEd7IFjSqOZQW1PiLrumo6eP1i3Fdt5++6PeHu8PBcJFY1bev+wNiah8hLhu/KyfUqOHCWPROqOHomprBl5H9PPHcu5qe2weDSSqLLkyOiKvsjFLbsypk35njfqCXNJdADNwaS1P5NXVvNzkTNT2gb1Ifzii+8IYmu1nyRIQpiWv823CgpeRHPke3SJXrrVtzZrEUWBXmcXMOWHbbTsWPMHmS/6j+xb6XX7U9p6dP2ouy8CIOtQNtd2uosJg5/1T2DSE6gzln6zgsGWy5nxyhySUhPRHd7940bFRdKoRYOK16qq0rFvW1ST4nQWia3UxvQXZ3Fx3FgGqqN5a/w0NK3qEn+xiTGYLMG53fxQ/DmR0RFBaUuI+iA3J5+yfO9np332zEwy9lUd8VeTYhdJVwF/LIwjP9uEk49cAOx2sB+/mqilf6XziurhPmRRNwGgOXLQ0odD7iWeXS/qPtsyyOgE+a+B2gjwdpm9MDCdsDSnuRvlCx84+4W3Qdln6Bm9yvdmzHoITavatqJEAsGZXao0WouixrkuKIRwi91mJ22bZ32J4816awE7Nuz26BpZdsn/Ovb1bXmh0Q+WzxYszCvi+qff4PyZb4If/51kjlHtty7nEO1nvMBTfy+gcWQstuo6yi6oikLH+GP79ulAl4RGWBQVzcmDNBswc88Ges16jbbTn2Pc0q+xOVlu2KKaSAyL8iomT60deR8NImTfYU/IEluhrHio73Uc7g8p6z1o81vf26xFzGZQIjXueP4AD1wSmPUAf/r8d376/HcAFmsziIzy7OFtdHwkg8LGoNm931tG1A/rftno9bWqSeWimwdWbLSek57LlS1vxW51/wHH7DfnM/vN+by29Gm69+9c6VxUbCQF2X5YdqMaLbo358N1rwWsfiHqq9HJN/hcx1VtbmOxbYbb5Tcs/dfnNus6m1XltfuaMfGDPTgc5bNjj7LbwVamEBGlo+vlA0KwLa2YlaymbC1fusiTBtUOaGldKf8KKEQNHOvK/+cVE0SORFHL98nTtTz0jLMAD5Kmtu8g4zu0hP+iRgyofE5NAC2QCdgGqCnLA1i/EPXTheFX+FzHrT0eYLHmfl8k53Cez22Kyrb8ub1imTRP/i2O6je0FxfFXkVpkRUt2kQrm4YjwUL+ecnkn98APcr7mYsg40frkk35GWzKd75voismRWFQs040iCjvixTZrJw5903ybO6vPLPo0DY6ffMir556MSNada90Ljkiiiyrh0vdeiAKlQ1jJgSs/rpMZpCEKC2t5s0G3VeKVrDG/eK2FX5qt/YwmeGk04po0tr3/RtcGaiOZqA6GiXW/Wuu73S3JEdEQB3dSP3qiZcCoGkaV7Ya51Fy5Hj3njWRrWsqb57Y6dSaN3P3lSRHhPC/K1v7YwklwAGLP1vidvE/F632T7t13B8L43nosjZs+vvYSDS7DfbvCCciSoejyZETaGkdjiRLPBiwkXMOkhwRgaWAuTVK7P0VR/SMc/AoOXK83JvRSk/4XhN2qvfhuUGSI0L43z0DHvdbXdMe+9Ttsv/+scVv7Yqqjj4XiUh0f8z2mNSbKS0q31vCVORAteqYM6wkfXWIpo9tRc2XZTuFbxQgNSqeJ3pdUHHsvB/e9ig5crz7Vs5h/p7KA78GpAb2uYgkR7wnCZIQpJXsBvy4L0bRGNdlKng/dbW2a9Iy8AmSo/SCoDUlhEvJTRN59ZeniIwpX3rinXv/h73Mtw7m7b0f4o+5f1W8vnnSWJ/qc8XhZAqrEMJ7edl5HN7jv00rJ4192+2yW1fu8Fu7dZvC+j9iuX9ke644uTN3DG7H4YNmGjaxsXtLmBtrRQR2DzYhPBOHkvQ1ilq+F5pW8A5Q874iLuWORSs6blPV2Ht9q88FXQvcTFkh6iNrmZV/lm72W31fPj/H7aWzVszzYJCp8FppjmffORUqd28UyrdVM6eXkfDtIX+GJuqhCJOZWQOvq5g98uWO1Rwu8+3efseKb/lky7HnIuO6nO5Tfa5klvrYd6rHJEESivIucF3GQ9rhh9wr6MnUhjqmqKCmKZky4VLUXZn7s9m4rPzLh91mZ87bC/1S78Thk1i7ZAMArbo2p0Xnpn6p15l/lsmSPEL406UNbvR7nXe7OQo0NinG723XddkZYWxbH821p3VlVMdutOpodTp7RIjQlQfWPwDQdQ2K3/NPtQUPoBWV92tUUwqYe/mnXif0wsUBq1uI+mho5FV+r/Oa9u5t9h4bH5w9i4TvCnvGsu/VzmRf29zoUEQtV+Kw8+uhYwO1Jm9Y6pd6n1q7iOnby5OucWERDGwSuFkkn29eFbC66zpJkIQYrXheYCp2fOfeaInIEYFpP4TpOmQeMrNljbPNksrfM0WVBImo254YMYnstBy2rtrp1yXdHjjvafKzyqdMvfH7s0TFBWYD9fsHPBWQeoWojzatCMyyEhuXbnZrtteAMWcEpP36IjZelsIStZOeOx7dvhccO0H34/rcBXei2dMBUJI+BCXZf3Ufr/jBwNQrRD10cFdaQOpN35lJWanVZbne5/cISPvCv3QFYtYUELNK9owR/vHAyrlszk0nvaTA59kjx3tk1Tz2FeYCMPn0UTSLivdb3cebsuX3gNRbH0iCJNTk3x2wqvX04S7LKBF9AtZ+qFIU+N9LqWias6GWCoqio/q235cQIc9aZmPe+z+x/YS9Q/zh0ibXo+s6sYkxzEifxsi7LkQ1y9BmIULVfWc/EbC6Rza+zmWZtj1aBaz9+qBL32KZPSJqKR29+At02y7/V515JrquoajRKI2WQtStgPtr37tL02TpOiH84daeDwSs7ouiXc9MadqhScDaF/6jHBnHmvzZQSz7vNyzSojjKIrCx9v+5lCh/5NuA36YSpnDTrjJzM9Db+PebmcTrvj/YWNGiazp7w1JkIQQzbYnwC1sRiveX3MRSy8gMcBxhA5Ng49eaMzir5OOO1p+lx14WRZj7jzEgFHZRMfI/gaibtM1nb8WrOHN2z/0f902mP3uAgDCwi3c9sb1LLR+zeTlz/m1HZtVRk0L4avcw3nYbYG755Vkl7D29/U1lmlzUksat2oYsBjqut2bw3BziXUhQowDypZC3u0BqV3PfAUARbGgxt2LmrIJpYGfZ+9r9Xc/RyH8paSolJL8ACYbdZj7vwU1Fklp1Yh2PVsFLgbhV/YEM7bUcKPDEHWAQ9f47dAOLvn544DUf9/yWQCYVJXbu/Zn02UPs/ziu/zaxra8TL/WV19IgiSUZF0e+Dbyz0Urq366qqKYUBLqz1I1qgrXPpzOE9N2ccaFufQ+J49RN2fy3pLN3P/Gfi69JYsdG6LJz7EYHaoQAbfpj60Bq3vq7dOqHOt4SlsaNvPfMhdmi/9HggpR39x79sSAt/HAWc+wfX31I8QVRWH8OzcHPI66Kn2fsyVDhaglHNsDWPcHVY+Z2oKpnf/aUBv4ry4h6qnHLno+4G1Muf5Dln+/ssYyt0+5IeBxCP8oPCsJVJk+K/zjUABnYMw/WHUp48aRsfRM9t9+rS1j6s+gd3+SBEmI0BzpQFZwGss5q+bz4f7fJD6UKQqcPjifiR/u4fnPd3PLkwdp1bEMgBfGtWT/DhmJIIQ/2O32Sq9VVaVB06RqSntOkTVlhPBJQU4B+zYfDEpb405+EE2rfr+jUwadHJQ46iq7HZlFIoQTmr2w0mtFUcCU6rf6VVU2dhbCFyVFpaz/9d+gtPXExa9gtVa/H0m3MzqhmuSRWW1Q2i4K5KugqCV25VSd4dE02n97kjSLSfBbXfWJfNqHiqxbgtqcltahhrP2Gs7VH7v+jWD1b7FoDs/utPKQVgjnPnzky0qv1y75h39XbvNL3dGJ8kBCCF89d/kbQW1vkHlMjefloYT3hrXugaZJkkSIKrIr7/eo2/4B628GBSOEONGU294PantDI2rejyQsUlaS8FowH4tUP+ZGiJBzw29fVXq9qyCL7/duclJSx6TYCVetHN0KQASOfPMMAZo9EzRnfwwBbreakZuKEgakBDeYELTq11gUxfMPIV2eRgjh1JpFayu9nvfBj5jM/rkNzcr6xC/1CFFflZaUsWpxzXuDBEJZWfUjN1t0aRbESOoWXYMhzXvw1RuSJBGiEu2fSi/14hmAfzZIVVMCt1SpEPWBw+Hgx0+XBr3dzPTqV/Jo37NNECOpY4LY/4halx+8xoTw0YlLeH2zaz2mEwZaJ0fkEh9egkM3Y9XcT9TuGPOoX2KsjyRBEgpybzOm3YxOTg9r9hyg+n1K6gtrmeLzQwVzmJkGzf23hJAQtZkSVvkBxMHt6Tjsvg/3WWD7ynUhIUSNgj175KiLIp2P3CwqKGb3hr1Bjqbu+d/LPRje7mSyDjdnyXdhlJaUJ0wkaSLqrxO+/jr2AQ6fa1Ua/+O6kBCiRlNud7JPUBBckXqr0+PWMhv/LAvOcl91naIqNGrhnz2aju/C6Ec+0m2p4eVrpwtRC6gn/K7uK8w9rm+ucVrqVqxaOPll5atk6Cgcm5KlU132ceMlDwYi3HpDdrQ1mK5lg32t64JBous6ZA4wOoyQEBam4eu8ULvVjoKCqipomjyNEPXbqYN7Vnrtj+XoFmszfK5DiPqupLCEFXP/NjqMSsa2ud3oEOqMshKd+0Z2Jm13MvqRvoiiaHy5fgMJR8ZwyDMFUW9YzjjhgO8DNWTmiBC+s1ltzPvvj0aHUcn1ncejy9JNfqFrOmERlorvf76suqEAmlnBkWCmtEM0+YMaUtYh2k+RChF43RMbV3rt0Bxo6Kg4GN5+PQcLEyiwVreEuMKxJMmxDrzMHPGdJEgMphfONjqESvTiOUCJ0WGEhNRW1S/74YmsgzmSHBEC6NT32N5HX788my1/bfepPkmOCOEfv3270ugQKlm1eB35WYWuCwq3pe1KrzRrRNdVLu/eA9Dp2reQV7/bKUkSUT9Enl7xo178FViX+1SdJEeE8I+/FoTOoFGA7Wt2kr77sNFh1Cn7tx3y27Jbql2nJDWcw3e0lFEeota5oEWXip9n7/6HhQe2ABoDWmwjzKSxJz+JExMglSmYVQd2rXyFDkmO+IcssWW00u+NjqCygolGRxAyWrQv80s9msP1sJOmHVLoeV53v+3HIEQoOuXCkwHY8td23n/oM5/qkmW1hPCf5bP+NDqESiZd96bRIdQ51Q/UVNj4ZyyDm3bjyRv6s37VEPy1H4MQoUiJHAKAbt+Bnv+Eb5U1CP6+TULUVasWrTM6hEpevGaK0SHUPW4kRxo0S+LUi3q7VV30hkISvzp0pG4ZkCpqj9GtewBwqDifB/6cC+gkhRfSMKoIAKvDhKvVbMp/5XVWXHRnQGOtT2QGidG0Dca1Hf9XpZe6lo/MHjmmebsyup1ayMa/otE1Zx9OR2/Cvo9YOLA1jQNbZd8XUXfdP20cJlP5Q7fZby9AUbzvx/Ya3K2iLl/pus7WNTsYf9qjOGzHkpmd+rbl5Z+fJCIqwi/tCBHK/vjBuOW13lz9TKXXpcVlZB/MMyia+szEH/PzyU47xIVXxTL4ilwZkCnqnqh7UZRw4MjsEZ80QTX7r4+wc38GV730JWXH7c3WNjWBafddQWy09EVE3ffzl78Z1vZtb19b6bXdZmfPpgPGBFPPZe7PJnN/ttvlE+ZkEL6rmMwrm2BvFRXAyITwj2s7nEJsWPl9ffrONei6xtA2a9iV17Ci7x0XVkpOaRR6tXMadCLMdmy2MBpGx/kttqySdN7cdg82SiuOJSgNGddpEjGWeL+1E6okQWIgX9Zd9Ac1svIvuJ7xiEGRhK7xk/Zz97B2lBSZ0BzHnhSoJr3iAa/m+76OQhiuZddm7Nm4PyB1n3JhTwZde27F643Ltvg0yOelee6N+CzKLyZ992EiosNJbdOYrIPZLPzoF/ZvO0hpsZXfZ66o9trNf+5gWMw1fLHvXRo2TfY+WCFqAc1mXH+k08mdKr3++KnpBkUiQGHLmmgaNbVx1kV5RMfJaEwRZOZOYN8cmLrV7qhxx23EbF2NL2u9qCm/uFWuuNTK/sw8IsLMNG+YQHZBMXP/2MTOQ1lYrXYWrdlW7bU7DuVy9v3vMOPRq2nbrKHXsQpRGxTmFBvW9shbh1Z6Pf/DnwyKRHhKAaI2FNJiwlYcYQp7PjoJVBnhIbzXJaExm3LTA1J3i+gEHu95QcXrdVkHGdxmLTHhOt0aZlQcb5uYye78BjXWFWEqY/2op91q16qVkV2WhkkxkxyeSqmjiNU5S0gr3Y3m0FmX/2u11+bqh3nh3+u4odUztInr6lZ7tZUkSAyk2wycRtrwLycHFwU9jFDXon0Zby3YxmevNebX2QnYbSqqSaf/kFz6XZDPpDtbGhJX78E9aNe9FZkHs7GEW1jy1e+UFftnzxRRP32w4XUO7U5nbJs7/Fpvv2G9eGb2hErHMg9keV3frR9c5bJMTnouH074nJ+++B271Q5AYkoCuem5KKrq1rJ3R13Z/FbZ60TUafu2GDdC8vM971Q59s3Lcw2IRByj8Nv3CRTkmHn2851Ywmoq2wcie4N+CBQLlCwG8oMUp6iL1AZz0Ow5kHmqfys29URpcMKMEbsvg0IGuiyRV1TK1NnLmLtiI2W28tFUSbGR5BaWlm+t6sFIkdHPfcbqd+7xNlghQp4v3w189fbql6ocm3LbBwZEIrzRrk8bThnYg4x9magmlW8p5TD+WSpd1E9zLriBIlsZPb571a/1to1JZsGQWyodU9QdxIVXHXHdILKItgmH2ZF7NElyfNJPJzmykA6a66RymaOEH9O/4K/sH7Fp5X8XUaY4ShxF6Hg20vvD3Y/z3EnfenRNbSMJEiMVGbRBe/RdKGrlaViaLTAjx+uCJq2sPDhlH3e9eID8bBOxiQ4iozUcdvjfS6lk7Lfgj2W2nLl64qVExUbxw38XUVJYSrOOTRh83bk0aZdC45YNadAkCYDkJol8/uzMgMQg6r7zxp4JQGqrxiSmxJOT5p/lbVp1b14lOfL23dOwlti8qzACLrl+RI1FcjLyuPO0R3Ec6poAACAASURBVDi8PwvtuGUqctJyAdA9SI4c9fq4d7jnnXEeXydEbbDie2OW17rknqE0bFZ5dlZeljxcDw0Ka5fF8OM3SZx/aTaWuP+AuRWUfAJ6AagtIPISMLdFMaeimFIB0MydoOA5Y0MXtVhPAFRzIpraBrSdfqq3KWrDyjPTtIKpQI7XNaopU2s8X1BcynWvTGdfRg4O7VgiJLvA+6WMr3v5Sz564AqvrxcilK37dZMh7V5w3Tm069G60rGyEnm4HoouvOFcupzekRmvzqUgu5BGzZO58MbzaNmlOQ2aJpHSqhEAnfZs5J4VswyOVtRWKeExKIpCTFgEvZObsirLPwPJksIiWTT01krH/jj8A41iV1e8Pn5pW0WBPil7iQsvZXNWY0rs5SOWLKqdNgmZJNsP8umFNT//s2plfLhzIgdLdqFz7BlIscP771svrL+RCSfV3QSyJEiMVGZQgqRoCrpjF8S/hKIc+RUoeMGYWGqRiCiNiKhjHywmMzz9yU5uPbdTDVf55rOnv6n0OvtQLut/cd6BjIyLoCS/1Ok5IWrynyfGVPw8YMwZfDd5ns91xjeI5a0VlT9Xfp2xnO+mzPeqvp6DuzNp3kSX5T5/5psqyRFfzXvvZ8ZPvQVVrW4NUCFqr5mv/2BYuwe2p/H49HsJiyjv9H/5/HeGxCKcUZj6SFNSW5bR44yPKw8D0TKhoPwLnc6JixTFIbNIhDeU5OOWz4wcBkWT/VBrNDSaU+mIXvabD3W3Rk1Z6LLUJ4tXsTc9B82Pyymv25mG3aFhNklfRNQ9Rt3/F320hIw9h3l61oNExkQCsGDaEkNiETWb/+HPzP/w54rXOWm5bPlrR5VyOtBkYlcOdrYEMTpRV7zS7+KKny9q2dUvCZIIk5l5g2+udGxP0Wa+P/RhjavBKQp0TMqgfWIGhdZwNF0hxlJGpCmSJ09yPTh6ZeZ8DpbsRPdhOdETFZKNTbNiUWucYl5rSQ/LUIXGNV06F73w9WOvrSuNi6WW0nWIjne2rJUOaExe+WxQ45HkiPBGSptGOOwauzfuo6ykjJF3DvG5ztNH9OXL/e8RHhlecUzXdd6680Ov6jt5YFe3kiPWMhsLPlri1+TIUbecfJ/f6xQiFGQfmV1lhBXfr+Lte/5X8fr3b6Uv4m+Tfnvc62ttVoVHrmjDv397sumpJEeEN+LRiUa3bUXXilGixuDz7GxLP2i0HFWNrXRYz3vKywrbupUc0TSdb35b79fkyFEXPfa+3+sUIhQc2H7IsLbXLdnIaze9W/F6wUeSIPG3Z+ZNcF3ITxQg4umNtL5iLUmfySopwn0WoEl0PFtyMyi0lTGyZXdMim+PzHskpfLHxeNpGBlT6fgPB6YBlWeNVEdVIC68jPjwUmJMMTx50mdutb0ya4FfkyNHPb/xOr/XGSokQVKfFX2CrhWia7nIF1rPKQo0So1g5r8bePbzbdz23H6e/GgXc3dtYPb2LRzeMpcOfdoYFt8l9w51XUjUe9YSG9d1vIubut/L6MY3MnvqAi6fMNLr+lp3b8FT3z6AJazyqJ30PYfJzfDuc+blhU+6VS77YDZlxYGZFr/7n/2GLUUkRCB5sg6+/xuH+R/8RO7hPMpKykjfe9i4WGqxiJgIp8dVk8rCd3+hz6AeXtas4LDDZ6/5sDm05T/eXyvqDzUCsgaiZ12EntEPvegtiHnQh/pSUZI+RlUjKx3WtTzQ9npXZYp7M2ALSkrJKwrMoKWM3GLm/LExIHULYSRP9gf0N13X+WX6ctJ2Z+BwONj77z7DYqnNImLCnR5XTSoLP/iZAWNOD2o8CpDwQyatr1jLuAOtyke3ClGDBpGxnDvvHYYsfJ9TZr3O82t/4pneg72uL94SwTfnX0dcWOV+ukO3c6B0u8f1KQo8ftLHbpV1aHZybBmuC3rBqpewNKNuzvqXJbYMpXDiwgTBVQa2VaD68MW33ishJh5OOacYOLZJkuaw0u+s9/nk2c6U56KDb+ZrxiybImqX7LRja3CXFJby3ZR5tO/VuoYrajbu9WudHvclcXFx/DWce3l/Lrn3Ipp3bFrl/IrvV/H1K7PZsPRfr9twx6Rrp/Jt5kcBbUOIYDOZTThsnm3S50+aQ2PNT//Q6dR2xnaJarHSQucPYzWHxk+f/4ZS0/x9l1Sy0iyk7TeR0syL3xObe1/kRD2nHf8lvhSKp4PJ+76IEjcRxdmwTN3zPUB0Hfo9ewsW05uc37s915zfh/ZNG1Qpt/LfPfxv0d+s3OxdAsZdL3z5E8P6dXH+/0+IWsoSbgnYICd3/b1wHWeN7uf9Xon1XGmh838/zaGVzxBWQFEVdC24nT0FWHj/LFoC+z89CYdZxogL59JKCip+tmoOZu5ex/KM3V7XN7HXBahO7tV2zfvPmCfWj6FzfF/ObDiCplFtq5zfXbSJpRnfsbVgtZOr/WdR2uf0b3gxqmIKaDvBJp8OhkowOgDQraDEui4nPKKaQFF1xtxx0McHE0IE2Al9VM2hsXWVdxujTpxxHz3P7e70XKOWDb1eLaOkoJT5H/7EuF4PsuG3ykmQr178jscvfpGNy7Z4V7kHCrILyTyQFfB2hAim5FTj+yK2MhvRcZ4s4yQ84evDiOg4jUZNjEuiifrgxN9RBzi864so8S+hRJzn/KSaDLj/ZV7XYdTk4Tg0lVKbnXkr/+WqFz5n2cbdlcp9/es6xk35lr+3Bn7keZnNwa607IC3I0QwpbZtbHQI2MpsRERHuLXkjfCC7nt/xBcmoMU161F2F7gsK+qnKj0RXedQcZ5XdT3ZaxAjWjl/LhKmRmDGuz087Nj4J28572x/iH/y/qh0bk3OL7y/43G2FawJyNJax9PR2F/s+SyYUBfQBMnSpUsZNmwYTZo0QVEUZs2aVem8rutMnDiR1NRUIiMjOf/889m2bVsgQwoZum4DclyWCzhzZxRzczB3NjqSOsdshrOG5aGq0PM85x+OQoQibzqvp484hTMv6Vft+cjoCM4YcarXMWmajrXUylOXvILNWj7qYse63Xz4yBfl54M0Nb8o3/PRp8JY0hepnqZpZB4w/kFb+95tiEuOpceArkaHUmepJoVuZ3by+DpLmMbj7++VlSmEAby5r5+MEln9MqGKYoGIS92qSdfhmW+6sC+vybGIdLA7NB56/3uKS8v3Idx/OJeXppdvHOwI0sO/whJneyCKUCZ9kerpuk7aznSjw6B97zaEhVs4fXhfo0OpsxRVob2BS5ArQKsJO8Bm3JJuonZxeNEBbhEeyzXt+1R7XlEUzmg4zOuYdHR0NL7e+wZF9vIETqEtl2/3TaU8dRGc3+8yrdh1oVomoAmSoqIievTowdSpU52enzRpElOmTOHdd99l5cqVREdHM2jQIEpL6/5m03rJDKNDAMtZKOZmACgxdxscTN0UFq6jaw62/LWd5p2rLg0kRF1xy8tjXZa59/1bMFm8n4ap65CXmc+y7/4EYO47i1CDPE26YbPkoLYnfCd9keot++5PNIexT7479W1H624tABj75GWGxlKXaQ6dTcu30rV/R4+uO2NIHokN7Zjq1gx6UUcpyc+4LhP3EHBsrXybQ62SANR1eHNRb+ZsOttpHcVlNub/tRmAmb9vcLqERiA1axAf1PaE76QvUr0Nv/1LaZGxy2s169iErqeX3x+vfHSUobHUZbr2f/buOz6Kam3g+G9mW3oPCaGG3gVEuihIFRBREXyxXK/Yu6LCVa+9l4tdrIgdC2IHUUBEROlFOgECIb0nm20z7x9LEmLaJltmd3O+fviQ3Zk98xiSnbPnOec5Kvs3HmLIlIGaxSAB8a8f0ez6QvB7dmTj7yGjk2ZgkkIbPa8hDtXG5vxVAGwsWInqo8RIpXhja59ezxe8OrI0adIkHn30UaZPrz2TR1VVFixYwH333ce0adPo168fixcvJiMjo9aMiqBU8bPGAeiRYh6teiSFjAapl4bxBK+XftiPolh5ZNk9WociCF5x2+tXk9I5udHz8jIKOO/68W4lNXR6mb1/HQRg38YDKHbfdgTCIt3ryAi+J/oi9Vv31QZNry/LEvM/vLXqcb9RvRg0qb+GEQU3xaEwb/EtTXpNr0Fl2EU5diEQ6G9AMjSeADyaY2Phny9x9bsXMfqpKxn26LUMf+wa7v9yDAey4rDaYN5n41j8R/2zyGUJ/j7inPG+52i2z1aOVIoTJQkDjuiL1O+3pdr2RZDggc/nVu3r0+30zoz7V93JUcEzrnv2Ck2vH/V788omCUJjJid35/SEto2eV2IvYHjCFPRu7ld8zOwsc3XCfNjrZbX+KdoYfHtZa7ZJe1paGpmZmYwdO7bquejoaIYMGcL69euZNWtWna+zWCxYLNUzDIqLi70eq6epqgrWP7QNQm6FpPvHgGbsQ5A/Q5t4gliXvhUs2bYVq/wafYZFsnO9qHspBJfJ14xv8Li51MyTl73E78v+qvO4JIEky6iq2mh5L4dDYcP3mzlxKIv9m9OaHXNzKYqCLIvtu4JFS+6LAPz+dd2/k74SGhVaK7l66ytXc1mnGzWKKPi9//BntOmazPH9mS6drzhEMXYhMMgJDa+Gt9jsPPz+T1UrP6D6g73NoWPFrm6s2NUdFVAamXuhqvDXvnTmLvza65uy18Vmd2DQi2VdwaKl90V++eg3Ta8v6yQ69m5X47nrnr2Cnxat0Sii4Lf4oSWk9u1A2g4NV3LYFRAbtgse9uJZDZfxdKh2vjn+Jn/l/9TAWZV978YTHunl+/j48LPsLP7d9SA9xOIoJ0wfXPtZa/aOkJnp/GCWlFRzQ66kpKSqY3V54okniI6OrvrTrl27es/1V2rx44DG0/HkqNrP6UQJKG8xhSro7Uto0yENY4jY6FRoWR67ZAF/fLup3uPqyU37XNr7RIX0PcdZ99WfHozQdZtX7tDkuoJ3tOS+yMdPfYW5RNuSFhHR4bWeS2wnyth504pFq11OjgBs+S0CvXuT2wTBLzz8wU8s37i33uMORUJRGk+OgHPI4lhOEb9sPei5AJvg580tY2+KlqIl90WWL1pFUY62iZ3QiNqrw6PigmvQz9+s+nidpskRR6ROJEcETXyX8S5/5a9s5CwVV5IjAEW2XE2SIwBbCn7V5LreFHDvCvPnz6eoqKjqT3p6utYhNYmqOsC8WOswkEIm135OEjORvMlgUph5cw4Ou4yrb3iC4O9+UureT8litvDtwhXcOuJeNny3udFN1NUA2QFY05lOgt8I/L6IyvsPLtE6DEbPGlHrOZcSpYLP/PVzFBlpRux2rSMRhPrJyfvqfN5qs/P17zu55vnP+OHPPSiN9DUC5d1n77EcrUMQ/ECg90UAXrn1Xa1DYMyskVqHIPiQCli61p6gIwju2nfRvDqfd6h2tuav5d1DD7Eh7wcCp7fRsMwK31fz8DbNSmwlJztLKmRlZdG6dfXmLllZWfTvX3/9aZPJhMlkqve437OuQ/tfCAOE1S6lpVrFzOj66QD3Vn7o9dAm1crQcUWs+yHGM2EJgob+s6x674Dfv97AU5e9QnmJWcOIvC8qQcwoCyYttS+y+4992CzarmSVZInzbpxY6/ndf4iZ0fXRG/XYrb7NVCiKxH2XdeLpzw4Qn2QHyVkWURD8x81VX23YfZi73/yOErNVw3i8L1bsQRJUWmpf5Mjf6Zj94HPDBbdPqfXc3o3arA4LBIYQA7aKwN2cTAKKJgXf3gmCtkaHJqHTOSecHy3dzfuHn6RcCe7S+hH64BvT1CxBkpqaSnJyMj///HPVjb+4uJgNGzZw/fXXaxWW16n2umc4+ZQUDlJsjadUyzoovFqjgAKBZ5JadjsMHV8sEiRCwPvB+jF6vZ6C7CIu63QDlvLgHoyoNGzqIK1DEDyopfZFju7N0DoEDCYDcck174V/r9/L3WMf0igi/+ewa1Oi8/ghE1ef1YNzLsrnrGmF9BpUjk4sOhb8QeIOZJ2JkvIKptz3dtAnRipNOL2b1iEIHtRS+yIZB7O0DgGdXiahTVyN5w5uO8ydZ/1Xo4j8XyAnR1TA2iGUit4RWociBCyF6j1CnH9vPf9OIk0hWBxm/rf7JkqUAs2i86WBsaO1DsHjvJogKS0t5cCBA1WP09LS2Lp1K3FxcbRv357bbruNRx99lK5du5Kamsr9999PSkoK559/vjfD0pY9V+sIQC0ELECI86GqohbNR/uVLf7MhYLELpAkMJjE91kIUBKMmDaY+R/dil6vx2F3cHnnlpMcAVj31Z9MvHIMkphCHTBEX6S20oIyrUPAarZSlFtMXHL1hI3n5ryG3Sb26aqPluXHzGUy3yxKpEufCvoOKdcsDkEAwHgmRL+ArDOhqirn/fedFpMcAeceJDNH90cnB1y17BZL9EVqs9m0r93osCvkpOfSrnv1XqwvXP8Glhb0ftKS2JKNZN6dKpbCCs0yss0+2kZVrwpJDe/D/3W4izC9c1x1wd5bW0xyBGBn0e+MMk1HJ2m27sLjvPp/snHjRkaPrs4q3XHHHQBcccUVLFq0iLvvvpuysjKuueYaCgsLGTlyJD/++CMhISHeDEtb+k5aR3BS9T+9Wv4+KK5v2Ck0nyTBwZ21N4IThICgOhMEV3S5icUHX+aXj36joqxlfYB4fs7rbFu1i7vfuwlZDEwEBNEXqS21j39s5GoKNVZ9veqTdRzdfVzDaISGdOxRweV3ZTJ8orab6QoCANa1kDsGJXE1a3ecoKjMonVEPvXs52vYuO8YT10zGYNYzhUQRF+kto692jR+kg+YwqrLlG1euV2U+gxSjhCJzHs64Yg1aB2KEHBUEkJLaRNZs2RWWtlOnt59LXf3XEiO5TjF/jAZ3odWZn3ModKdXJ56LwbZ2PgLAoCkBsrOuPUoLi4mOjqaoqIioqKitA6nUYp1L+RP1TgKA3LyLuDk6pHsQaAGd308zwgDmj9rsvI37YqhPchKD9x6sUKAkECSJK/NOJ587VhWf/I7ZUUtcybx9f/7FxfcOlnrMBoUaPfHQBZo3+uCnCIuTpqjaQyyTma57dOqx7PaXkteRr6GEQWG0KgQzMUVPrteXJKVJz4+RNsuFvTBM0FM8CkZT63ErsU0gclP9yOrsNQ77fsxCbh2yjCumTxU61AaFGj3x0AWaN9ri9nClPBLtQ6DFY4lVSvDr+p9m5is4QJf90XcpUqQtrgf6MXktpZKRkJpVsUcFVlSmZC6m2hT3T/zncL7UGovJtty1L0gA5CExPCEKZybcqXWoTTI1fujeIfwMcnQUesQQE6p/tq2WSRHXObeQHDlSs5F6/fwzaFtTL5MrNoRPKtjn3Z8mvEGb/+9gP+bfwEde7dDlr2zhPiHt35usckRgC/+9y2K4qUBH0HwspgE7QdOohMiq75O23lUJEdc5OsBifwsIy/c047yYucsdbsNHNpXRRH8WhtIWIOUsBLCbwJ9L6rrdXuWalneIpMj4CyM/PGqLdg02ptIENxlCtV+wmBYVGhVciT7aI5IjrgokJIjANZ2Ia4nR1ScOf2AnkYuxMoGfjn3BtZOvZnb+5xF//iUxl9Ui0qrsGImddpVb3IE4FDZzhaZHAFQUfkzfwUWh1nrUDxCzAXzMUkyaf9eG3FH9deOE9rF0QJJkvOPMQRufjKLf83L4tox3cnP8szy6aiESEoLylAcYuC2pXnsu/kMnjQQgLjkWK589BJCI0J49/5P8EYPT3H45p0sPDrMLxMx2UdzyT9RQEKb+AbPGyfPqPP51/c/SefOnb0RmiA0yh/20LnioZlVX2cfbVlL0gPN33+FM3tQL0ZNKaTXGWU4HBJbfo1k558hhIYrDB5XzJXzMgmv2vM0BijGa6sGBP8V+Txy+JSqh1LkLai6BNTiXV65nPOdTMVbCZhKIQY9FX6wX8I/FZVVkJ5TSKfWDfdFBl7/vzqff37OWM4+va83QhOEgDDznuo9XrLT8zSMRPC0iNhwygrLnRVTTC4kR+wQtQOidsjorBKqrFLWSaWov4o95pTzvH/LEdz00IAJXNptUNXjm3qPpH1EDJvzmpYAHZx8mNSYfL/ZskYn6XGo/tcXsSkWsiqO0j68e4Pn3bv9gjqfH8klTOpX95iJr4kVJJrQ8tueiBQ6ruqRWiY+vGpFkiAqFj7avJdbnkpHktwfcC7OLRHJkRboje3PVSVHTnXWzOEB//Mw486p3Pn2DUTGRzR+sq810luqLzkCcF3Xefzw8XJPRyQILjOGaVcrNjw6jLGXjap6HBIRHHVrg5m1Qmbl53G8eE87XvlPW37/MZrifBNZ6aF8804rLujWj8vO6MFL81PYv90sVti1RLGfIYXVUXrSNAFvjiZJPkjETR/ZlyeuOpeE6HCvX8vT6kuOANzx1koeXbzMh9EIQk1RrbRb0WoKNTLtxonVscRHNnC2EGhKC8qo3E3AkGWFBib3yeWQ8oVMzGZncgRAUiTCD0q0/krGmH3yRJEc8XuLRl7M7K6n13p+dEpXDLLre3aFGyx+lRwB6BM9nEs7zCPGkKh1KE1WX3IE4Dc+5tntt/gwmvqJBIkWjJO0ua4Ui9TqeyTJuXBIyRwP9rnaxCJUkSQ499J85vw3XetQhAB1Tb87mRZzOQvvWoy1onrTdJ0u8N/ix/9rNBOvHM1DS+/WOpQaUjonEd86tt7jDSVHKj0/+y1PhiQITXL+Ledqct2wqFDe3ftiVWmNuZMeZO7ZD2kSi+A5c+7LYPGfe7j5iQy69rMgy9V7rwktRMEM1KwBKEUPoqrVpRZUdHhzNZHqg4+z00f0ZsKg7rxy83SvX6sp4iJDad+q/r5IQ8mRSl+uP+TJkAShSS7/70WaXNcYauDt3QsIjwoD4OU73uSqXrdpEovgfbpiO5Hfnai3YxK7QUJfCpJaczRcUiUkByT8IoMCcgWi9Jaf+9dvS+j7xdPcveEbSm2Wquf1SNgV10tSpkQUeSM8twyOm0DP6MFc1elhrUOpwSSH0jq0Y73Hn9t+U6NtFHDMgxE1X+CPngUgKfZJ31804nbkpA1IcjSqqqJkdgMO+z4OoV5TLy8gOt7a+ImCUIfyYjOfP/cNl3e9mYKsQgDeuPsDjaNyX2JbZ9mIDd9u8tp+Ks1x0Z3n1VumaMfa3S638+ELn3kqJEFokn8/Msvn15w173y+KniP2FbOvsg4eQbblnun9I7gO5IMS15Jwlrxj4EF/3nLFnymHMwfoWafjerIcD5V2vggfXOVVbg+G9QdnVMSAFi7I82vfq4vPed09PVMhtl/LMfldv792CLPBCQITXTe9RN9PiN/2k0T+abkA5LaO2dhj5NnsGzBCt8GIfhcwsfZmP4qqPW8bIbwQ1Kt5EglSZUwlEqEHIPWy2T0LXPbq4Bidtj54vB2Rnz9ImklztJ5r+9Zf0puyzlpQ0Ih3FBBqN7KPzNfstS8Ld29qbKE1b6SzRpHUtPQ+EkY5Lr3lCqwZpNPhkvt3Ltdm4T5qUSCRAOSZIKI+310NT0kbkSOuB4AJXMGalbDteEE35MkMIXC/W8e8Ur7xjCDV9oV/E/e8XweuuhZoGkD9f7OYrZWLZPW2ojzz2DKtePqPb7ghjdcbmvR7Us8EZIgNJlOp2P+h7f65mIyfHriTa56fDaSJPHARU8yXnexb64teJ2qSBQX6FmxJBZHg5PzRCm1FkMtQM2f47xvW9d7vHmHImFzwEu/DMMXo6uVEyIsNrvfzB4e2LUNl42rXUak0tNLVrvc1tZjtQcNBcEXJEni8R/+47PrLT7wEje9eBWyLPPibW+4tOJbCFwqoEaFoSbGoEaH0/qFdKJ21tzb0phVe+VIrXYklbBDEvpSiYhNXgxY8KhSu5XLV3+EQ1FYfeIAzp8IO2e13cOE1F1c2H0rU7vsYlrXHUzuvIuO0XlU3uQLLWH40dxMAKST/R276j+TqpNDOjAmaWa9x1dkNGXCrvblecUm7RqRIy5D0SVB0V2AudHzGxcL/LNzawR0kHMmCmI9YCDoM7icqDg7xfme/dW0ltsA5yxPkFAV8bMQzHat28v+LYcoL/a/zc2bSlVVJEmi82kd/aZcywNf3NXgJtcnDmT5MBpBaL4xl4wkOjGShy96lvLiCrfbi4gLo7SwvEb/1mAyoDPouLzzjVgtNtQGakALgUuSVPZtDWPqFfkNnFX5gU46+Uf7D0KCFzkOgPVPUAqb/NLK+31dt1qHIvH5xl4M7XyUH7Z1czNI15gtNkJNBrq1SfSbT1Ov3nwBOrn+uY57j7u+gkQQtHTG+AG8uP4x/jP5cUrzy9xuLzw2jLLicjglYa836tEbdFxz2lxsNjsOq+uldoTApMZGonRvB+Gh1U+aLcR+XU7kJomC8WBppWJ0pZKSCiFZzhtS9AEdIbkKmeerYjQ1AGSUF/PLif1IcjaJYSWMbLMfo652/yLCYGFoymEijRXsyGlDVlkkpVYjYQar3yRK8i1ZxIckkxzSUetQqlyZ+iB6uf7J2EfK9/owGveJFSQakkPHIydvg7hlEHIeUPeypJpiQO4BchswDIaoZ5CSdiInb0Bq9SfoOp1yrhVn8sWMSI4EBkmG1B7uD1LVR1XwqzJFgpdI8OINb1FRZmn8XD9Xucn8WTOHaxxJtYaSIwAGk+u95ZFXDHE3HEFwy+ljT2NZ4fu8tet/TLhyNKawxvsi4TFhdDk9laQOifQZ2YPb37iW78o/ZGnueywrWEyXgalV59osNipKK7CUW0VyJIhJclNKaoldTlsGCbXkeVCbniCRJFBUsDtq/pw4FIlDObG8+stgnvjmTMqsrnx2cp/V7hxMHXVap0bO9B2joeG+Roje9fJjYb6pVCYI9eo5pBtLcxfx7t4XmXrdeMIiQxt9TUi4ia6DOtGqQwK9hnXj5leu4uuS9/kq7z2+K/mQvmf2rDrXbrVTUWahoswikiMtgBobiTKgK4SF1DwQYoRWsehtMDHK8gAAIABJREFUMonfybR/T0/sXzrUk/81xFBSfT8yFcokfSeLIbYAIAG/Zn1Fu+htdIzKqDM5AtXP9U7IJNpkBiR+P94JpZHVRT51MpROEX2rVpNoLcIQ3eBxo843/TRPETlPPyAbe4LxWVT1EdSKX6D0NXDsw5m/UnD+Jqig74UUtwhJjqmzHTX/RnCIjfYCnc3m3Tc7h13M2Ax6KuzZsF/rKDxCd/IDfmh4SCNn+obO1PgowlkXD+eHt352qb0H3p3rbkiC4BEderZl7ts3cMsrc/jz+y18/ORS9m08iKyTUBxqVVekXY8Unv3lQeKS694Y+MnLXuTA5jTfBi9oTnFInDaipAmvEANUwU8F+5ZmvbLMouff70zniuFbGdfnIAadQl5pKF9s7M2H60+jzGpk45EOHo63fpGhzg/4Bl3gZBLOG9abd5b/5dK5v718u5ejEQTXtO3amltevZrrF/yLjcu38dmzy9ixdk91X+SkVh0SeH71wyR1SKyznRdveDOoSg0LrlMBpVs754N/joRLknOJ4sm/lZPDIg0NNquodR4PyZEwHQfZBroyCUeYirkD8M/bhP3kc/4xnt3i6CU7im4TUXqIMFgbncyjqtA5JofNWe0pqAhF8pcSFkC0wbk3qyzJjSb0/MWg2LH8kLnIpXMf6/eld4NxgUiQ+BFJCkUKnYwaMgksa1DNn4HjGMgJSKEXQMh4JKnu+s2K7SDYXesEC/7LXCaxf1vjM2YEoSXoP6ZP1ddpO49qGEk11a5y/MAJ2nRpXe85l95/kUsJkvjOUZ4MTRA8whhiZOQFQxgxfTCbftrOD2+t5Nj+E0QnRHHO7DM5e+ZwTKF1zwbKO5HP+q83+jhiwR9ExNg5c7IrdSoEoWH7MuOYvfAiVHT896uxPLhsDAadA4tdjxYjTJ1bx1Wtvj6RX+zz69dFAvYdy6Fb27oHhwFmjz3d5QSJIPgbg9HAsKmDGDrldLb/+jffvbGSo7uPERETzuhZIxgz+8x6J0+Vl5SzfNFq3wYs+I+IUOef+lSOkLu47LWh5EnSjzIS0skkioxDr5I7TqGijfN49CYoqn+rqLqpYMoEQ4GEqgdzOxVFDA81W5/EjKquQwNVKatIEsSFlBFpNDO+49/4y7yICDm2qpRVub0pE5K860jpHjpE9Kj3+Bnx4/gxczFqgJTVFQkSPyRJMoSMRgoZ7fqL8ny3uZngHaoKXyxMxGYVle8E90hycOwzE5NYnUDIPuIftbQVh8Jrdyzi0a/n13tOq3YJPPbdf7h38uP1nhPfN5pPtr3ljRAFwSMkSWLQ+NMYNP40l1+z8K7FXoxI8Gc9BpRj9I+FfoLfcC47q5ys66pL33AmRyopqozFrl3fOOaU+vVZBf4xKKECj3/0M4vunlXvObERobx95wyueu6zBtva/JpYPSL4L0mSOO2s3px2Vm+XX/PpM8u8GJHg90x1Tyj2hsrkSeXfsh2SftCRP0zBEQLRWyWKBiou5/aNOZCwSsZQLFWtXFEllZKeKgVD1NqrU4RGtY5o+r5GcaHlTO78txeiab5QfXjV1yX2hvb7862lx1/htu4v1XvcpAvlhi7P8MqBOxtsxx9Wj4DYgySING8Ju+A/KsolDu4MQRSzFNwh64Pnbd0QUr3hV1iU/0yd2fDt5kbPGTxpAF/mvcv4f52NbKj+N5ly4zn8pHwmkiNCUFr10TqtQxA0obL510j2bas7Q6KqYDFL+FGVAsHrJEBPhRXW7O2I1e56hiQ+wuy9sJrBZKyeTxhZz+o5LWxPO4HVZm/wnAFd2rL2fzcyY1Q/DLrqf4MJAzuz+bXbRXJECEofPeofA22CRqw2zS5dmSiJXS8RvVVybu6eDq5MntcXQNJ3MvqSmm1JqkTk3xLxa0WNruaIMzW98+mP32mjXN3/CNVFahhJTTmW45jtpQ2ekxKWygN9PmJk/DR0VI/vdDadxmP9vvSb5AiIFSRBQVVFHedgYApVufuldC7qHYXdKqYHCM1z9sXD+eWj37QOwyP6jqzeXPHUZIk/KMwrJia+4RJZkbER3PXOjdz1zo0+ikoQtKOK0e8WTXFI3Dm9C4vW7yGulR1JgsI8HZ+/2oofPoqjtEiPKUThnBn5XHxDDq07WLUOWfAmw1Bs5eu5b+k4Vu/pwmc3fETHhKJGV5KUWSE6tIKcknD8ZYiif5c2VV+HhfhuZrIr0k7k0719qwbPCQ8xMv+Sc5h/yTk+ikoQBEE7qsVK1YyMpixf9DBjgfPa0dtlKtopzjmw/wxHAcnq3MckZpOE5HAmRP5JQsKUDWIibdP0jE7ETtMnXWj4Y1OvdmHdq74OkcM0jKS2A0Xb6Rs/vMFzjHIIk9pcwaQ2V/goquYJnqnGLZhqXu35RuV2gP/MkmoJZBmsFRJ2UWJLcEOrDglah+AxYy8bVfV1/olCDSOp7frT79I6BEHwK3s3HvB4mwlt4zCF+deApFAXZykla4XMGw+lIEmQfVzPTRO68cUbiZQW6QmPcjD96hwuviGH2FY2bCI/Etz0fRn2+DWs3tMFgJs+mMpHf/RFVWlwJdFT343mQHYc/pIcAfi/0QOqvi4o8a/VLf9+7hOtQxAEv3L84AmPtxmdGOVXK9mFRqSc/Cys4Sj3qfuWhGRKxP8qndw9/pQ/gL4UWn8l0/ZTHeGH5TqTI5WsMSI50lRTO8ZpHYLHjEm+uOprs6PhFRu+9snxZ7UOwWPECpJgYG18M+Am0fVCSlgKahlq9kDPti006IP/JWsdghDgPn32K61D8Ihrn7sMg7F61ciaJb9rGE1tuUf9p/anIPiDbat3ebS9Nl2TefvvBdgsdqZGXOrRtgVvcCZJVn8VC0BZkY68LAOKQyI20cbzyw6Q3M6KJDvHLCoHyv1xlp7gvoU/HgU6Vj3OKo7kfytGsPtEIndO+I3Y8JoZMlWF0god32/vhj/N3/vXuNNrrBpZsWmvhtHUZraKKgKCcKrDO456tL2EtnEsPvAyqqIyOWy2R9sWPEuVJdTU1qiJMVqHUkvEfpmQYyql3VVs8SqSQyL0CIQdlhpMipxKbriiolAHq/0PrUPwiAHRownXV1eu2FUYHP9f/kgkSAKcqhSD1YODEnJ7pIQvkCQJJUskR3xt5k3ZrFoaQ0mBHn+aPScEhnMuG8nP7wd+ea0+o3py0e3nVT0uyCoMmrJhghCMzGUVbP1lp8fai02O5s0dz6PT6ZiYUP8mxIK/cfZbnEmS6loStz+XTqu2VuRTqoeKxEjwyracx5urU6jdj5X4cUd3VuzsSqfEPN7591JCjA4k4PcD7bj940n4U3KkS+s4brmgeiVrqdnChys3aRiRIAgNsVZY+eM7z/2OhkeHsmjvixiMBj7++GOPtSt4iU6HigShJr/sZOjNEjFbmx+XKQskO6hiBNcFKmclJ5GpBP49O0qO56ION1c9tilWVmR+oGFEwc1/eqFCk6lKEWreTFB2e65RQ08kqYn7X+iHeO76LVxCsp231uylzzDfL5sLps29W6pgSI70H9+H51c9VOO5nz9cq1E09ZON4vdFEADMpWbmnv0AG5dv81ibHXu3r15BVuHaawZO6Oex6wue4BwESGpnYfCYEvQuf6AXe7AFusufb/j+qKgyB7MTWLalF4dzY3nyu1Hc/vEkFNV//u1TE6P45L7Lazy3cvN+HKLCiSD4JavFxryJj/Lj26s81mabLq0xhTpLjr8z27VNhAeM7eux6wtNZLOjO3gcec02KC13qymdzv8+50kOidA0raMIHK1jf9A6BLeFEMFdvV+v8dze4o3YEHVqvcX/fvMFl6mlC8Dh4XdJRzPqdtp3gPFsz8bRgsUkOHjui0P83+0Z+HIjrinXjmP6bZOR/bBDILQMepPMMz8+gPSPWT856bkaRVS/d3cv0DoEQfALHz+xlP1bPNsXyT6a0+TXbF6+ndGzRng0DsF9XfuZkZrSrTBeCGH/RixyD0yqCrnWZBpbBa0Czy0fwcWvzuKLTb39KjkC8MXDVyHLNf8fsgpKNIqmfq/eNE3rEATBLyx94Xt2rt3j0TZzjuWhNrRpUh22rNzB1OvGezQOwTVV79iKgvzXHlCUZrc1ckQ3Zs4YjNHoP/cmCYmENTJRW/6xn0nlj6hI4Aed+/stRv7H5PUiW55G0dTv3FZXaR2Cx4hPHwFKVcqh/HOqdnjyFHtzVqOUg3W1Z+MQuHxuDkf2Gln3vW823f76leU+uY4g1Of78ro3G923+ZCPI2lcSmprrUMQBM057A6+fnU5quLZT2XH92ficDjQ6Zr2wXTVJ+s8GofgPofDtXISVfuRWJcgJsYFrt/311Vaqy7+V/6k0sZXbqvz+SOZ/rf32NDenbQOQRA0p6oqS1/8vsnJjMYUZBVRVlROREx4k173zesrPBqH0DQSgKLCkUxITWlWG2t+9WyyzVMkJGI3SUTuUSnromIPB53ZWX4re6JaeVILpmKQHYTp3FtB5A8e6vNpnc+X2Ip8HEnjRiRP1joEjxEJkkClZAAWLzTc3N2fnJtzCp4jSXDvwuOc2y4O52Ivlb5DS+k3rIyIaAcnjpj45csYSovEr7EQ2CLiI/g0fWGtlSOVPD0jzF1fl7yvdQiC4BcKsp2DB95Q3/tBg6+RJY8nawT37NwQjs0qYTDW/+9is8LR/SF07u1iPTXBbz27/EytQ2i2EIPMyqevr7VypNKPm/b5OKKGrXnueq1DEAS/UFFuIS/DOwlMVW36ZFRZJ6M4PDyJVWgSFZAzclGamSDxd/oyieht1fcqFZX4tZA3SnXOn65cuXvq19UnB20SJdpkJs5UTvfYZlTF8RMyOub3ege9bKjz+Npc18r9+cr8Xu9oHYJHiZHVAKV67Z9ORVGsyLKxya8TPE+ng7d/28Md07rwv2UHaNPJhsPuXDGq08PV/83g1fva8MOH8VqHKghNFts6hpf/eJxW7RJrHbOYLZTklxLexFlb3paUmkhoeIjWYQiCXzAYvdeNLCkoJTo+qkmvEckR/1NSoOfHj+KYfFlejU3aKykO+GlJHDv/DOeuF9L9cV9VwUWqCgVlYVqH0WSRoQbenzeb9q1iax2z2OwUlVUQEdLUz0XeFRVmIjJM9EUEAUDnxX00S/JKiYyNbNJrRHLET1ibO/E38EhIROyXMBSoFPdWqGgLSGA6ARF7JHLHqc7N3ZuaHAmoZIrKhNTdbM5sS4Qp8JYi6zFxQ5enSAprX+uYXbFR5ijGJIdqEFn9dBiI0MdoHYZHiQRJAFJVFYoe9N4Fsvug0MV77fsbqTWo/ptlbtvJxttr9xAe5Rz40emrtzA1GFVue+YYxfk61v0QXG9OQmA6dQZ3SISJilILsk5GliXsNgd6o445T1zKhbdPqfP1mYezef+hz/jl49+wW+1e/dDTHK9teUbrEATBb7x001tea/uixKtI7tzKa+37m6SOiWQdbvreK4Fg4UMpJLWzMvicEux20Oup+nvz2ghe+28bdDoV6cV0rUMV3FBcocPmcK541npERZYllJN9kVCTAbPFhixJzr6IQ0EnSVw9ZSjXnDu0ztfnFJbyxvd/8O0ff2OxOZD9LHP3yb2XaR2CIPiN125b5LW2r+h2C/Ft47zWvr9JTm1FZlq21mF4hqI6Z5XK/vVZ0ptMuRKJa2rPRtGVObBHgmx1luMyt6f2bfrUOUYSyCWgRDRyQe1v9yepGGQ7suT8Z9f7ydYxMjoUHAAYJBM21VkBSJZ0KKoDkBiZMI0JyZci1/FzWmYvYlXWZ2ws+Bmb4o3qQe65tvOTWofgcSJBEohsm8H2u5cvcsCls6SknahZg4AALovgx8mRSpExdc+KlSTnff+yuVms+yEaP7lDCS3Y8GlncPFd0wiLDKVDr7Yc3X2MNUvWU1ZUTuvOSZwz+0wiY+vubR3bl8Etw++lvLgch905+6ryb38w/Y4pREb514oWQdBK2o4jrFmy3qvXyDzo2of0H22fcHHyHIrzSr0ajzcFa3IEwGaR+e/lqQwYVcr4i/NJSLGSe8LAT5/GsfnXSFRVwmBUqCwf72dj0UIjFBXKLQa+3doNi90/VloM6NSaWy4Yhcmgp0tKAsdyi1i+cQ+FpRWkxEdx7uAexEbWvdrlRH4xVzz9CQUl5ThOJlkUD+9t4I5zBnQmOa5pM9oFIVhlHs7m24U/efUaecdcK9+1wrGES1NvIPtorlfj8aZgSY5UdSPMVhAr/1ENoCuDVitkDEVQMFihpCfVs24BFIjaIRGWBoVnqERthuzzGm/bdBwsbbwVueu6xTr70X0TMzSOpFo0rZjZ5VZ0koHkkPYU2fLYVvgrZfYiogzxnBYziihD3QnYUlshrx+YR5EtF8XT+057QDtTd9qEp2odhseJBEkAUkte8OHVoiFqDRT3/8fT65BDnWVxVDkGlEwfxiScSpYhtWcFKR2tZBw2aR2O0MKtW/onD35xV9XjDr3acfmD7Vx67YLr3qCsqNwvl6aHx4Rx/TOXax2GIPiN9x/+zGfXMoYZWFa4mEnGS2o8P//7GxgzcTQAsUkxAZ0gCXaqKrF5TSSb19Q1sKsyZGyxSIwEqFW7O/LG6jMos/hHcgRg04EM+qa2rnrcvlUMV9ezWuSfnlmyukZyxJ+Y9DqenFP3ClxBaIk+ftx39fh1eh0/Wj9hnDyjxvMDbujC0y8/AUBi2/iATpAEnXr2lGopVFQc4RC3Vib0GEiq8/sR94eO6C0qFa1B0SsYCiRMeRISEioqrVZIVCSqNFpGX4XQ4xKOcBW7ZsVMVCIMFnrGZ6KqEGrwn3GEAk7QLqxb1eNYYyvObnWRS69dnvmB3yZHQGJO14e1DsIrRIIkQCiWLVC6AGzbAO9siFq3IjBJyMkNbEzYjM3LBM8Li7QDlQmSyptZy+4UCNpQFKVqmWjGwUyWv7uKA9sOYzDqmXrdeJJTW5G24yimUCN9R/UiJMzEsf0n2LZ6l8aR12/B2kdqbBp9Ii2Lr178nt+W/onFbKXrgFTOu3EiQ6ec3qzNpQUhEOzbdJD3/vsJO9ftpbzY7LPrWsttFOUW85PSQFLG/8YyhRrqr8NgMKnc/fJRVFWsHgkUqgoWm467l4zl94Op+GN/01xhITTE2S8+kV/MsnU72Z2ejU6WOW9YL7q1TWRveg4GvY4BXdoQHmIkp6iUX7cf8qsVI6d65ZYL0J1ShiOroIRPV29lxaZ9mC02OqckcPFZ/RjTv2u9m80LQqBL23mERfd/yrY1uygr9N24iMPu4MDWtAb7IrKflQZuqVRwJkdCW/bkUQkJfRnoy2of01kkwg9DzWUkzteoioqhTKLRzrXsXJkSuUeiYKg37puNj2m1Di9ieJs09Dr/vG/nlWYTH+EsGVxsy2dzwS8cLduPpKr0jx1Fu/AeZJgPIUsyHcJ7EqoLp8JRxrbCX/00OQKXtL+rxibyJbYC/sj9ke1Fa6lwlJNoasOQ+An0jRmBLPlJvTMXiQSJH1NVG2rZB1D6IlDHu5qvlL0GUXfUf1wXA/bgWI4ZqOw2yDx66sw98aFI0M6iBz/lyodm8da8D1nyzLIax9Yt/bPG49CIEGbMPY+Uzkm+DLFJzrp4OB17OzdMO/J3Og/PeJ6ju4/VOGfjim1sXLGNc68Zy22vXSOSJELQcDgcfP/mz7xz70eUFmjXF3nzrg+Y9/4t9R6PSoyC3T4MSGii+t8Tp1yeiynEPz/YCtUqE1jFZiOPfXMWP+/27/0Kb311GQtvn8FbP2zgtW9qlgNcve1gjccmg45LRg9gQJc2fpscGdKjHQO7tgUgPaeQe978lj3pNUvzbdyXzsZ96UwY1J1Hr5xYI5kiCIFMVVWWL1rN2/M/oDC7WLM4Fs5dzDMrH6j3eFRcY5s2CL4gAUpKotZhBCwJCX3pyfJZrYG6biUqSDYIOyxhTTj5hFrzeGj6yf1OnI02K5IYUxlFljDUqgacE2502Dk9OZ1Osa6VwNPKa4fu4b5+7/J77rd8l/FOjWN7SjfWeKxDz+D48fSJHo5DtfsyTJe1CelCnxjnitwiay4fH3mOdPPeGuccKS/mSPluthWuZXbHe9BJgZN2CJxIWxhVtaEWXAvW37QOBZQsAFSlBMxfodq2AjKSaTiEnAuIuo5astthzdcxlBYZGj9ZEHzg2O7jfP78t7WSI3Uxl1aw+MElPoiqeULCTWxbs4tL2l9HUodEdq3b0+D537+xku/fWAlAt0GdeOTrecQlx/oiVEHwOIfDweOXLODXz//QOhSKcpwDIuZSM7989Bs71u4GCfqN6s2Y/xtJaIToiwSO6hmBSe0snDG6BLsN9KIb41fMVpm03Fh6peThUOD77V35ZXdnfj/QDofi/x8hswpL+GrdzlrJkbpYbA4WrdjIohUbGz1XCyaDjgPH85g4/03aJkazef/xBs9fvnEvyzc6ByxSk2J4+ZYLaR0X5YtQBcHjVFXluTmvsfzdVVqHQmmBs5SnxWxh9ae/s3XVTlRFpdew7oy9bBQRIkGiqcq1qkpMBGp310o8C/WL2yCTeZ5yckXOKQdOfqPj1ktIDlBPLhLQlUJIJhjzJcIPSMhmsEdAaU+V4r5q3YmWRhRbQpjUaQflNhN55nB0skqEwUrryCJ0kn9OaDiVBTM7CtfVSo7UxYGd9Xnfsz7vex9E1nQ69BTZc3ny76uIN6ZwuLzh6h97Szbx3x0XAxCra8WVXR4g3tS6wddoTVJVP50m46Li4mKio6MpKioiKip4On5q2SLUkse1DsMpYj6SoRtq4Y2gmnHediTAAVIYqL4s+dVUOkAhWGtvOOxQXKDntmmdyTxcOThUfxkLQfCF59Y8wLwJj2Gr8OzMB51Bh8Pm8Gib9ZEkCVVVkXWy23uizPrPdK569P88FJnrgvX+6I+C9Xv947ureO6qV7UOA4CZ885n2JRB3Df1CUoLy6rK+CkOBVOoEYvZqnGE9ZN1EqoKqh/uaeAPbnzsGOdemicSJH5EUeH/Xr+Qg9mJDO2cTmpiPh/90b/xF/qReRefzSvf/E6Jh98bKvsHvlBZ4EQnS27viTJ9RC/uv3SCR+JqimC9P/qjYP1er/1yAw9f9KzWYQAw8aoxTLthIvMnPUZhdhGy7mRfRFEwGA3YLDaNI6yfpHOOD6iO4OyLVP5fKR2SoEtbTWMJJpZ4lYLhCpZTij3oiyHmL5nwNOeeJdZ4FUmRMBbUHoNSUVFCIeMCBSW0adeWUDi73V6SIvx5vLFhA8LP5qB5B8VKntahuE1GdrvsV8+woVza5W4PReQ6V++PYt2tH1JVFbX8fa3DqKbr61zNopbjvPUowMlBSr9OjgDxvyIl/k4wJgxUFdJ2h3Dn+c7kiCSpTL0yh3d/38OXe3bw4aZdXDk/A4PRNwPKglBFlT2eHAEYcu5AdF6u7ZvarwOX/veiqsEPT2wY/8njS1nz2Tq32xEEX1v28g9ah1BlwOg+zJ/4KKWFZaA6fzcrfz/9OTkC8O7eF/iq4D30Jv+fda+FzWsiRHJEY6oKh3OrPzAezI7lQHYrVCTWH2wfcMkRgP5d23o8OQIwsEsKJoN3a2q3bxXDjecNrxrw88SG8UvX/c0nv2xxux1B8LVlr/hPX2TIuf25e+zDFOU6V7VW9UVU/Do5AvDKX0/xXdmHhEY2cZQ6AKgAoSaU07uL5IiHmfIkkr/RkbJEptUPMslLZVKWOJMj4CzHZcqT60yOVB7XmSWSl8k0PrauEmEwo5McdIjKY2qXnQGdHAEY3fZiryRHkkM6EiKHe7zdU8UYEpmQfDmVY6me2BNld/kf/JTxkdvteItIkPglCzjStQ6iWtE8wL9v+PXKG4EqxYBhuNaReFRepo7zu/ThxgndOZ4WgsFoZ9H63dz0WAatO1gJj1KIT7Yz6+YcFv2xh7AI/6xhKAQfSZYoyS/xStujZgwjvk2cV9oGmDH3PBZueYY9Gw5UzQjzlEdnLiAv079rpArCPx3YmqZ1CFWev/Y1KsosAbkg9Iout6A36hh+3hlah+KX1q+I5uh+Iw7RVfGpykUQJ8f2uHHxVO794hxmvnox1y46X9PYPKHEbPFKu2MHdqN9K++Vzpw+og9fPvAvDmTkovPwRutPf7aa47mFHm1TELxt9x/7tQ6hyoLr36SksDQgV4TeMPBuLGYrYy4ZoXUoHqUCypn9UIb3gRhR4sxbDMUSocclTHkSUjMmHxtKJaK2SnX049VT/pYY2fYgM3psZVibw4QZAnQM8hRWh9kr7faJHkbr0I5eaRugT9Rw7uzxKgXWLGQPTzZfnfs5OeUNlwrVikiQ+CHVurfxk3zqKAE5IlGp8C4gsDPP/xSf7OCS25x7w0iyymMfHSa5vfMGUrk3dOXfsQl25r7oRwk3IajpDDqy072zhLTH4C6MnT0K2cMDBgB6o55Z885HkiR2rtvjkZUj/zQr5VquH3Q3DodY1SX4vxOHMv3q1p99OM9nZW284T/nPk5FWYXWYfgpiTumdaUoX4+iVA/cC56lqs5kiEOBrUeTeGftQGa+ejFDHrmeCc9eTlZJFMt3duVgThzFFYG/p092gXcma/RNTebcwT2r+tmeJEsS10weiixLbNp33CMrR/5p6v3vMv3Bd7HYREZS8H+F2YVY/WiVaFF2iV/1jZrqtjPvc042CSISwOFMrcMQXBC9TcKQB85fIpW4kDJ6xGUxIfVvZvXczLQuW4kJCa6fzwJbtlfabRvalX4xZ3qlbYCxyZcgSzoOle30yMqRf1pw4Gae2nk1Fi8lkJpLJEj8UfF8rSMILtZvwRZ8S8pn3ZzDmAvyGXFuAf2GldV7nk4PIyYWk5IaXDcbwT8lto3HbvVOAuDlW95mynXjCY0MRfJwkuTcOecQFRcJOAcovOXA5jSmRFwqkiSC33vi0pe0DiGobFu1i79+3Kp1GH6rpFDPv8/szoaforwy8CzAoZyqw4D8AAAgAElEQVQYvtzUi/mfj2POu9N5fdVgDubEA1BQXlmmoXKfwcAWE26iwuqdBMCTn6xi2vDexISHery/MGFQd5JiT/ZFvDAZpNKRrEKG3/ISVpEkEfzcU1e8onUIQeXIzmOs+Wy91mF4nJyeDYrnB3EFz5IdEh3W2ekWm8Xg1ocZn7qH01odJzbEOUgeog+uz8c6DNhV76yC+S7jHfrFjCTakIDk4WH9bpEDSQxpA+Dx1SOnKlbyeHjXbCr8KEkiEiQepKoOlJy5KJndqv9kjUexHnG9DSUfHAe8GKUQTOa+kM5/XktvdDBBccDgMcW+CUpo0SZfPQ7FS4P/G3/cxv+1v47+5/QhtlU04Nws1V0derXl2mcvr3o8cGxfr+51YrfYmR5/RUDPhhf8l6IovHDjG4yTZ1T9mZ16PWm7XO+LmEvN7P3Tf0paBItALMnhS+YSHQ9e2ZHLhnQl65jYr8VTbA6Zrzb3YO4nk3jq+7P4ZXcXQEINgkRIfS448zSvJRh2Hs5kzF2v06NtQlUywxN5kuTYCO79v3OqHg/r2cHjJbZOpQIjb3tJ9EUEr1BVlbf+82GNvsjFKXPY8+c+l9uwWW1sXbXTi1G2THYvJY+1oAKqBIQYCYbkfksQEm5lYPJxOsU4S0+fev8Mtgkyg+LHYpS8syI3x3qMR3ZdSpQugXhj8sln3f8GhslRzGh3a9XjrpEDkL2cNnhk12wU1T+SYyJB4iGKYkPN6gmOr2seUA9D/jiUsq9ca8i22+OxCcFLp3P+aYyqgsEkPgAJ3pXSOZkp144lIsa7G4at+/JPdEYd931yO1OvH+/2fiHPrnkQY4ix6vGFt0/BYffuLCRzsYUnL3vRq9cQWh5FUZign8m3r/1U4/nsI7lc03cunz3/jUvtHPn7GIoYzBd8zrl6ITs9jMsH9+L5O5O0DijgVdh03PTBFB795mzSC6Iaf0EQSIwOZ/aYAYSHmLx6nfV70ikqKeG5a6cy8+z+GNzsi7x803TCTumLXDJmAIqXkxd2Ba5b8JlXryG0PKqqMl53MZ8+WXP8oyCziJuH3svb//nQpXYy07KDajBf8DwJUOOiUQZ1By8mlAXPsZUatA7BJ0LlSM5KnI5BNjZ+shvSK/aQa83g8o73Mjx+MgbJvb7PRe1uJkwfWfV4SPxEd0N0yUt75vrkOo0RCRJPye7d8PGSu1EUV+pnin8Soeka+/yk08P+7aG+CUZokQZPHsiCdY8SHh1OaKT3f9ZyjuYRkxJDn5E93d4vZNnLy2s87jOyJ6ed3cutNl3xy0e/ceRvsT+Q4DkT9DMbPP7G3MWUFtVfkrGSu0lHQXCfxPKPk/n3yG7s3Sr6L821cPUZbDnSGucwUvD/Xp/RrS2L77mE2MgwQo3eX4VUblMpKCplRK+O2NzsiyxeuanG425tEzn7tM5utemKv/YdZ2faCa9fR2g5xusubvD4J09+RdaRxuvyi76I4Aq1bQKYvDsILXhORW4IG+adzh/3DOLvhd0p2B2tdUge1y6sO9d3fZJoYwJ6LydIKu3K3kSfmOHYVPfK6q/NrjnhP97UmgGxY9xq0xXZtiPsL97m9es0Rtx1PEDJvNm1E/MaP0+VW8bsLp8ynqt1BF7X0HJEhwOOpxnZ+luE7wISWpS73ruJx76ZX1X2asCYPj657txRD5C+5ziym+Ww/vhmY63nkjq0cqtNV911zkOivIXgEb8sW+PSeXecdX+j50TFifuFp5154RCtQwhIxw+FcMe0LpQWiY8sTVVh0/Hlxt4oasv43t1x4SgW3j6jquzVaZ1TfHLdRz9ZRVpWgduFLdb/fajWc+0SY9xs1TXXvfAFNrE3muAB+Xn5Lp1349B5jZ4TEevdFekt0aBJp2kdgucZREnOQKPYdKh2maIDUex5qzvpy31zv/aFsxIu4LouTxBvag1ASmgnn1x3U/mP5FqOu93OUfPeWs8lmnzz7/P+4cewKtrum9wyesxet7zxUwAcqxo/R5TY8oKWsYyvPpIEbz7snD0oyyrOap2C4DnPXPEyucfzqh7HJsX4bNZXaGQouFkKqDivpNZzXQamutWmqwqyitjyi6ivLLjviekvu3Re2vbGVy0d2n7U3XCEf0jt117rEAKUROsOFiKixearrjg1334kL4Yya8uZVfv8F7+SnlNY9Tgi1ITBi/uJnSrcZHC7d11cWrvSQK/2vikzV26x8ev22gkaQWiqmYnXunReUVbtvvc/pe/JcDcc4R/GzT5L6xA8RgXUECNEiURawFKcUwuOrWhL8cHIRk4ODGtyvySronrfR4NsxCj7ZiW0wQP7nTio3RfxVZLHgZ0dhb/55Fr1EQkSf2P5VesIgoqcvA+sLiSmgpgsw70LjzL/tSOMnFxE595mrUMSgtDiB5fUeNxjSFefXPeMSf3drtFtt9pqPXfmBUPdarMpdq3b47NrCYIrNi7fqnUIQeUn5TNWfrBW6zAC1oBRpShicrtLJAke+fosXvl5MGUVLSc5UmnBFzU/Rw3t0cEn1+3UOt7tDdXtSu0k4KjTfDMoAbDtoBiMFvzL5pXbtQ4hqPykfMb3b/+sdRgeoXJy/5EubYJvZ++WSFY58Ztvqjf4wrL0N2o87h3lm1XkEhJ6yfN9v9QI31QHAThSpu24iEiQuEnx9HJk62bPttdkQbREMfxeVCUfKNY6Es0ZjCpnTyvk3oVHuOyuTK3DEYLQD2//ws3D5rNrvXNZ5pwnZ/vkuicOZTH20lFutZHcsfYMTYfdd5tCHtx22GfXEgRXbFml7aomvVGn6fU9afb9F5GfWUBmWuP11oW66XRi7aurFAVmDdnBe+v6c+tH59LSvnOrth1k5iOL2bjXuVLuxmkjfHLdzQeOMWOUe6VrosNrz/w0V9SewOEt2w6JBIngX/78foum1zeYgqcKxeRrx5FzLI+9f+7XOhS3VN3R9DqUnh1Qk+K0DEfwFEWi9HBwrCABOGLezfO7b2RvsXNvsTHJDe8R6Sl7izZxZuI0N1upnSKw+bDsVVrpLp9dqy4iQeKunCkea0pVVVA1/ACt6wz4blDQ68oeQ80eqXUUfmfAyFJMoWIqpuB5ezYc4LYR9/H8NQvpM6IHl95/kdeveXjHUW5feC2mcFOz25h+86Qaj4vyirmy523uhuaydUv/9Nm1hOD00q1vebS9jAPaJdLbdG2N3Ro896gPH/mcS9pdh2IXJaKa67fvotn1Zzhiu6bGyTJ0TconIcKM2WYAt3fGCDz7M/K4ZsHnzHvrO7qkJHDnRe5NonDFoYw8br9oFDF1JDlcNemM7jUeF5dXMPX+d9wNzWU70sQEKsE9G1Z6dqLnoR1HGj/JS5I6JmKz+C5B6W3fLfyJ2R2up6KsdvmcQKOkJKCM7IeakqB1KIIb9OE2UsZk0Pe2nZx293ZSL0zTOiSPyrOdYPHhx3jv0CNEGxI4v80NPrnmmKSZxOiavxqnnaFmFRCLw8yzu69zNzSX5du07YuIBInbDrp+qnRBg4dVVYvSR2FgGARRT4OjCf8vASOIEj4eEhKmMuaCAq3DEILYD2+t5JIO1zFi+mBuee1qr14rMy0LY4iRqdeOa3Yboy4eXvX13o0HmZE8B5sPZ20CYqN2wS1fv+TiXmhAx9PaNnhcVVUUh28H801hRnoN68Ydb17H8YMnfHptX/D19zPY5GQYuOvCLlx3TjdOHGl5ZaOaw6h30BKTI6dasWkfY+9+nT6prXn835Maf4EbsgqLMOh0/HvS4Ga3cd3U6kldBzNyGXfPG5T7eIDWYhOfm4Tme3Da0y6fa4pu/L3c131xg0lP9zM6c8src8jPDr7PykHzWSM8BHy016XgHWFtyuh/z3baTzpGeNtywpIqiO1VpHVYXrGvdAuP7bycOFMSl3e8z6vXKqrIR5ZkJra5otltzEy9verrPEsmT/09h3Kl8T2jPKnMpl0FIPHO4kvRsxo+bl3vmzhOJUchx38EhPn+2oJmLpubhSnMQUsrvSD4Tt6xfG478z7OmNCfVh28N8Mn95jzA8ycJy9tdhuy7LwVlpeYufuch1Advv+9MJdV+PyaQss0/abJDR7fsXa3jyKppjfoeWHdY3Tq1x5ELkGoxTnQf3R/CHMv6ExZsfj40pDSCgPZxWLTWoDCsgrmPPsp3dom0q2t9/oiOYXlAMweM7DZbYSHOgeMrTY71y74HJvd9yvpsgtKfX5NIXjYza7/zJ539cQGj2tRflZRVBb89iiDJvbHVi6Shf5EBdSocNSkWNTY4CnF1BJJOoWec/ahD3EgydVbyEhB3LWzqGbeOfQAEfpoOoX389p1KlTnPbxvzLBmtxEb4lx9oqgO3jnwEBYNJvEfN2s3cT+Ifwz9j2RquDatZPf9oATKydkRpS/6/tqCZuKT7Cz6fQ8pnSoQSRLBWyxlVp656mUWbn3WaxNZS4vKAJB1MsbQptcKjk6Kqvp65eI1lJdosZIPsT+B4DNjL2u43MyBLb5f4l5WVI7D4eC9B5f4/NpC4FAcErknDHz/QZwot1UPhyKxdHMvrI4g2lPQTQ4V5r/1LYvuugQ391GvV+XKC0mSiApt+iqnU8NauXk/+Rr1RQ6eyNXkukLLM2tew3XyteiLOGwOykvMfPbs1z6/tlDtn7d3NSYCZWhvlDN6oPbpBJFiYm8gi+ubjzHKhhQ82w267P2DT3JF6r3ovLTvs3LKb0+0Pt6ttvaVbKHQkeVuSM1yvFQkSAKSkrmhSedLUmO9ciM+Xw6vO7k5saJdjU9BG3Gt7Cz8eR+3Pn2MyBgxS0bwju2rdpOZlsXct673Svuy0Xkb+/nDtVjNTV+KP+uu86u+/vnj3zwWV1NVmMUKEqF5zOamDaQZjQ0P3mmxKWl0YhQ6nY49Gw74/NpC4Hnr0TZ8+L9WqCoU5Ohw2GlxCRNVdW7IfiqHIrE/M5431wzSJig/tj8jn+2HjvH0NZ7bO7KGkz9/a7YfpNjc9Br/c84dUvX1jxv3eCqqJsspLNPs2kLLEtnIKgAt+iKmMBPhUWFsXLHN59cWnBz9OkOIsWqYV40ORxnQFcKav9ek4F/yd8ZxeFk7HLaWVwa0RM1jW/5aruh4v1fad5zcXuBQ6U6K7HlNfv3whOoqAzsKtRsXybNlaHZtkSBxy2VNOlupaKTDazobX8/ml8IuOflV4G/YJTSd0QQTZuUz/eocrUMRgtgNZ8xjwpVjGDrldI+3nbYzHVVV+fTpr5r8WkOIgQlXjq56nHus6R0JTzmwKbg2phN857zwy5t0/rpv/mzw+OBJA9wJp1kmXz0WAHOpNrOmhUAiMWRcER17WLhpYlceubojOn11iYaWQpJgQ1ob7A7n/3huSShvrhnE1YvOp9wq9mmpy3UvLGVM/65MGdLL421nnkwsvLdiY5OnuulkiRmjqqsMZORpV3t7b7pYzSo0zzh5RpPOX/Ls0gaPDxzbF53et1PMJ145Gp1eR2GOdr+DLV5MBMoZPVHbJ6HqdShd2jpveC3tJh/EVLvMibXJ7HmjO4q95f27fpnxMp0i+zAiYarH21ZwThb9LedrpCb2RiQkhiVUTyLJs2i3J2ROhXbXFgkSXyo8r8HDkqEbGBsufeFZERA6E1UpQJRZarlUIC7Jt5vgCS2L6lA5svsYj3w9j/6j+3i07bK8Mopyizm8M73Jr735pauIjI2oehwRo13N9t+WNm1FoiA014PTnmnweFKHREZfMsJH0TgTlRfePgVzWQV2q+9r7guBp3V7K4/M6cjBXaFExQXvz4zt5MDBqatjKr/+3/Lh3PzBeQx/7BpGPDaHic9fwVu/DsJs8/2s60Cy5cBxHv7XBEb37+zxtq02O1sPZjT5E9VN00aQEF3d/4gOD/VsYE2wcV/T+1KC0Bxv3fNxg8djEqM59+pzfBQNyHqZWfOnY7PaMGtU4k4ASs1g0KF2bYsy6jSIiRDJkWCkShQfiiR3k3tloALVjoL1nJtyJafHjPFK+wdKt6I2sTdyZuL5xBmTqh6H6aMaONu7cq3HNLu2SJD4mKo2vFJDinke9N18E0zUA0hyBKr5R99cT/BLsgz5WeIDteBd7z3wKQBP/XQ/oy5q/sZhdVEcTd/VOT4llpL8UorzSgCwmC1UlFk8GldTbFm1U7NrCy1PY3vt3P7GdfQa5pu+yJWPzCIqPpI/vtnkk+sJgc0Y4uCrt52bbauKRNbR4F0tsXD1YF7++Qzn5rQnP+f+mdaGaxadx4d/OFccKKqMxW7A5yV6A9TLy5wlI569ZirTR3h2wobSjLlmsRGhWO0KecXOFSg2u4OyCu36IkdzijS7ttDyFDby83bd8//i9PEN7+HqKRfeOoWElDi2/LxTzBvVUml59dciMRLcJMhc30rrKDTxS7YzQXxB+5s4M+H8Rs5uOlVt2thIiByOLOkosjmraSiqA4tDu0RxhapduU+RIHHL001/ieNog4clOQriloGc3MyYXCcZBzq/sPzs9WsJ/kuWYffmUERvUPCmtZ//wbJXfkSWZe779HbCYzw3QzKmVTQJbZs2AyUvo4C35n/I7A7Xs3nldhZc+wYZhzI9FlOTBe8kaMHL3j2yoMmvObT9cIPHQ8NDWPDbo7Tv2aaZUblu4Nh+APzxzUavX0sIfNYKHacmAw79HcLBnSE4AvA91GqXsTn+n737Dm+qegM4/r03q3sPyi5l771BZSmggCCggCxBHLgH7i0OEFQc+FPcC1FEREURFFBQZIPsPQsddK8k9/z+CAVq2zRJk6Zpz+d5eITcc899wbY5Oe857yn9o9jqvfX58I+O3DB/FN9vbUJShj+3fzKEzUc9/31ZVW05cIp3f/wLRVF4fFx/okPdt3PUz6inQVyEU3N657Jymb9sPYMfXcDv2w4y55s17DshD0qXfM+y3E+dvmfH2t12rxtNBl746VGadmnkalgO63qNrQzwhp82e/xZUskEoJzLkomR6kIo5CX7eTsKr0gqOMmPpz4A4Kqa44ky1HRb32atgNoBjVCcmOrP07JZfXYxs3dPY9u5Naw8s5AjObvcFpMvkQmSclBruJLtK/sHvqrqUML/B4r9w8vKS9HXse1oKZCTEtXdjDeOEVlDltmSPOuNOxYwd9o75GTk8OJyNx1OpoCqqgy/c5DT42mhCfJzC3jsmhf59dM1Mkco+aTadVyZLC37m0VRFJ5eMoPQaM9usW7Quh6aprHx1+0efY5UVSm88UhtNKviE0kSIeDH7Y0Y+851dH9+Gt2em8bE94azclcDAH7fXe/CbhGz1VZ//+DZSJ5Z2oeBcyd6Keqq5e3v1/Po+z+SlpXL/Luvc2vfY/q0L1ISzRFCCMwWKw/873sWrZaHQ0u+yWRy/hBtR75XFEXh8a/utS2E8uC8ecueTRFC8NcyuZvVW0RYEKJFvLfDkCqQ3t/i7RC85s/k7/n0yItkms8xOeFp3PUDTkWle9TVCJzbRSLQ0NBYdPw11p79zi2x+CKZICmviB3OtdfVd6iZYmiKErkEDJc7HZJDjINt/zVvA3LsNpWqvqAQgdHkAzMLks/78d1fGVv/NtKSMnjgw9vL36GAF298nS2rdhBTPxpwbuGREAKLufoOzqSq4RfrV061b9yhgUPtajeKY/7ml7nies+cSdKiR2MUReHIzuNkyENRJRft2hjIfdcmsHtTgLdDsUsImL28B09824+9iVEXXt95MoYZi67k7VWdWbu/Pgs32Eo/tax9Bp0qx2ae8NM/exn82AIOnEzilWlXu2XB8sMLfuC3LQeoGxMGODfVUVhGTXM2uyJJlcgKbZFT7dv3dazMXUydKN7a+BKDpvRzJawy1WgQg6qqnD2WzJkjSR55hmSf0KmI1gmgyt0j1Uloo+o99t+dsYFZu2/hQOY2Jtd/3KldH6X56thcNp/7jRhT7fOvOPs9pWCl+i6c1ns7AF+nGk2I8AWIczeV3dg0FEXROdy3oq+DILMc0dkROMH2XyEPIZNsE8ozvzjIS9Prc/mwdIJDrXw6J4bTR03IutaSu2Wn5/D4NS8C0LCdbaXQgS2HXe5v5Wdri/xZCNAbdARHBnPF6B5s+GkzJ/adLvV+4UrhcEmqRBRF4bV1z3NX90fLbNtpYFuMfo6f2xBVKxJzgWeSiDc8PByAvOw8j/QvVR97twRy37BG1GqQxyPzj9KwZeX7mlKUi7tCio6tbL9fsLYDCdFJ/PJvQ65us5dRnXayfEcFnUtYDeXmm5nx3o8ANKwZidGgZ9fRMy739/PGfUX+LAC9TiXY30S/9o3ZeeQ0u4+dLfV+mRyRqoL3ds5hSst7y2zXrGsjgsKCHO43PCYUo59npq7GPTYCkGMRbxKxEaDXyfJa1YrAP0Yu1LZiZvHJNwCINtXCTw3keO6+Mu4q3c6M9f95RaCiw6j40yKsK6kFiRzJ/rfUQ9yd3XlS1cgdJO5g7AH6VmU0qgGhLyK0DIT1VJmHtV9gdnKHiqPS70KzpoI+wTP9Sz6nZn0rry07yNDJyfQZcQ5VBzI5InnagS2HObDlMKMfHMqEZ0a7rV+L2Ur9FnW4Zc4Ep8tdeEOtxnHeDkHycc26NKJdX/tjkeDIQJ5ZMoPs9GzOHksiP9exw4A3e6j81csT3yTldCq1GsWhyFWDUjkpquDMcSOhEZV3V+D0vn9h0JW2K0RwMCmK3AIjb67swqyfelZobNXZgVMp7Dp6hhG9WnHviF5uG/1arBo1I0OYMfoKVLXyf+wO8Xc8eS5JJanXvA49R3Sx28YUaOSlFU+Qk5nL2WNJ5OU4NhZZvegvd4RYzJt3fUDi4TPE1I1CZ3B8MavkRkHV8yyKak0R5KXK/++XSso/yfHcfbQO7cmwWre6ZUcJgIaVYGMoQ2tPQ68YSk2OVBaqF/dxyB0kbqAoKkS8izh3O5hLqFtpuhYCroO0mxAF687f5I/wH4ESNB1FjbDTu4c+5GmnIakHwnS5Z/qXfFbh57eIWAsnDwlkkkSqCAtf/o6QqCDe2TabpW/+zIafNpOelElBnoPJ5BJsWbmDlZ+toVnXRiQePoPVUvKKCJ1eRW80YM4zo2neWTXx9OIHvPJcqepQFIUnv76PZ0bNYfOK4gmNHsM7M/rBYTw9YjZ//7gZoQmMfgb633gZ454cSVTN0sciFg/tIMlIzuSGOrfQ6aq2KIo8Bkhyle0rxy9A4+G3jhJds/ImSEL8C+je8Bir95ZUZ71wvCVYtLGshVeSJ3yzdgf+Rh2LnhjPN2u389vWg6Rl5ZJXjlKc/x49w5e/b6V1fA32HDuDtZRdq6qqYDLoyTdb0Ly0s/X16dd65blS1TLjozsQVsGfSzYUu9ZhQBtumnkDL094g3VLNqBpAr1RT58benLjkyOpUT+m1H7L85nAntzMPG5sOJ0O/VrLxRpeIgx6uXukuhEKQbXlDpKSbE//gx3p67mryWtsSl3JjrR1ZFvSMQvHksklSco/yW9nFlE7oCEHsraVulNEQcWgGjFrBV7bTTKmnvfmRRQhfGFtbekyMjIIDQ0lPT2dkBDPHiRaFiEEmLci8leCKEDRNwX/gZC/DpF2O7YPPpeuGtOBLg4lYhGKLrLEPrXEVoDr3wiS5KpfFobzyj11kAkSqaL9b8ds4lvUA+Db13/krbs/cLmvWo1qMOPjO7mz2yN229351hTeue9j8nM98+HLnkE39+We+be4vd/K9P5Y1VW2f+u9Gw/y57d/k5edT/0Wdbj8+h7s2XCARwc9j6YJNOvFAa+qVwmLDmXeXzOJqRNVYn/DoyaSmZpdUeFLkgsEiiqYs+QgzTtW7g/cz31/GUs2N/d2GFIZ3r93JG0b2Wp4L13/L099/IvLfUUGB/DO3dcx8tmP7SaCHxx1OW8uXUe2hyaC7enbNoFZ04a4vd/K9v5YlVW2f+vDO46yetF6cjJyqd24Jn3G9OTYnpM80PdpLAWWImMRnV4lICSA19fPpHajkndV35hwG4mH5RkhVY0AtMva2kpsSdWEQB9gpf3jW9EZq3dJp7LcUPshWkZ0BmBn+nq+ODobV5eUGRV/7mw8h1f23m43+TEwbgKrzy4mx+qh4x7siA9oyU0JT6O4OWHq6Ptj5d/r60MURUExtkMNvh815BGUgOGAgkh/ENsX8X+31FvBehqRNaf0TnUdPRewJNlx+dA0/IOsyDW9UkW7udX9HN9vOzPk2jsH8fSSB2nU3rFDpf/r5P5EGndswOTnxwCg6i6+7RX+fvxTo7jmliu5440p5YzcOTqDypSXxnL329Mq9LlS1dekYwKTnx/Dba9OYtDUfpj8jbw0fh5Wq1ZkQgJAs2ikJaUz/96PSu3vstHdPR2yJJWTwk2PnqqUyZG0HD8++rMtt39yNbd8dA0bD9fydkiSAybPWcT2gycBGNKtBW/eMZzW8a6Vw0zJzCE6LJAHR18BgO6SVerq+UmAsX3bM/rytjw78cpyRu4cVYGpg7rw8s3XVOhzpaovvlU9Jj5zPbe9Ookht11JYGgAL094A0u+udhYxGrRyE7P4fXb3i21v2HTB3o6ZEmSPM42t9R4wj6ZHHHAFydeZHfqRgBahnZjSoNniA9s4VJfBSIXAYyoY1u8r16SDlDOL4ruEN6HHlFDGFPvwfKG7rSeUUOYnPCk25MjzpAltjwt72cQ9jJvVsj9DhH8MIpawkFl1nCPhSZJ9hj9BO16ZbHupzBvhyJVQ5Ob3MkKbREA3Yd0ovuQTiSfTGHLqp28POENp/o6dTCRGx6+lobt6vPN3GVsW70LhKBlr2Zcd+81dBnUHoCCfLPb/x6FFEWheffGDLn1SuISYgkMDaR24zifqEku+b5/lm8l9fS5Uq9rFo0/l2zg3Nl0wmNCi11vc3kLlr29wpMhSlK57doYhMWSgk4H638O4bsFURzY6c9bK/YRHWc+f7aaZ1mttiohhT/aNx+N4+7PB5FrNgntQVgAACAASURBVJw/D0tBLjzxHRNnf8Xmt+8BoFvzenRrXo+k9Cx2Hk7kvne+d6qv/SeTGX15WxJqRvLJik38vecYmiZo1SCOMX3a0adtQxRFIb+gtDNq3KN5vVhGX9aGejXCCTQZqV8jAp0ci0gVYOcfezh5fgFUSTSrxpaVOzh9+Axx8bHFrncf1pn5933syRAlL1AAktOhhr2y81LVYZv8zjwaTGjDLC/H4hs+PTGT5yMWAxAf1IIpQc+SZU7jdO4RPjzyjFN9Hc/ZR7vwK4g01uSP5KXszdiEJizU9E+ge9RgWof1QlEUCjTPVjGK86tP54grifWvj0n1I9qvFjrF++kJ70dQxQnLQWz/zPZq1xaA9TSojUq45pmDUSXJES06Z8sEieQ1N9SbxhdH37nw56hakRzcesTpfr6Y+S0PfjidTle1o9NV7UptFxDsvoPidHqVOs1qkdA6nq7XdKD7kI4Y/eThp5J3HN11AlWnFluxeSnNqnHqQGKJCZKzx5M9GZ4kucWujYEoCrzxSC2WfRSFqhNoVoXHb4xn9uKDBIZY0XkwSSIEWDTb7gChCc7l+HPXZ4PJs+gQ4tLVcLJ0qS/pdttc1r91z4U/R4cGcfB0itP9fPTLP7RvVJuOjevQsXGdUtsF+BlcirMkOgXqxYbTqFYUPVs1oE/bRvib3Ne/JDnj6K4TDrU7vudUiQkSeUZF1aMBonUCRBUfe0pVW+rOMGr3LT1hKhX16PbhPN968YU/BxnCSElPdLqfdck/0Ca8F3UDmzAmsPSzPkw6f5fiLImCSqQhlhr+8TQKaUur0B5u7d+dZILEwxQlwLHDbdSAUi40AY65MyRJcliPgem8+3RN2+G54r+D0sIVkHKwKnlG8vFUUs+mERFzMUm37fcdTvfz7597HGrXZXAHp/suFBoXwhNf3AsKNO3cCKNJJkOkysM/yA/hwKG//kElJwnj25Y+mSdJlUVakoEZIxPY8ZdtR7ZmtY1Pju71Z+plTRg8PoW+w88RV78ATy2YF+h48YcejO6yk9V765Nv0SGEXJ3vy/IFHD2TQr3Yi+dFbj3g2ETvpXYePeNQu05N6jrdd6EAg8Jr00cggJb1a+BnlMkQqfIobYzhaLuA4Mo5oSa5TnRvCf4mb4cheYFq8uxuyarocPq/xIdeLK91MvuA032czXdsbrlOQGOn+75IYXL9p0AR1PJvhJ/ed352yxG7p/kNALsJEgX0TUGtWfLliJc8EZUkOSSurplbnj1Bg+a5AOj0AlVnOwhVbxBMe+oUoZGeK0skSePq3kp2xsWa8sf2nHK6j0vPHbEnKCyQ+LbOT0x8n/MpX59cQOveLWjdq4VMjkiVTrchHcvMZdeIj6F+y5ITIR0ub+uBqCTJ/WzJkeLJwLRkA5/NqcFNvZuy6K1okk+7fyuJooBe1eiacJwx80fy4dr2aMUWl0i+aPhTH5OWlXvhz/8ecSzZcSmd4thYxM+op3sz58ciK1+eyh+v302H8ztUZHJEqmw6DWyL3mh/fW5odAjNupZUVQNCI4M9EZbkJVpUqEyOVGN1Bpz0dgg+572jj5NhTr3w5yM5u5zuQ3EwBaBTdLQP7eN0//c2nM/zrb8hIaQVCcGtfSo5AnIHiV2a1QpJzey0GINa4ym7fSj6BgjTlZC/gpITJQIl6I5SD6JRjUGO7D+RJI8ZNjmVoZNS2bwmmPU/h5Cfq1KvSR79R6USHGqlbuM8Hh3TALmTRPIEc4GFRbOXMvGZ6wEoyHU+Idd5YHuH2779z8tcZbjeobbz/nmBph0aOh2PJDlDCMEA3ahSr3ce2obnv33Mbh/RtSO5atIVLP/gt1J3kox/clSpZ+LIs3Ik31L6eERosPT9KK67NckjT9brBL2bHCU2JIvEjGC7sUi+QwDv/vgXD4yyHbKenuN8be6W9UsoGVSKeXcMp8NtrzrW9vah9GjZwOl4JMlZ/XUjSz1CKb5TPf7392y794dEBDPsjoF8M+f782cyFTfusevQG+QUVVUnANGgpq02pSydVi1Z8+T3uSt+Of0p19W9E4BUs/MltsL1MQ63HVFvOpu3r3Ko7bCY2+lUo6/T8VQ28hNvKcpOjgB8jpZY9tYjJexlMBV+seiw5aUUwIAS8gyKX3/7HZi+KjtgSfKQwsNGO16eyR0vnOT+V48z8tYkwiKt6PTQrmcWAcFyi6TkOcvm/4KmaaScTi27cQl6jejicFudTsfPloV23x2b9YhnhbZIJkckj9M0zW5yBGDDd9vor45ElDbbcN70N6bQ54aeAKh6Fb1Bh6Iq6PQq02aPp//4y+ze/8nRN50LXpIqqdwc1aNnkRj1GoEmubu2qlmy7l8KzBZy8gpcur+rE7tCFEVh89v3YLAzFokO0LH57XtkckSqEP3V0pMjAIf/OUp/dSRms/2ffVNeGMvgaba5D1VnG4uoOhVFVRj/5CiGTr/K7v1L0j90NnSpElLAtntEJkeqLb9w195Lq7tt6WvJs2ZjFfbOuC5dnDHeqfbPt16MHvvlEZ9vvbhKJEdA7iApXZnJkYu0xMaoNfaVel1R/FHC30SY9yDyfgKRiaKrB/5DUNTwMvtXw9uiZXwDOSMciKYm4HwJGklylU5vK70lSZ6SnpxJbmYuj1w906X741vbn5TYsXY39172RInXxjx1LT+/+xstejZmxod3yfJZUoW6Uj/a4bYDdKNYoS0q9brRZOChT+7khkeG8/uXf5KRkkmN+Fj63di7xIPZ/6tGnRg+PvwG4+Onl9k2smY4qYlpDp17IkkVSyEvWyUrXSUo1HN7tHMKDMjdI1VLbr6ZlMwc5i1e7dL9XZrVs3t95+HTjH/5yxKv3TW0O1/8toWmdaJ5Yeo1+MuxiFSB+qsjHW47yDTG7lhEp9dx11s3c92917Dq8z9IO5tOdJ0o+o3rRVStyFLvKxQYHMg3qR8wImJSmW1DY0PISs3GapYL+SoLge2dUasXCw6WQJaqGkFArRwC4nLLbioVowkraQXJ7Dm32aX7W0R0tXs9MfcIb+x/EkFmsWtXR01ldfJiIo21uLHhg/jpSztH23fJBEkJNKvzb6JaThpqQJjdNoqhKYqhqUsxqSGtIGQfmjkZUvoAeRcv6vpBYD8UQ3MUQ1O01IlQ8DdQ0t9Dxf6ZKJLkHIsZcrM8uBRTqvZUnYrR38ihLUdduj8wJLDUa0vfWs686QtKvf75U9/a/aAnSZXJ9g07aN25ld029ZrVZsLTjideLhVXL5YV2iIy07IY1/A2clIvfrjpcGUrLh/Vk4Q29WnYLp7nRs/hzyUbsFqKjzkUVZHJE8lrrFaFtx6vxYOvH3d/3xocOBvJ6XRZK78qCjQZWb7J+UNRAerFRpR6bdlfu3jio59Lvf7ad+vY/PY9Lj1Xkirae099wpSnbrTbplbDOG58wvHEy6VCwoJYoS0iJyuHic3u4NzJjAvX2vRpTp/rexPfqi5NOzdk7rR3+PmD39CsJcx/KNjdFSN5hlY3FtGwtrfDkLwofphrn+klG5POnxXJn7h0b7OwTqVe25W+gc+Ovljq9WXJ7/J868UuPddXyARJSZIXOn9PRmcIKH0XSUmEyEfkLIG8daDoIWAQGK+wW+tbNURBje12+1VCnkWkjgbtHEWTJDpQgkAXB5Y9TsUqSSWxWGDN92FYzHIFiOQZqk6l+9BOmPNdL1dy6mAiNRNqFHv96O4TdpMjhfqrI2WSRKpwWZnZTt9zX9dnnP5aNReY+f3Ldfz942YUnUKPoZ3pNaILOjs1iILDgvgu+WO7/d722mT2bDhA8snUIhMTOr2K0c9IfOu67Frn3LhJktxD4fcl4dz8xGnColwrUVASIWwLYv/3eyfk7pGqRVEUOjauTYCf6wefHziZTMNaUcVeT0zNtJscKdT+1rkySSL5hIXPLC0zQfJfVouVtV//xZ9L/0EIK10Hd+Ky0d0x2DmPJCAogK+O2x/HT3lxLDvW7ubUgcRiYxFVr6NVr2ZsXmF/bkVyI0WRb4/Vmi0jGVArx8tx+K6afg0IM0S7fP/xnH3UCSh+TESOJdNucqTQo9uHV+kkiUyQlER87vFHaGkvQ957RV8s+N52DR0oYaCvjeJ3Nfhfi6KGONy3oq8Dkd8ist+F3K9B5AB+tn4Cp4LIQaQMB2TdP8l1QoDFrPDl644fOilJzlIUhesfupZNv7r+4WVCozsAWJL2YZHdJEvm/Vju+CTJU35ftM7jz1g4awnvzfis6HO/+BMAVacQEhlMdJ0oLh/Vnasm9yEk0vFV8ZFx4bz5z4ssmrWUH979lez0HAwmA33G9OT6GcNQdSrT2t5PXrbzhx1LUnlZLQp7t/rTpV/xEgLOEgL+PRnND9ubsHpPfc5myt0jVdHNg7qy69gZl+8f9Zxttedvs6YRGnSxLMWitdvKHZskecqef/Z7/BnLP1zFK5PfLvLa6oV/8dL4eSiqQkhkENG1o+h5bRcGTe1LeKz9qh2XCokIZt76mXw16zuWvbOCzNQsdAYdl4/qzugZwwgOD2Rq6/vIOuf8ohTJBUKALBFYDdmKq+n8rTS84RB6k6xo46q+Na4npeC0y/fPP/AQAA80/h9hfhcXbWxM/bXcsVUFiijrVM9KLiMjg9DQUNLT0wkJcTyJYI8jB6+XxN45JEX77wOccKLjCJTwT1AMjZyOSQjNliBR/FGUi6tBheUAIm0GWHY43ackgW188+jY+mz6veza9ZLkqpk/PkKnq9qx5pv1PDtyjlv6LFxhP6npnZzY59gAwxd3kHji/VEqmSf+rZ2p+X0pR79Wb+/8IPs2Hna438CwAF765QmadExwOiZN08jPycfobyyyM+XUwURmTXqLnX/sdrpPSSqvpz44RLcrS06QCGH/7NjC68t3NOL1FV1kUqSKmzX1avq2b8SGPce45bVv3NJn4W6QCS9/wY7DiQ7d8/fr0zEYXN/F4g1yLFJxfHEs8tg1z/P3D1sd7tcv0MTzPzxC697NnY5JCEFedh5GPyM6/cWxSNKJFGZPfpPNK3fIklseJhQFrWdrMMp12tVNROsUGl5/CJ1JfpO5akTtO2gfcQUncw7y1oEH3NLnc62+QVEUPjr8HPsyHT/XxNd2kTj6/ijr4vyHllh2uZXSCC3Vgf4H41RyBEBLRaROQgjnd3woioqiBhVJjgAo+oaoUd+gRK+D8M8gYhHyy0FyhqLADXedRdXJNznJMxq2r8/J/Yksf38VqafT3NZv4Yc9c4H7SqtIkjttX+f64oUzR5PKbHN/nyedSo4AZKfl8NCVz5Kb5fyhiqqq4h/kX6xsV82EGsxd8wyLzrzHnNXP8Ppfz6OXH5qlCrJrU+mHSy78uxFWDaxa8SxJ4dKyJZub8NjifpzNDPJUiFIlUCsyhKT0LBb/sYNTKRll3+Cg9rfOBcBS0tkIpfjq1z/d9nxJKkvS6bLnNkpzeOexMts8e/0rTiVHAPKy83l08EzSk53/XlQUxTYW0Rcdi0TXjuSlX57gm6T3mfvHs7y2/nn8Ak1O9y+VTdSLBYM8u7Q6StsTRk5iAEK7OI6Cor+XSmcikHwtlw0pv5Ccf8pt/T62YwQAViHnRUCW2CrBS67fajkAxs6lXtYShwIublMVZxG536EEuLaKozSKLgpFZ9tapRl7Q8Hvbu1fqtpads4hrn4+p4+Y0KyyoKjkXgc2H+Hglg/wxEbHTSu2kXQ8xe39SpI73NfzGZfvPbjtCLH1Sq9N+/Dg59n2+y6X+s46l833b//CqAeGuhpeicKiQwmLtu1GvHxUN379dK1b+5ekkqSnFP0YZNUU1h2oy2frW7PxSC2+29KGmdf9Snx0GhargqLYSkQAzFzWm++2NDt/pxz/VGUnUzKY9dXvHllYvmX/CfafTHa4/Q1X9vZAFJJUsjG1prl874Eth4lvWbfU669MfYs1X/3lUt952fksemUpU14Y52p4JQqJCKZl96YAXDWpD0ve+Mmt/VdnQlEQdWIQCbW8HYrkJVqBjp3zmhFcP4v4EUcIjMsrc7eudFE+2Sw7tQBPbHM7mrmHY9mOn1FdgzZuj6GykFsGLlH+SbjS6ylqidOBcpaQyHjZIxOFhZSgqR7rW6qaFAVe/PIQrbpmeTsUqYry1M+8h658rshhjZJUVRhMpZdfmf/gR2z8ybnVmv/1ydOLsFqt5erDnhH3XOOxviXpUkmnLiZIsvINTHh3OPd8MYiNR2oBCvvPRnP926O578ur+GlHY1buSuB/qzsyeO6NfLelOTIxUn146tPXTXMWYXViLKKq8qO75BuMdsYi3775I8sX/Fau/r+es4yCPM+dpzr0joFy4tYNBKBFBKNd1hbRUCZHqj2hknk4mO2zW3F0WW1vR+ODPDMa+d/hRzALs8Pt72j9pEfiqAzkKOsSIn91Oe72A0PJtTC1jK+AX8rRd6F0RME/ZbbScleiJbZCS2x8ya/2aNlflVimq3ACUjF2An2zYtc9Rt8DQlxfJStVDjG1zLy86BCj7ziDLNwqSZJUPod2HHH5XkWFlj2blnht9dfr+Gb2Mpf7LpSXk8/fy8quUbt55Q6GhIyjvzrywq9rQm7k23k/kpdT/GD2wrFIw3bxtOpdcWORRh3ieejTOyvseVLlsXl1KCu/th32+8TiPuxJLNx5dXFWzCpUVu+N5+nv+vDINwNYsKYjyVmBXohWqqrkyFmqjFJOnyvX/e36tirx9c2rtvPWHR+Uq28Aq9nKb1+WXXJu99/7uDZyYpGxyODAMXw5a0mJJUMLxyK1G8XRZXCHcsfpqLiEWB5fdG+FPa+iiEA/RNtGoCpyq4B0ngIonPqtJqfXxHo7GOkCORoBmSApyvyv6/cGTkNRiu8gEblLIeexcgT1H+dutntZS30I0m8F/jv5kAWZjyHOtEHLWYSwHEFLfwLtTDvEmSZoiT3Qkm8FJc59sZZBiXgdMn6ssOdJniMErFoc7u0wJMkjfPGAdsl3Hdx21OV7r71jEP6BfsVeX/fdPzw3am55wiri2dFz7O7uevehT5jR/xlys4qORfKy8njrrg+4JmQc3877kTNHk3jzzvcZFj6BAbpRXFfjJh4b8iKh58ttVYQnv36AnevKMf6TfJjCrHtqczYjkDX74pE7QqTKrPBQd0mqCKcOJrp8b98bexMSGVzs9c0rdzCj37PlCauIOVPetrujddHspdzZ7VGyzmUXeb0g18yCGZ8xJGQ8n8/8huRTqbxz/8cMj5rEAN0oRsRM5tGrZ+IXVHp1EHd7/Kt7OXvybIU9ryJoNSMRXZrbEiMyOSKV4OTKmrJMu4/xtcPZnaUIT9ZsqgCOnkbvCC35drCscOHOKJTYP1CUovkmoWUhznbA7dk4042o4Y8Xe1kr2AepV7v3WR5jongSR/JV6Sk6RrVq6e0wJMlhOr0Oq8V+maDbX5/IsOmDKygi93Pn+6Nknzv/rV+f/h7fv/Wz0/cFhPizOPmDYoePFuQVMDxyEvm57i1F0Xtkdx5fWHzCLuV0KteXo255RVJ1KlqABpnejkTyFgG0eTKE3xLlGEaqeDpVxarZL7F104CO3H5trwqKyP3kWKTiuPPf+tOZX/PRYwudvs/or+fb1I+LldiyWq2MiptCRrJ7yzK3urwZc1YVr0iRk5nD0NAJbn2WJzXsXZcDa8o+2N4XFJ7WZe3cDIL8ZXJEsqvF9F2ExMty7ZVdq8BeXJ/guws1HH1/lDtIztMSh7iYHFFQor4olhwBENmf45GtSvmfoGklTOyl3uT+Z3mMTI5UJTq9T+dZpWrIXnJEVRWad2vs08kRyTc9NXmmS8kRgDmrnymWHAH49bO1bk+OAKxZtI683OLv5Q8PfN7tz/IUzU8mRyT47VTJJXIlydPsJUcUBRrERXDbsJ4VGJEkwQ+f/uxScgTgpZ+fKPH8kfVL/3F7cgRgx++7yTxX/I386ZGz3f4sTwmPD6o6yRGdCmFBCH8TBPjJ5IhUJs0sp6Qru1BDJKMaVI9yxPKrEdASvwf2uHCnCSX8XRR9veJ9Wo5BtgffmFMnouWtQ9MurZ15xnPPcyt92U0knxIUqtG4TQ6KIhMlUuX3Q+5nxNaLRtWV/BaoaYLRDw6r4Kik6u7QgSP8+eEWp+/TG3Q8seg+EtrUL3Yt5VQqc6fOd0N0Jbu7x2Ns/GUbOZfU8T683Uc+5OuB7DJbSVWcAgQt3+3tMKRq6K/X7yQhLhKdWvIEohAwcUAnFDnBKFWgnJwcXh3/ntP3qTqVBz64nZY9i58hlpGaydMjXnFHeCW6teMM/vllK1npF9/Ut/y602PPc2c1RkWvcO5wFVo9b9XQWtRH69oCSvmcJUkXKAL/2OJnAUkV58nmX1AnoDGqndRAr+hhqErxRXhVkZypBuA+x5saLwOE7UBz/+tQdJHFmghhgeT+7guvJJa/Ie1vADRdM5TIzzz7PH1vsKxxU2cWN/UjVSajpp/luan1vR2GJNnVum8zjCYjLyx/lAf6Pk3K6XMoKAgh0OlVrBaNm14YS/ehnQDbYY271u9j6287sRRYqNeiDqHRwZw7nYZfoB/t+rbEP8jfy38rqSqY1vgBh9t2GtgOhKBZ18YMnNKXqJoRxdoIIRgbf5s7Qyzm4NYjPHzVcwDUaVaLuauLl7lwp3Z9m7Nl5S73dCaHItJ5xuPpBK7cS3bfJt4ORaomIgP0GA06Xrt9GNNe/ZqTyemoioImBDpVwaoJJl/VmcFdLk427zqayPpdxzBbLNSNCSMmLJik9GxMRj2dmtQh2N/kxb+RVFUMDXK8LFX7/q1QVZXGHRIYfHM/YupGl9hubP1b3RVeic4cTuKRq2y7V2Pjo3l17XMIzXOL9pp0TmDv3wfd0pewVK3FhQrAiSSoEwMmoy3TK5O8UklUQXizNEyhZm9HUq0Z9SbG1pvB+4ee5Gz+Cdu8CAIVFQ2NrpED6Ro56EL707mH2Ze5BbOWT7ghlghjLBmWVHSqngaBLQnQFz9/ypdUijNI3nzzTWbNmkViYiJt2rRh3rx5dO7c2aF7y1trU0s+CJaBDrdXa+wru89zz0L+J07HUj5GwP0lNIqKBpI8/AzJly2cF8P7L8RxsfqoJFUulx64npudx2+f/8HaxX+Tn5NPQpv6XH1Lf+o1rwPAmaNJPHntyxzceqTU/vwCTYy6fyhdrm7P4R3HMPkbad+/NSER3h8cyLrfzvHmWMRisTDQeIPD7Zdlf4qpjMmwhbOX8N6DHl488R+qXkEIEFbPDS2j60aSdCzFY/1L1U/hV2vWFQ0paBzj1Vik6uHSA9fzCiys2LSXFZv3k5WbT8OaUYzo1YomdWxfi0npWTzwzjK2Hz5dan8mg47rr2jHVR2bsO9EEga9js5N6hIREuDxv0tZ5FjEOd4ciwD0V0c63PbjA/OIa1DDbpuVn6/hxXHzXIrFZQoY/PSYcz23EqJW4zhO7iv9e7I6s/ZuAwa9LTkCMkEilUBgCDHT6s5dmMI9PYcplebSA9ctmpl/0/9ie9pacq3ZRPvVomNEf+oENAIgx5LJF0dncSi79N15OkVPp4gBdIroz+m8QyioNAhqRYih+EK+iubo+6PXEyQLFy5k/PjxzJ8/ny5duvDqq6+yaNEi9u7dS0xM2R9Syp0gSewGOP5Bu6wEiRACccZbK9ACgBwP9q8C9g8SlKRj+018MjuWNd+HIZMkkrNUnYrQBJ54a4qoGUbTzo3ISM6kZkINBk7pS4vuTUosX5GTmcuERtNJO5vh9HP0Rj3X3DqAm1++Eb3Bexs15aSE47w9Fvnw2S/57MlvHG7/fdYn+AX42W3jzCSHO/kFm8jLlOeMSb5FAMJPz7kJjk1ESlWbqipoHlqBblQVerVJICUjh5qRIQzt3pKOjWuXOBbJN1u49qkPSEx1vgSPTlUY0q0FD46+ApMci/gEb49F0lLTGRk1xeH2C3bPpW6T2nbbeGss4h9iIjdDjkUqkgBEbDiiZQNvhyJVeoLI9ik0HnvI24FUaoW7ODylZWh3Ms2phBgi6RDRh4SgNqglnK2tCSuv7b2H5IITTj9DQaF1WC+G1pqGSee9qhs+c0j7nDlzmDp1KpMmTaJ58+bMnz+fgIAA3n///QqKoPghYvaUNWknspaUJ5hy8mRyBGRyRHJE3Ub5jLv3NFeNSeXiukxJcsx1915D3aa1PNJ36qk0/lq6iZ1/7GHlZ2u5p9fjzJn6Ntolh6SaC8zMu3MBQ0PHu5QcAbAUWFjy+k/MmvSmu0KXPMzbY5HgYPvJjv8yF9hfFbnx163lCadcZHJE8kUKoOTJumuSzfCerWgVb39lvKsKNMFv2w6y9eApft64l2mvfs1D7/2I2Wq90MZi1Zi3ZC3d7pznUnIEwKoJlqz7lwf/t8wji04k9/P2WMRgdG5epCDXfmmcQzuOlieccqmQ5IhcB1hUSACiRby3o5B8gkLK5kiyjssy1fa0CetNQmBrj/X/b/pfHM3Zw7/p6/nw8LN8cmQmZu3ijh5NaKxO/IbHd4x0KTkCIBBsT/uDj488jyasZd/gZV5NkBQUFLBp0yb69et34TVVVenXrx/r168v8Z78/HwyMjKK/CqXoB+cal7mQXnZM8oRjCRVDXUbm7l95gkiYmVNSck5LXo0xhTouTrahckQq8X2Br38/d/4atZSAJa8+ROD/Maw9I3l5X6OEIJVn//BR08tpCBffh9UZpVhLDL8rqFOtS+rvNZjg18oTzi+QU5MSJLkIc3qRBNgMnqs/8LdKdbz//118z7mf297v/nhr3/pPP01Pvh5Y7mfI4Rg7c7DzPl6DXllJNYl76oMY5HAIOdKskWWcP7Zpe7u/Vh5wqn8ZN7xAgForRJkOS3JYQ1GHiawljyg3Z5IQy389UEe61+cXwBfuEtlf+YWfjr1IQC70zby+I7r+OVs+cs1CzSOZO/iuxPzybdW7v/nXj2k9jcxKQAAIABJREFUPTk5GavVSmxsbJHXY2Nj2bNnT4n3vPDCCzz99NNui0ENCkZzeGGO/YGy0M6VOx5JqgoUBYxGuPL6c3zxWmwZreV5JdJFTw6bVeHP/PqVpXzwxOdoZvd/0vn0ma/5a9kmul3dkfzcAmo1iuPy0d0JCJYrZiqLyjAWKXPxxX8YTaWv8szNzsNqrgY7PuXEhORG8stJutSzn62s0OcJ4Mvft/LFqo3keWAs8tmqzazffYT+7RuTZ7ZQMyKEqzo1IbiMUo1SxakMYxFnhUWXXqbEYraQm55XgdFIXhURDH6eSypLVYwiOLshmtiuyd6OpFL7Naliz5IUCDae+5WtqWvJJ9vt/W88t5JD2f/SNuwyzCKfUEMkbcJ6V6qD3b1eYstZDz/8MOnp6Rd+HT9+3A29fuFYs7B37V4WOV+5IRZJqjpad88so4VAbxD4BVb+7XZS1ZWenOmR5EihA5sP88kzi/hq9nfMvXk+I6Im89OCip18kdzLE2OR73M+cajdI1/ebff62q9LXmkqSVLpFKAg0vsHWkvVV26+2SPJkUKHTqfyzg9/8dEvG3nhy1X0uX8+n/26yWPPkzzPE2ORX6yOzWfcMmeC3cUdW1buKHcsku8QQQEXD2WXpLIIhYJznqsYIbnOKiweSY4USi1IZNXZhaxNWsKyUwt4ftdEViVWnnl0ryZIoqKi0Ol0nDlzpsjrZ86coUaNkuu+mkwmQkJCivwqL7VGB6CZ/Ub67qh+3ey3sXivzqYkVUatu2YTEZtP844lbNNSBHqj4PF3jzBxRmLFBydJFe385waL2cKcqfN5fMiLWK0yOehtlWUs4ufnx2UTu9pt06h9PFeM6mG3zalDZ+xelySpOAGICJkgkaoPqxC88s0aps5ZVOT8E8k7KstYRFEUJr10vd02cQ1iGHH31XbbnD2eUu5YJB+iVYOdy5IbCQzBsgS1BCBYefZL3tx/f5HzT7zFqwkSo9FIhw4dWLny4kpaTdNYuXIl3bqVkYxwM7XGdxD4SMkXA25Fjfqw7E509dwakyT5Or0BZsw7ztylB5m9eD8dLs8gMraAWg3yGHlLEgvW7KXrgEyuuiEVk78cWEnVy1/LNvHcqDny8FQvq0xjkcfev48HPritxGtDp1/FWxtfLrOP+s3ruDssSaryFMB0MAUlT35gl6qXTftPcPvri7HKCU6vqkxjkTEPjOCJb+4v8Vq/8b35+MCbZfYR30qORXxFeT+FCIAMz604l6qm6E6yvJZ00ancQ/zvwCNYNO+Ow716BgnAvffey4QJE+jYsSOdO3fm1VdfJTs7m0mTJlV4LGrwRETQBETBVrAcAkM8iqGd47XB/S6D7Fc8G6Qk+Zi2PbPRrNCqaw6tuh4usY1/oEZMrQKOH5C1kKXq5Y9vN7Dgkc8Jiw4htl40Xa7uYPd8CckzKtNYZMCEKxgw4Qr2bTrIkZ3HqNEgllY9mzk8FmnRo6mHI5SkqknRBLr0PCx+8mewVL1s3HeCV79ZQ2x4MNFhQfRu3QB/o/w+qGiVaSzS69ourNAWcWj7EQ5uPUJUnSjaXNYcVXVsfW18y7oejlBylVCgoE4I1kAjanYBhlNZ5DUMx1IzGBQwnsjEb38qilZ26kQAwqBibtcQvTygXXKEKvCLyCOmU5K3I5EqmVN5h/jh1PtEmuII0ofSLKQzJl3Fntvq9QTJ6NGjSUpK4oknniAxMZG2bduyfPnyYgeUVRRFUVBM7cDUzvl7dTFePORxFFB5ardJ0qVUXdltCvJ87kgkSXKLhS8tQdWpaFaN4PBAps+7iT5jenk7rGqlso1FABp3SKBxhwSn7wuOCPJANI7pck07/v5+i9eeL0nlJfRyLCJVT5+t2oKqKGhCEOhn5O7hvRjRq7W3w6pWKuNYpEHr+jRoXd/p+0wB3jtfoEGH+hzadMRrz6+sBJDbNJKMPvXRgi/5/2O2gkEHVtsusuyONVEz84n8ejeGszll9pvVpRZqlBF9mtwRL5UtJCGDRmMPovOTuxal4jak/oyCikDDoJjoX2MM3aOudnzTQjkpwsdre2RkZBAaGkp6erpb6m6Wl5bY2DsPDnsX0qZ659luEQCU/QYsVT2aFY7tNzGtTxNsRS4kqRwUyr9XvBJ48pv76Xltl3L1UdneH6uyyvZv3V8d6ZXnPr7wXl6e8gb5md6vIesK/2B/cjNzvR2G5CGC0kcZAtACjaSN7QByFawkAfD0+AFc061FufqobO+PVVll+7ce6H8DlnxLhT/33ndv4bOZX3PmsG+W8AkI9ScnveSxiNWooitwfmLZ6q/n7PhWiDB/22Hql77P/ffPAJpAsWiELj+I3+E01Dzb/0cBoIAibDtRrKF+pF7XkojDtg9f8t1TKpnAFJVL08n7CYjN93Ywko8ZXPMmukcNLlcfjr4/ymVS7hZwp3eem3Y7RP7snWeXm4pMjlRfqg6Wfx6BHFJJ5WX0N6DT61BVH/9aUuC9hz6TZ5NILrv3vVu88tyZY1/l9bUzvfLsclORyZEqSuigoFMA5u6BCNU2wWPuHEjWszVJX9iAjM/iyb0jhpwBtWVyRCo3nQIGvQ61Cnwtvb7kDyxWucpXcs0z3z7olefOvfkdHvn0bq882xni/K/MZpGkDkrg3MCGJE1uw+kOsYgSfnzkNorgzF1dyK8TUuJ1e86Obm5LjkDx97mSflapCsKoI21IYxLv7ETi9I5kt44BBbI6xCEUyGsUQfK4lljC9CjIT/KSPQr5yQH4RcnkSEUyKCaUKvCd+WviF5i1ivna8XqJrapGCb4dkbMIOF3BT7ZC7kJ8c/m0HHhXZ5oVJj+SyOE9/mz9I9jb4Ug+rCDXzMj7h6CqCj/8bwVZaT6aeBVwcv9pDmw5TKP2DbwdjeSDBk7uy5I3fuLQ1qMV/uwl837E6G+gINfHDruWQ5EqSQSpZM6tg6hlhDwNZp7G2j6AgmHhYBWgU2wJkwEhCEVB+Scfkei90jCS77MKGN69BWFB/ixavY207Dxvh+SylIwcthw4Sacm8sBtyXmdrmpHmz7N2bZqV4U+V9UpfD1nGaExwaSfzazQZ5elcCejpldImtgGa0TxpIXhVFax6RxLsJFzw5qAApndaxO5cFepuyILby28VhDlj4gtR/lVRUELMJA+sCGZPeqgBRvJ7F3XVpYLQAi7OzQlCSC6a6JDZdcl92kZ2o1IU03+SvmRLEuat8NxWb6Ww/7MrTQPLV91DUfIHSRupigKSuzvYBzu5o7Lmji2Qv5K0A9y73MlycNUHegNgicXHME/0OrtcCQf9+d3fzPlxXEsPP0eA2/qg6o7/zbng6P2jJTK9aFO8i3vbJ7Ndfde49Y+yzrfxGrRWP/9JgZO6evW50qSozQ/hdzpMeTcGUN+/xAyX6iJqHn+sGk/ldyna9qSI2Bb6l9Ip4ACascMMMpsmVQ+v27ax63XdOfnl27mhivaonPwYOvKKD1b7qyTXDf716eZ9PwNbu0zKCLQbj16q0Vjw4+bGTbd9XkRAWgmHbn1QymoGeS25aeFUVuDTVgjA2yJkf/8XfISwot9bsnsXRdUW9uC+mGkDW54IcEvVAVxye555XzshX+P5D713BC4rX8txGT7vUFX5Jq5Ys9RlnxQ3YEnvR1CtbMj7U+uiL2OGc3e47Lo4egU2/4IX9xVkmOtmHkR3x2tVWKKoqBGvAgxe0Dn/GHvxZjGghpVdjthhoDu5X+eJFUwVQf+gRp9R5xzuY+75t9MXIMYN0Yl+aLEQ2cBMJoM3PvurXx29G3ueWcat82dxAs/P8bNs24kLCbUy1E6JrZetLdDkHzctNnj+cX6FZ0GtS13X72u60qtRnFltrOYLbTpXb6a9ZLkKjVPoJ4qwDwgmLx7YhEJ/kUnn+xMqikKoIJSz/UV/4+P7UdCXITL90tVw7nzu0YMOh0PjLqCn1+YyhPj+nP/yMuYN/1aHhx1BbFhgV6O0jFxEd4/y0LybWMeHs4KbRGXX9+j3H21uaIFzbs0LrMMrcVipXnX8p0Naw3Qk35lA5JvbE3SpDZYgg3l6u9SOa1K/8yqBRnJ6F23SFImr0F4kTa5LWM4fXcXkia3Je2qBLI6xpE8tiWa3pY0Kahj+77NbhAG9Yve6wlpjUr/tyksJSZVnPvvG0SzpmWP2SuMIjDIhbAVzoJtN7+qqAyIG8dDzRYwovZ0BtWcxLh6DzOs1q2EG2O9HKVjwgwVMy8iEyQepKoqavRClJjNEHgX6Nq41pFOBUM7wN6eNB0Y26H4le/wGknyFk2DZh1dL4l09c39ue+929wYkeSLNKtg5597Lvw5qmYEg6b249o7B9GxfxuadWmEZq38A7Rm3RpTu3FNb4chVQGKojBz2aMszfyEKS+MpWXPpi71Y/Iz0rxrY1R96UNHVafStHMjul7TwdVwJancTIvTMC53faWZEu56ebhhPVrywmS5m1uCdbuOXPh9REgAw3q0ZEyf9vRoUZ9W8TXQfGDGML5GBM3r+cbkiVT5Pfr53SzL/pRb506kbR/XFlL4BfrRpFPDizvES6CqCo3bN6Btn5auhsq5IY1JurkD2vlzOyzRASTd2Jr8WsHlnuzPTQgju1ttu22yu9Ym8bYOWE0623kjJZ2vqFexRAeQ2yqGzCvqU1A7BPQ6FCCnaSQp1zYh47pmFXK2ljCqpNXToV169vsl19Mb6MkL8b1V675qQL8WPPWUmyvauEyAoskj3rxkR9q6C78P0AfTPqIP3aOuplloJ2oHNPSJ7GWIIZIGQa7/PHeGTJBUAEUNQg2+HTV6EWqNfYCTWXwtGyVwHGBvUs+KEjAORQ0oR6SS5D0C23kkrjq08yhhMXKVmwRv3fNBia+v+Hg19/R+goyUrAqOyHm3vzbZ2yFIVYx/oB+jZwxj7ppnWaEtomYj5ya9crNyuebWAQg7s3qaVePaOwdhMBrwC5LnOEjeIQDTV6m4PANdjg+Lv209QEiQrDUiwQtfrCxxlfvKLfu58aUvSErP9kJUznn4+j52SxlJkrNM/iaG3zWYWb8+xQptEY27JDh1f352PoOm9kUpKWFwnqYJrr1rMKqqEl0v0qU4Nf//HNWrKIhgEynjWnF2SlsKarp+pkdGn3goYwcMgAg2cebOzmT0qouSbyn7HiGw6hXSe9Uhv3k0+Y1d+7u7Kj9aT1J7IylNDeSFKFhNkB2tktTWQH64SmZdvS/MxVYJn335J0EBlWMcrugEEa3OYcmXU8/esPTE/9BE8dKx+zO38sb++zlnPuOFqJwzpObNqErFHGAjv0q9QIn+FnDiB1beD6CriRI84/wLl35x2H6vBN2DYjy/YjPiW3eEKUkVSq+HnX8HoqgCg1HD2RNzH77quQpZISNVfvs3HuLMsaQir6WcPsesyW94KSLnWSwWb4cgVXGvrnmOgFDHJ3L/WrYZg8nAXW9NBQV0l+wkKVzJOer+IXQeaCst+vbml90bsCQ5SAHUsxbUU67tBBGprpdReejdZT5Y2VnyhJPJGew/mVzktcycPB5Z8KOXInLemXMZ3g5BquJe/PExwmMdL327bfW/ZKfn8OAHt6OoSoljkUFT+3L5aFvZ8XnrZjodk1AVzLGll8CzhvuTfENLzNGlL0wtLREgAGu4n+OfWVWF7G610UIduEdRSBnbyrY7pbBtRX82VhQsQSrpjY2ktDKRVc+A0Ku2g979VDR92V1I5ffRR+vKblRBhFUhdVsku95qijVPTj9XtBwtgyPZu4q8Ztby+fzwLHxi+whwMudghT1LfoV6gaKriRKzBtTmDt5hhpxFKIE3oYR/CMaegB9gAmM3lPD3UIJuvdBaNbYAtZcHIpckzxECps88wfcHt7P04A5UHTjzQzv1VBq1GtbwWHySb3nt1v8V+fPyBasoYfFEpfXooBe8HYJUxYXHhvH5kbdp2cuxkltCCJbN/4XBN/dn7upn6Hp1R/wCTRj8DLTq1Yynv32QKS+Nu9C+dsOaXHVTH0+FL0lYG5rInRRJ7vQY8oeFoYX852ONxbUPfmqzbAgvcOlei4DIELmbW7J5/vNf0S7ZyfTD37sxW31nMPL0J794OwSpigsOD+KjA2/QZXB7h9orCnz3xnL6jOnFvPUz6XVdV/yC/DCY9DTt3JBHv7ibu+dPu7DzKTIuggnPjXY4HqFATotohL+dRLmqgKqQ0auunTalvK4rfii7O2lhTiRfKpBiFfgnWRFy9rHCGI2VJRulAArZJwM59pP90nKSZ3x/8l2s4mKplp3p6ygg14sROee3pK8q7FmV5bumShBCIKxHQMtFMcSjKKWvzFTUcIhejDAfgNQh2F8tryEK/kRhGoqpO4qp7IPY1ZgFaIm9gURn/xqS5BWKAobzG6tys1U0q/MjKHOBhdZ9WrB91b9ujk7yNf/8tJW9/xygSaeGAGxd7VtfE9lp2WiahqrKTxKSc4QQnDqYSE5GLrUa1SAguPTJ2sDQQOb8/gzH953ilrYPYM4vfcW9ZtX45+et3PTCWFr2bEbLns3KjOW+d29lz4b9HNlx3KW/iyRdSmD7mC38FHIeisPSOfBiEkSFvElR+M0/i+mnDESAihbn/E4QRQGhgq5bOtblURQpqO6glIwchnVrxpL1u52+V6padhxO5J+9x+jSrB4AWw+e8nJEzrFoUGC2YDTIKQPJOUIITqZlkJ6dR72oMIL8Sq+e4R/ox7NLH+JEchrTm9xNTlrpZ1JqVsGG5VsAaNKpIY9+fk+ZsYx75Dq2rvqXbat2lh7v+f+aYwLJ6Fu/zD5RFfIbhqOZdKj51gt9KEBuowjSBiUQuCmR4HUnbOUeVQU0gVAU26rASpjE8BRjhkboATOK7+SGq4QTJ1KZPLEX73+41tuh2AiFs39HU3fQCXQm+cVQkc7mH2d3xgZahnYD4HjWfi9H5LxcSzb++tJ39rmLHO2UQCv4FzKfAmsyqJEQ8jiqsfQD1oWwIlLGg+Wfi68BQpeAEvExii76P+0F5HyKyH4PtNOOBSWcP5xBiV2JONMSX9k6JUmFY0Wri9WFhCZ4efnjXGW83n1BST7r5w9/v5Ag2b1+n5ejcd7OP/fQupejOw2lqubIv8d49ZZ3ST6RQkhkMNPmjKdN79IPNRVC8Og1M/nnx61FXq/RIJbZq54ktm7xscjy91fx5YvfcuqgY/VnNRdWPr+zZTZXB43FnCfLxknlUzidlPNADSwdzif+9JdMMqmQd0cslub+CFWAybUEs6KA0AMJObDf+Q9jZouVx8ZdKRMkEgBL1++6kCDZsPeYl6Nx3k8bdjO0RytvhyF5ybHkNJ749hdOpmYS7G/knit70qtJfKnthRDc/+UPLN9edAIuJiSQ96dcR3x0RLF7fti6h/mr/uZQUirRekFZqW1XxiKzVjzBtRETyE4vumq6cJZE6BVyWseS2bsuwuTgFJmikNcgDL+DaQgFCuqHkt0+joK6tpJhWT3qkNOuBn57U9BlF2ANNpHbNLJaJUd0uRph+822c7q9HUw1k5tXwNgx3StPggTQzDpyk/wIql16ElTyjE2pKy8kSA5kbfNyNM77I2kJ/ePGevw5cmnqJYQQaGcHQOq1YN4G2kmwbIfUkWhn+yNKSFIIoSHOtC2SHLnAehCR1AthLVoLX2Q8i8h81vHkCCoYO5Ude/KzaIlN0BIboyV2gex3IfgpB58hSZVHUKiGK4m96Zffj06v44sT890flORzDu88CkDmuSzyc/K9HI3ztsmdUNWSEIJb2j/I1Fb38e+fezhzNIn9mw9x/+VPcUOdaRTkFy/9I4RgWMSEYskRgMRDZxhX/zZOHy6aBPnw8S+ZM3U+pw45lhzR6VXaXFZ6guZCv09+yQDDKPqrI7k2ciIfPbmQe+bf4tAzJKkslnpGLN2CbGVKSiIElj7BWK9wvKZ9aXT18ly67+rH30dVFX5/5dayG0tV3r4Tts+BuQVm0rJc+5ryps0HfGvXi+Q+E975ioGvfMA/h05yKi2DvaeTueXDJfR49m2y80oeV/d54d1iyRGAsxnZXD3nIw4kFj2XZ8Hqf3hw4U8cTkoFoKBOKMLOTLpOr9Lm8rLHIh+t3UTrR+bS4uG5dH5yHnOWr+WOL+8q0kYA1hAjCpDfIJyM/g0cT46clzakCYn3dOHM3V04N6zpheRIIS3AQE67GmT2rEtOm1in+/d1AWetMjniJbdN/xhFUVj+w/3eDqUIVScXb3vDmTzbAg2rsJJidnQeuvI4ll0xu15kguQS4uxA0I6UfFE7ikgeWvyepPGAvYk3zba7pLB9wWbI/dSJqBRARQkovXamlv4r4kwTsHzCxUnlc4isVyHzSQicDrpaTjxTkrxLUaBZh2ycTZIc33KWf37eytljKQy+uZ9ngpN8xuHttgTJvo0Vd7CXO4XHlX+CT/I9d/V4lINbD5d4LflkKpOa3l3s9ZcmvE5Ouv1asnf1eOzC7w/vPMbnMxfb/uDgj1lNE1x964BSr+9cv5v+6kg+e/YbhNXWada5bD5/fjEvT3yDcY+PpFajOMceJkmlsPQIAqudL1rFPfXdFQUIcG2xBsD6XUc5fDqViQM6ljsWybcdSzqHEOL/7N13eBTV+sDx75nZ3exueiOBAKF3kCpSFAQFVKzYsYuKhat49afYy1Ws194bXgtYsAsiNhRQQBTpvUMCpNfNlpnfH0uAkLa72ezsJufzPDwmM2fmvEKyc+a8p7Blb67RoQQkLSHG6BAkA9ww4wv+3L6nxnMFZQ7GPPl2teMvzl/M/uLSOu970cszD329N7+IZ+YtBA5/0pb2S6/zY9fj1jjrplNqPb91Xw49pz3DE3N+PfSoKHW6efvX5fzrl1856/1ryezZBvD2spRlxFI4MhPr1nziv97oXQ5LChprniaTIwZa9uc21m/IYtJVI4wOBQBTtAtbWuTsfdGUFLpy8ehu8ioicwuGGFNcSOppXinsOmieXNC31l3IsxHNnYNiSjniwqU+3HwLulaCUGLQS97yIyoV0BEJTyPUmjsVtPJ1UH5D3bcpfRHiX0OoCaDlomtuKLoVkMtdSOHrof9t47yelUvE+d60uuuURwBIyUii+5DOrPs98tZYlIKjtLCc7Wt2oUfou85x4wcYHYIUYo5yB+v+qPsza/+OA+xYt5vM7oc3Ovzx/YX13js/u4C87HyS0hOZ/czXBzdzqD8m1aSgeXRufX1ylTqPdGB3DlOH3Vfnfd5/+BOmffAvWnVMJy+rAE3TePyyF3CURt7sLsk4epQI2VBUIUC0LUff6f+m6ze+4E1AJsXa6d8pg78219zRKDV9LrfGym1ZKBG6rM6wXu2MDkEKMY/Hw4INNQ/UqFRQ5uDPrbsY2KHNoWOv/LSk3nuXudzsyMknMyWR9xf/Xa2N7k61UziuI/HfbQEB4uB51aTgcWtc/8wVh5bPPVpxmYPTn32vzvpfXrWae9+4jAGWOA7sykUX8MCMr8i6fgC2TfnYlu/F0TsN3Sq7yYJBROg7WFNxx7SPAIiLs9Gvb1v+XmHsMo8ZJ+1FyCH6BtHZUrKSRHMLowMJSMfY2re8CCb541npgI/rmRU9fOjLo5fOqou+/0S0sk/B+aMPpQUoqWCbgEj+EmGtfZQEhdVntdRc7jp0EY2wnoRiH4dosQREK9+ulSQDxCVqvPLD+oCvz9mTJ5MjErl78+g6qKPRYQRk0Rc1LN0oNWkPX/iMT+Weu/71Q1+XFtY9WvNIl3eZwnfv/MyPH/zmU3IkMS2eEy8azotLpzPuqlG1lru4rW9LCU2f+Dwet4ehZw5i+NmD+XT/W7TpJme4Sr7RAWWXM6RrdSi9SxvUw5NXXCaTIxIHCkrolJFSf8Ew9POKyJyFKwXumbm+7Vnw4GeH+zWcbt8HXp7+9AxmL1vFR0tqXge/7Jg0DlzWh/IeKXiizcS3iGP4hON4btF/OOfm02q973EPv+JT/Q9/+TPZ0YKhZw5i2BmDmPPJA/To3JqyY9IoH5QhkyNB5LIJuRtuGCgqKjc8OaJEuUkdmFN/QanRFLnySIpKNzqMgGwu/jsk9cgEySH1zB6p5DxiI/bi7/24fyEU3QX4sKmYko7SYhFK/H8Q5q5VTulaKbonF133oJXMrOUGtcgdj3bgfPTyr0FEIVJmglr/Gp6SZJQOPZy8+uNGAl3iQpKS0hOITYzM5SGWfPuX0SFIIbb0a9/+zTccsWzcmsUbfb6/o6SCp69+Gbez+p5qR4uOt/Nx1pvc8e4UugyommQsL3WQv68Aj9vDr7N/97l+gFuG38sNg/6PeTN+BuDpnx+g5/Cu9VwlNXeVc0ndvWwh3eBWmECkVe77I9siUmCS46KxWerbejo8yQRf8/POIt86orbl5h/6emOW7x2fHuC+z37A4aq9LeJuGUPB+C7k/mswH+99k3tmTqXHkKpthXKni5ziUlweD79v8q/zd/KMLzj72ff4eOlKXB6N16+awPDOmX7dQ6pfeQtVLrElAaA5VbZ+3N7oMJq1GFMCqojMBPBeR92zGoMlMv92DJV3+EvHg41The10dN0Jjrno5bPBuRUoAlx4mxTgzW35kGw5mmcFeuEKKP4vxN2LSJmN7vwDCu8DzdissiTVpH13B12PKWLDP3I/Bsl/yRlJRocQMEWRYxikmjnLDm/U/tSklxqljlEXDcfj9rDwsyXMfetHtq/dRUl+GW6nC4/b2/5QVAXN439bZNPybTx11cu8c/eH3PD81Tz904OsX7KJ/177KjvXyc44qTqtjRnHNam4B0aHvG5lUBFo4Flmh/125Hazkr9aJYVm7ezGYFJlW0Sq2ZEp4/9++3Oj1DGmd2d0dH5au5WPl6xkY3YOheUOXB4PnoP7hShCoAWwnu7GfTk8+PmPPDdvEXeOH8GLl5/Jpuwc7ps9n3VZvq8UItXOkaQQla8QVeBtK8qnZzOmC/JWJeIsjFAXAAAgAElEQVTIs2BNctZfXgq6BJN3eS2Bgh5IX7KBTMISknpkiyccRY1Dzz0XvfB2cP4B7AccHE6OQEDJkSNpe6BgMvr+kQi9GJE6D8yDkI8tKRw9P3c73gShJPln1uNfGB1CwIaeKTf3leqXn1XYKPcddfFwbh1xH/+58BmWz19J7p58KsoqDiVHgICSI0fKzSrg4fOe5qI217F36z7eXP0Mg0/rL5siTZQuwDXITuk9LSl+oQ2lD7bCOSIGvZ7hWlqsQskrmYYkRwCE4p1JYhpSRoPb31Kz9MzsBUaHELBhPdsZHYIUAZbsaJyNf8/o253JM75gyntf8dvG7ewrKsHhch9KjgABJUeOVFDm4M6P5zHikddZtTubT/91Caf17dbQ0CUAISjsaKK4jQlPDf2bOnJuZrMioHhbZK7s0BR8tff1+guFqQ4xvUJSj0yQ+C0Eo9gL7wN34Hsv+EXPRi+Ygp5zKliGgfVsvJvDS1J4mf7RjmrHouOcnHXNPoQim1ZSzT558iuK80uMDiMgXQZ0MDoEqRl7+dYZrP3d9+W7GiJ/XyFPXP4il3e+iU792zP+2pMxWeQk56ZENwnK7mtJ2YMZuAdHo3W04u5vp/yOlpQ83QYtpvorSWXHiWuAHRTjs2a6DkTJ9obkv+//2kRuke/7RYWTXu0ic71yqWl47vtFLN5U/R2wMRSWO3joi58YNf11WsbHcunQfkSZZVukwYSgPE0lt7eFiljvc90ZLSjoaGL/AAv7B0aR08tMWQsFXYBHdkU1OcKkkTF6LwPuW0HqgLz6L5AaxY6yteRV7EOPwLRkW3tolmOWn/h+y6+/SEN5Vjd+HdXq3Aalz4a+XknyUb/hpSiqhubxdqK8/sta2nZ28er9rVBVHbdmfOeJFJ5e/7//eUekR1hbIC+7cWYGSJIvNv3p495sQZS1dT8fPDw75PVKjc9xeTLuQQdngKiiyn+1DlGU35pG9ENZh/YaAe8X7v52HFPTQh1urZR+JWh/JBgdhhSBHv3gBxRFoGmR1RgpKHEYHYLUjBmx1NW+olLeXLCs/oKSf4SgtKUZzeShqIPp0DEAT5SguI0JR4KGyy5I2OImqjiyPiulmgmTRo/r1hPbrkTOEA8DH21/FhNm3ETWMmcOLTSDTOQMEkmSIoIQ8Pw3m0hv6yCjUxFtO3uX3IpLdKPJ5IhUh+/e+hl7nN3oMPxmj7MZHYIkSVKD6TaB87T42meBqAL34Gg86WYE4LggkdL7WlL0eUfKHs4Ac3i8rggBooULol1g9xBxWXfJUD+v3EpKBLZFrFFyPKUkScHhilOqJUcOfS0ErlgFVEFBJzMe+dHTJLQ8IZvYdiXe5Upll43hdldsIDmqpdFh+M0kzCGpJzzeOCLKkb/VGYZFIUnNUedjHLz7xwbe/GVbZTuKkWcWoHnk01aqm+bx1F8ozKxZFKKlFqWINmh8P6NDkKQ6eTpbwVr/K4e7rw0tQaViYjLu42LAEn6vKUKA6aQCTCfngc1tdDhShCl1VBgdgt9Wbs0yOgQpAtx04iCjQ5AiReVLfF3nFChPlWttRT6d9GH75MyRMJNfsc/oEPy2qyw0yz6H35uHYW7ysdzhTYWU9J8bJxRJkuqkKAfXAgcyOjgZe2EuciSnVBdHSeR1Snz7+g9GhyCF2P3f3OZTOXPU4VE0j351V2OFI0nB4evbhioon5oGpgh5ky43Idsekj9KHZGXVPt80Wr0Bm6CLUWWubde5lM55YhO7uvHDG+scKRmqjxZdlVGOsWiEZXgkjNHwoyTyFs6c0XBAtyaq9HrkZ86Bynp//KxZAm658iM2yVBjCIziPeSpKbtyAftvx7fzZCxcr8GqWnZvzP06y5Lxhp+6mCfyrkqXOzeuPfQ91PfnRy0GFIykoJ2L6l5qK/rVNlSAa56SgmBc0zc4X1KwpDsI5aao4KScipckTcLVwpc29Rkn8ppus7q3dmHvp913blBiyHeFhW0e0kRSAg0q0JZiuyujGS6R7adpOBwahWUe0oavR75iXMk+/U+FNLBtebQd0r6fcGp2zoZbBOCcy9JamZMZrjn9R0MPqmQZ7/exBebVvL5xpU89dkmOvUuMzo8SQqILVbuQdIc3fjC1T6VW79086GvT710dFDqPu26k7npRd/ql6RK9Q0MVIo1zD8VgaeWt+SDb89aZ2twAwuyaiMgozTkuhFSU2dWFSwmudRNc/P0Raf6VG7lrsMJkt7t2gSl7rG9OjPj2vODci8pguk6xW1MaEbHIQUsoXuhnD0iBYkgSm38vhGZIDmCMHf0qZxecNQSGCkrG1Zx0pcoCbdC+YyG3UeSmjGTGR7633a69S/DFq1jj9HpNbiMF7/bxKW3yfWTpcjTc2hXo0OQDJCemepTuSeverHK9/PcHzWo3mcWPcwtr1zLuw807D6SdDQdsL2eg8ivZXmhSH17Hp6P9/9ODo+Umq6e7dJRlAj9HZUClhrr22y+R76quuT4mulTG1TvK1ecyX8njufF+QsbdB+pCRACVEFxa9llGanSh+43OgSpiUiLaoNFafyBVPLT5kgW35a2gKpTexSTFWgfWJ0pi1Es3dFKZwN5gd1DkqRDjuxnqfx64tT9XHrbHmMCkqQAHTOyp9EhSAboOcy3xJjm1qusC68oCoNP7xtQne9teZFeQ7qx6MulbPtnZ0D3kKSa6IAeq1B6dzp6irne8pHEFKNDTOTtKSFJ/ujfKcPoECQD9MhI87ms0131c/DqYccEVOdnN0/khK4dWL5tNz+u3RbQPaSmx5Fmwhkjk7SRxft+YkmIvD1ApfDUNrpbSOqRCZIjCNX3hoCW/XSV75X0ecBQP2prDS3+QTGleL8t/o8f10qS5KvDSZIcYwORJD/1GCJnkDRHsYkxPpe9bsDtVb7/z5d3M+7aET5fn9Qqgc/zZ5De3tv+eW7yGz5fK0n10WIVHNelUPxBBzz9w3dvkYZQRxSAqiFnkUhNVT+ZIGmWbBbfE9pDHqw6o/XW8aP498m+DjyF+Cgzv951LV3TWwBw3+z5Pl8rNQNCUJxhMjoKyS/eDhjNJbubpeDoENMrJPXIT5qAvQb8u8oRJX0GmtsFOcOAgiPOWMB0MohoiOoL9rNQlMN/9bqWB5SGImhJapaE8C5xfvvz29m6xs73HydSnN+0RrJKTUvrrq3oMaSL0WFIYW7bih3Vjv371Zu45aXruaTd9eTsyT90XDErHH/2YKLj7XTq156xV56IJcpy6LyzwkX+voJq95OkQJVPaYF7WEzkLqF1FF2v4X9FBWVUAdr8JENikqTGlBofzXE9Mo0OQwpzDnf1BPFVo4Zy5YlDOP3pd9iWW1jl3JhenYizRtE5PYUJg3phs1iqnN+eK9siUlXuGIGmgCI3JIkomlvU3HaSJD9YlWi6xx0bkrpkgiRgUTUeVUxmSF/q1510zRmMgCRJqoMQMHpCIaMnFHL13VnMeDydA3kT+HmmXONWCj+3vXUDQrYmpQCpqsrMXa/7dY3H7WmkaKTmSAc8na1N6q248n9Fr+ygEYAH9NUxNGSz9rEDuzLvzw0NDU+Sgu6By8aiKnIEsBQYIQTf3HaVX9ccuXSoJB0iBLoCcsf2xnPiiO78vGBd0O4nVA17y/Km1AyUDHJOmxsxK5b6CwaBbPEEyvZd8O6lpATvXpIk1UoI7x9FhavuyuaMa9IYP/lko8OSQkWBxPQEo6Oo13++mSY3aJd8cu9XtwbtXlZ7zQM/JMlfugLuQXb0tKY3U1Nzg77Fhr7VirYiBs93KehZDfvd6ZSRwsWj+gUpQikStG0R/m2RBy8bwxA5e0TywSWDewTtXnJwkFQjTUeR43gaVes2SVx4ge9L49XHll6OKUomPMNZhrWz0SHUa2z6ZfSMPy5k9ckESTVv+VRKiQ/eeqze5bbUoN1PkqS6Vba987Y+xTevynVum4spL05i0vSJRodRr8Gn9jc6BMlg72e9WH8h4ITxQ4JWpxCCKHtoRudITZMO6AK0dDPlN/u+r18kUUxAqhPR1oHStwT1tBzU8QcQx+UT6NDWl75cxIc//R3UOKXwdfUpx/Kvs483Oox6nT6kp9EhSAZb/egtPpWbdtbYoNabYLcG9X5ShNN1VIeOkH3tjeq99xcx66MlQbufTHWGt/7xoxnbMvz7RU5ocVZI65MJkqMo6T40WG2/Bb9iW/j/cEpSUyIEDDuliIQUucRdc2CKUhl/7cmMuXwkvU/obnQ4klSntLQ0FFPdrxYv/DM96PVeet95Qb+n1DzoKmjpJhxXplDyXBv0pKa7iq+S4EFYDs9KFSqoaW7UM3JRTsiDRCdyHRCpNteedhyj+nZiZJ8ORociSXUSQhBnrvuz/OlzRwe93jtPGxH0e0qRzVwqsyORpmyfDc1tdBRSbU5vfTUdY/vQP2GU0aGEFZkgqYGSvhEYWfPJlL9R4oM/Kk7ETQv6PSVJqpsQ8PaidfQdVmR0KFIje3/LyygH19F+8PP/wxotlxOSwts858ecOvnEGs/Nyn6Nbr07Bb3O828/M+j3lJo+3Soo+qQjJW+3x3luIkQ3z1nRQoCS6MF0QiHq6HywyZ4BqaovH7wCs+r9/XjkqlOJk20RKcz9/tAUbhwxqMZzc26+hHED+gS9ztP790CVS21JlYQgKl+urxVpdLdC3uoE5LZC4eemTk9jUb0z9c5sfR1xpiSDIwofQo/wnbCKioqIj4+nsLCQuLi4RqlD1/WQrIepORZDwRWNXo8kSV5uF0w5rSNZ262UlyjInHHTlNI2mZnbX61yLHvHfi5tf6NBEdXOYrPwbekHQblXKJ6PkldTaotsXL6FGwfd2ej1SE2DDlRMTKJiYrLRoYQdXQPP3GRwy7aFBGYBS16eWuVYblEpJ9/xukER1U5VBMte8m15pfrItkjoNKW2yM6cfE55ekaj1yOFP+HWSVznxFxhdCSSv4Sq0f/eFVhi5YCRcPJIn8+qfF/uLuGRtZejE26pAcEjfWYH5U6+Ph9li90HodosTLEOhfj3QlKXJDV3ug4H9qrc98ZOpkzfQ1KaG7kkRtN076zqG1mnZ7YgJiHagGjq1r5XW6NDkMJUqNoiXQZ05NW/nwxJXVLkcPW3owvvBuy6evC/gPOsBCoukiPPaiRAdCkzOgopTDx1Q/UZeslx0aQnxRoQTd0yUuKNDkEKU6Fqi7RNSeS7268KSV1SeNNNgrxeFnJ6mnBbDu53dvCPFN50j8KqZ3vIWSRh5OyMG6ods5liSIsKvz6IGFPo2yIyQRJmFNtgSPnB6DAkqckTAlpmemiZ6WL0hAI+/Gsdt/53F6pJJkmaEovNQo/jutR4rl2vNiGOpn5yfxQpHHQ8ph0zd79af0Gp2Sif0oLit9tRMTEZ57h4Ki5OovjtdjiuTQVFLoVSEyFAySw3OgwpDCjA8b1q3nOkc0ZKaIPxQb9OGUaHIEm0SYpn4T2TjQ5DCgdC4LGpFLVRyellpiRDpTxVoSRdoSRVkcmSMOYssLJzjnymhIsBSTXvG5VmywxxJPVra+8W8jplgiQMKaa20GIdIJcrkKRQGnNBAVfemYWcSdJ0PL/4kVrPnXHDuBBG4puTL5UbU0rhIaVVMt97PqZV5+DvuyZFBi1WwXF2AsUvtEFPM6Onmam4KAnHjS2ouDgZPd1sdIjhr+nuVS/54dWp59Z67vwTjglhJL45/bgeRocgSQAkRttYM30qfTJSjQ5FMpqu40pQ0awKZS1NFGeaKW1tpjTTTF53s0yShLHy/TajQ5CAC9vcVusswMHJ4dcvMiAp9BvIywRJI9DcWWj5N6Fl90TL7oKW3RVt/yg0x08+30NRVETaIiD8RhVJUlNU+ayYMDmH5JYuY4ORgiKjUzodj2lX6/kTzjuOzB7hM6JlyBkD6dAn/EZvSJEpLzufRy9+llNtF3Gych5j1PO5OHMyP89aiK/bzwkhmLH+BTK6pDdytFI40W2CsjvTKZ7VgYpJKWgd5EbSARMAR28uK7txmpOkGBsDu9Q+Y3Voz3b0ad8yhBHVrV+nDDmDRAqagjIH93z6Pf3vfZ6e056h57RnGPno63y6bJXPbRGAD2+cSO8MOWCjWRPi8Av7Udx2QWm67NoMV/lrEsla2MLoMJo1C1Z6Jw6t9XxmdDe6xgwMYUR1S7e2o0tsv5DXKz9FgkwrXwg5I6Hie6Cyk1UHbTcUTEbLmYCulfh0LyEUlPTFYDm/scKVJOkIQoCiQN9hvv2OSuHtjvem1HleVVXu+fjfIYqmbm27Z3DPrKn1F5QkH6z5fQMXtZnMz7MW4arwboyo6zoHduXy6MXPManXVIpyi326V2WS5Pz/O70xQ5ZCTBdV/6vFKWh2gR6jUPxSW1zHx3hP1NEhIdVPCFDPyINj88HupHqyRGrq7r9sbJ3nhRA8d8MZIYqmbi2TYnnhxrNCts+E1LRtzM5h5KOv8fnyNVS4D3/2HSgu5f7PfmDME29xoMjXfhHBrJsuZuqYYY0VrhThSluZ5BoQ4UoXbP+8HYWbwm/Prebi9NaT6i1zSbs7QxBJ/aLVeCZ1eAhFqCGvWyZIgkhzroHCq6hzZJh7FXpe/T+cR1KS/oOSvhES54IIv2nYktTUdOgu1wyPdD2HdqX74Jr3HjmSPdb4Kb8DxxzDq38/icVqMToUqQnYuX4Ptwy7B81T+2viznV7uHXkfWia76+S1zx2GfO1T3hnw3P0OVEuvxLJdJvANSIG1zE2nCfFUvRKW4pndqD4k44Uvd8ePc0sEyNBZmrpRh1VCCluo0ORQqh9egLDe7Wrt5yqhr4T4GjHdGjJp/dfjl22RaQg2JtfxDnPvYerjrbI3oJiLnp5Ji6P74njSScey5rpU/n+9is5oUu7IEQqNQlCePdDM/6jVKqVTsHG0G+6LUGcmkzfxJH1lguHwREtre24tduL2EwxhtQvV8YNEl33QN6FvhV2/4VWsRAlarhfdShRHSHtE3TXRvTS98C5HCgFEQVKGiLqOHTrueDeC0V3g7bZ//8RSWrmdB1atnMaHYbUADFJdh6de7dPZZPSE7DFWCkvcTRyVNXFJMbwwGe30eeEHmHRIJEin67r3DL8Hp/K7lizm18+Wsyoi/xri7Tu3Iqnf3yQXRv28MULc1m5YC1lxeWYo0wkt0qi17BunHbtSRTmFfPUlS+zdeUOuaJQmHFcnIxzQmLNJy3ysyjYKj/ePctjIcfCwXW3pCYuyqzw9m0X+fR8j7ZaSIq1kVcc+gE69igzT14znsHdM1EU+bMpBcflr3/s06M/q7CEj5esYuLQvn7dPyMpgVeuPJtdeQV8+PsKft+0k2KHE4tJJTXWzjFtW3Hesb1xezzc9fF3rNqzP7D/kSOoyDmA4U7I9maY0LFbXThdKm5PZdZKUJ5t/MDE5kagcGOXJ1FE/XMjhBAkWdLJc2aHILKqTJg5P/NWuscNNGTmyOE4pKDQK34BKny/oOQl8DNBUkmYuyASHq75HIApDaxzvHE5l6EX3AnaLv8rUrqCtiGgGCUpkiWmyARJJHtp6eM+zwwxmU2MvfJEvnhhbiNHVVVqm2Re/ftJ4pLkVGMpeFb9to7iPN+XCJz12Od+J0gqtemawZQXa58R26JtKq/9/RQAG5Zt5vHLXmDXhr1+15PePpXsbQcCilE6rLLPoOK8BJznJBgaS3OkF6qQZTU6DCmE3r7tQuKjffs3F0Iw4fg+vDFnSSNHVVVSrI2Zd19CarwxIzWlpml91gH2Fvi2jCfA/xYu9ztBUqlNUgJ3nDayzjKzbpoIeJf8uuPjuWzMyvG7nuRoG7mlcoWBsKbpCLnGlqGsUS7OO3U1Z4xeR2K8A48m+P2vNsz8+hg2bE2lcFMcugY+9NVLQXJZu7uJMfve7h+cNJa52e82YkTVWRU7N3Z+mqQo4/eZkgmSYCl527/yrnVBq1r3ZINWDGo6QvF2tum6Bp7doKRCylyEex149oCSgG7qDhVLoOgBIK/mm1pGQ8KLsL970OKUpEjRtX8F3fqXsv6vaKNDkQJgtfu2ofD+XTm8ecf7LPh4cSNHVNXYK07kmicukckRKei+fmWeX+V3rtsTtLpzs/IpzishuVUisYnezjZd19m34wDR8XZeXfEUO9fuZs/mbKLj7XQZ1JHVv67lxVve4sCOmtsi/Uf35j/fTuNU68VBi7M50FJMaC1MiCIPym4XgsNzFlzj4uXSWQbQdlvxpqnk331zYbOYfSqXW1TK858vZM7S9Y0cUVVjB3bh1nNHyOSIFHTf/LXWr/K784vwaBqq0vBe09ySMvJLy0iJiSYh2jtYStd1sgqLsagqs66/iB25BWw7kIfdYqZPm5b8vWMvT37zM9vzimq8Z7+2rXj9qnMY9MCLDY5PajzWXDm/x0g2q4un7/qWjpl5qAd/lVVFZ0i/nRzXbyf3P3sSS1e1RvMIVEVO9QkVX5eqKneXMC/7ff7K/6mRI6qqW+xAxmdMItHSIqT11kYmSILFvczPC/yYbVILvWIReslz4Fpx8IgJPeoUMHeEso9BOzhSUyRC9CUQfR1CWLyvZvZx3j8Hae694FzsTbR4doFrCeSMb3CMkhRphPAus3X+Dft5aFJ7o8OR/NS+VxsS0+ofJXFgdy5TBk8jf38huhaaRpqiCO784F+ceEFgI/YlqT4rf13jV3mP24Ou6w1a4m31wnW8c+8sVi7wdogoqsKwswfRZUAn5r71I3s3e6dpxyREM37yGC65dwJRNm8Sc+iZxzL0zGMP3Ss3K59l3/1NaWEZ+3Yc4O8fV3Fd39sCjq258WRaKL8mBU//w8l9ZVsF1ndyMP9Z5j3glC+lhnDW9DsmEyZNVVpiDG1b1LKM3RHyi8u4/IlZZOcVo+mh+d0UwN0Xj+ac4/uEpD6p+flnZ5bf15Q7XcRYfRvgVJPVu7N5bt4iFm/eCXjf50Z268CAdhl8vnwNW/Z7B2LYLWbOHdSbm04eQnSUd7+dkd07MLJ7h0P3yi8pY8GGbRSVV7CvsITfN+/gvBffDzg2KTRsOXVPH5FP3MZ102WL6dwur9oYHFX19q3cfcMv/Of94ahm2Q4NFZsSQytb/f1ZDk8pr225i5yKPeghXBf5lJaXMzz1zJDV5wuZIDGKSG7Q5brjO/SCm6n6Me+Giq+r5170fPSSF8G5AhJfQ4jq/+yKqRWaywIljx88IucnSs2XyQTHjS1CUXQ0TTalIsnEe8/zqbP3nXtmhjQ5ctz4AVx89wS6D+4ckvqk5ik/v9Cv8tYYa4OSI8vmreDe06dzZL+e5tH4bfYSfvt0SZUmSklBKR8/8QWrF67j8e/vxVLDRsDJLROJS4rl2cmvo3m0kP1+NgXuTAulT7eBqKr/nlqmhbIHW2Gfno1pWSlamm+j2qXgEolu9J0AOqKtA9HagbYmGgrNyC6bpufaU4/zaT+PN+cuCWlyZHC3tkw6dTADOrcOSX1S85SRFMdffiRJTIrAbqneJvDV8u17mPTmbNza4f4LXYdf1m/l53Vbq3zCljldvL/4b5Zu3cX/rjv/UJLkSIkxdtLjY3nwix9xeTyE6NdTaqCiTBPJa11AzU9V+aRtPL27ZDFm+JZaJygLATarm7smLmSRJ5mF5amhDbCZGpk2AbWGvt+jLTzwVUiTI5n27pyYdh6dYwNbWrExyQRJ0LQE/BgtYfdxQ/ca6LoDvfBuvHlwX3+IdXD+Bo6vwXY2AJpWAeU/g2sBuNaAJ7RTuyUpnKkqqGYdrUI2pyLFtU9cyojzhtRZxuP28NePq/jxg99C1vl6wf+dyaTHLglJXVLz9sAX/+b+cU/7XH7sFSMDrsvj9vDklS+heXT0o3sP9KP+e5Cm6axZtIE5b/zIWVNOAcDldLHsu7/545u/2LJiOxv/3BJwTM2Z49pUb3JEPeqZpXinRZZNaUHUzFywyoWfjSDaOOCfaJQBJZDgQluQCO4jFz+TmoprTh3MWcN61VnGo2n8vXk3sxeuClly5PQhPXjwsrEhqUtq3u49cxRfr/B9H9OTe3X2KaFYE13XuefT73FrWrXfpcpvj/4N03Sdjdk5vLfobyaPGgyAy+1hyZad/Lh2Cxuzc1gRwCwYyVgeu0J+FxMJm91V9iKpnDmiqaDIVbiCTgidu25Y4NPqrdE2Nyfq+1lYnoJs/zSuoSnjGZZyRp1lNF1jd9kmFud8G7LkSLfYQVzaflpI6gqETJAEiZK+AC27i4+lLYjoqwKvzPE96L5vfHaYgl72AbqrCMoeCbx+SWoG8g+YcFXIjqRIEJsSy0tLptOyfd0be7057QNm//dr3K7Qto4ve/D8kNYnNV9Dxxznc1lFVbj8wQsCrmvZdyvIzy4I6NovX/6O6CQrT1z6csD1S4dpqSY8/ey1FxACYlUqLm3Y7GUpcEIFZXQu2EH7SSZHmiK7WeXDey6td2mtt+Yu5Y05f+B0h7Yt8u8JI0Jan9R8RVutPpcVwB2nBf6z+df2PezM9b8touk6M39fQY/0ZK5/7+uA65fCiytO5UA/BWuOB2uehtB1XHaF8hQVj01g3+shOtuD3AIjeI7pnkVqclm95SoTKBah09pUxm633Ou1MQhUpnR5mjRr2zrLLT4wh++z/4dLd4YoMq/TMyaFtD5/yQSJEZI+Rih1vMjWQ3dvw/tP5/bzSg1cK71/JEmq0+bVchmSSJDSJpm3Vj+DPdZWaxld15ly3DQ2LAv9yHR7vB1LDdP3JcloT/10/6HN1AOxe+NeFFVB8/i3JKeu6+zesFcmRwJ09BraullQcXKsDxfqYFMbKyzJB0oM6G7AoSCTI01LnN3CFw9eRUJM7W0RgOufm82S9TtDFNVhFpNKXLTvndaSFCovXnYmqXGBt0W25wQ2UAMgp6RMJkeaIiFwpJpwHL2Kk65T1kqlIlGQvNYtn8I+q233Fu/x9q3z0XV8mkFSaaT9AHg+t2wAACAASURBVB8U2dHlv0JQmYni1u4vEWdOqrPczO1Psrro9xBFdZhAIcES3suryeHRQaSkb6y3jEhdgGLp0aB6hBKL3CNEkhrXMUPLD34lh5iEq6sfm8i7G1+oMzkC8NETXxiSHAHo1LedIfVKzdd87ZN6y8zY+Dy9j29YWyQ63u53ckTynae1GU8r7zgmXT34h6qvqM6xcRR92B7nJSn137ABe81IQaSCMqgQ2bZoOq4aN5Dvpl9Xb3Lky0WrDUmOALRLr3/DeEkKpjXTp9Zb5subL62yOXogYmrYz0ySaiQECIHHplDYXo4T9523/Wgxu/ngmQ+xW52ARpTFTbTdwdlj1vh9x67WEu5LWcPtSeu4PH4bnc1FyHZRwxyXeCrTer5db3JkTcESQ5IjAAlmH95XDCY/GYJMSd+Iln0fMKvqieTfUMx1L//iM+tYKH68/nKSJAXMZAaELp/VYahD30xeXf6kT5tLL/h4MW/fPTMEUdXspheuNqxuqfmar33CB09/zIzbqyZLZmx5gYz26UGpY8gZA1GvV/GEeJmY5kAHSu9rhZ5mwrSiHNOfpWgxCu6B0Vh+KMK0tAxPfzvlNwepXSmFjBAg0txoiW7IlzNVI1lGcixfPHgVqlr/eMMFK7fw8Ic/hCCqmt16rlxeSwq9NdOn8t3yf/j3pz9VOf7R5PPoldk6KHUM79IOq9mEw+XvyhpSsyUEFckqziw3FofRwUQGITyMPG4rLZIdXHnecpxOlQvGrz60z08gY3BMCsQpHuJMpXSKKmWPy8rc4nR2uKORs2x9ZyOOab3eRFXq79rfUrySj3b6vldlsJ2UdpFhdftK6NV21owsRUVFxMfHU1hYSFxcnNHhhIxWeDeUf4rsvZWkxqHr8H/ndWDlYh+WLpGCrt9JvUltncxfP64iLysPIQQderXl2qcvp+/IqpufVpRX8MfXy9m2eierF65n3dJNOMucmMxqyPcbOZLZamZO2YeG1d9cn49GaK5/16/d/j8+/e/XsikSZDqgtTRT8kJbsNfQ+arp4NbBLOTMkAik66Bvs6KtiqHuToDalrWQQqVfp1ZkpiWwZN0u9ud7939sl57ELeecwLBe7auUdbrc/LZ6G5v35PD35t2s3JaNw+nGpArcHuM+JFVFsOylWwyrv7k+H43QXP+uX/1pCS/MX2x0GFIk0XVUh45a5CJhV3N90la2Mepva7Rtlctbj32JEKBp3naM2kirtua6zXxb0opNTtkHUynD2olWUR3YXLaCAlcOAEnmdMa0nEjP+OOqDBr16G42Fv1FVvkOdpatY2fpeip0BwoqGsYOavtP79k+DXBtDL4+H+UMkggl4u5H1zVwfHbwiOydkKRgEgJKCuRHpBG6DenME9/f51PZOW/8wKv/fpfykupDgIxMjgC0aCM3RJaatkmPTcTtdPPli9+hI2fcBUPlX6Ga5SJ62i5Kn21bPQmiCLA0z9f5JsOqQZoT9ltAr+HfUuhg9UC5bIcYpV1aIm/eer5PL/Nzl67nsVk/UlxefbNTI5MjAHF2ufeI1LRdd+KxOFwu3lrwJ5Vjf2VzRKqPx6bgsUWxP9ZFi7VaM0ySCFTFw4jB2/hlSQc0rfqAHEXRaJFUwlXnLT/UFFUUaMwh9kmqi0vid/BeYSabZZKEODWZyZ0fQxH1z1ZdW7iUz3e9TJlWVO2c0ckRExbDkiP+kK3uMKeVrYGis6ufEC1AiQNTN9A18GwIfXCS1MT1P76QrWvrXlNaCr5t/+xk2bwVDBrbt85y37/7C89c91qIovJfZM/PlKTDdm3aw9U9pqIf1dGXmB5PbGIM7fu0RVUVNv21zaAImwYdQEDZfS2xfJJP+Z3pcoZIU2XVUPoWoy1OgOLKYZiVIzmBODfKsYVoPyWCp5GGaUp12ptbxI9/b+Kk/l3qLPfTis3c/c7cEEXlvwhfLEKSDsnKL2TcU2/jPmr7s6RoGwl2K53TkjGrKqv37DMmQClyHNm2spnI66oRt8WNyR3es0lsVidDB+xk++4Etu5MRq9pgIUfMjMKmHLF7+zJjmfDthSE0NF1BeEd9kRGWhFP3DmX2OiKKtc1ZtNUHGwKjY/J4tm8+mbaNn0lngL+zv+FAUmj6iy3uXgFH+x4LERRBSIy2iIyQRLGtOyTgR01n9T3g2d/SOORpObmyrv38elrlWu8N++HcyhVlFVw1ymPMP27exg45pgay3jcHl67/d0QR+aflIy6N0mTpEhw4+A72Lhsa43n8rMLyc8uDHFETZcA3B0suAdE4x4YDfUPFpMikBBAgrcXRj0hH32XFW2nFRwK2DSUTAeitQOhgtbaATuijQ65WXK6PfzfG98y/WqdsQO71lhG13X++8mCEEfmn5T4GKNDkKQGu2nGZ/y8oeZ+kbzScvJKy0MckdRkCIE7VsWRqhOT5QnTxS29UVU4Tfy4qBOZGXkoioamCXQ98MbihaevIMbm4pl75vDj7x2Y80tX9udGkxRfzrgRGxkzfDM2a+j39xECkk1OWpvK2e22h7z+cKLh4bPdL+LR3BybMqbWct/tfS+EUfnPboo3OgSfyARJmNJy76PW5IgkSSFhMkH7HmVsWys7J4xw16mPMDvnHWITqv/9r/x1LUU5JQZE5btB4+qeASNJ4W7W41/UmhyRgk8XoLWPApPwTkGTs0earEMrJZhAtHegtK++TKSug9K1HE0mSAw17a059O/cmtT46v8O63buZ29e9aUswsmALsHZDFuSjDLnn/W1JkckKVjKMkxYSjWiisJxpLu3PVi5DNaurAS6d9zPzr0JFJdaEUILIFGiM3TAboQAi8XDKSM2ccqITUGOu2HiVBeEPj8Tlr7c+yodYnqRYm1V7VxuRRZZFeE9i7+tvbPRIfhEjk0LV65ZRkcgSRLwyvzN3PjoDrwjN8KxwdR06ZrOv0fcV+PyEPt35hgQkX/OmnKK0SFIUoO8Ne0Do0NoVoQOzpMPbhwokyPNnhAgoirbHrL9YaTLH/8Qj6ZVO55bVGpANP6ZdMqxRocgSQ1y+6zwXcJOakJ0ndK0yBg/rmkKazal8dx933D3DT8zYexaFOXoZ1Td7YbWLfOJMhu7L0V9ij1mZPvnsNc2T8OtuaodL3GH/2z+EakTjA7BJzJBEobkWrGSFD6EgDOuKOCim7PxZcKtEPL3N5i2rdrJmkXrqx1/76FPDIjGP1a5MaokST7SBbiGROPpJfe9kg4TCt4N3Q+1P2QbwwjZ+SUsXrO92vHXv/0j9MH4KTGmeS9PIkmS5BMhcMVG0uAUwZYdSZw4ZBuTJy7l2guXEmOvQAiNjPRCOmXmHFVaIyWxGPAw5bKFvPP4F2E7FkfXId9jYq/bikm2ew4p04pZU/h7teO/7fvCgGj8kxjVwugQfBIZKdJmRterZwUlSTLWZbfv55t3UykuUKk9UaITn+ymIMccytCavJ9nLaLX8O4AOCtcvP/wp+zbfsDgqCRJkuqmA1orM47Lk9HSTOgmBXV9OVFfFqDuch3u8jYLnKfG4bgqVc4ckeohfz6MMu/PDRzfuwMALo+HD3/8izU7wn8zaEWRPzOSJElNh06PTvu48dI/6NI+79DRCePWctbJa3lt5rEM6rOXY4/ZzZYdSezMisduddG3RxZRlvCeMXKkecXptDOXssUl99E60j8Fv3FM4gkAaLqHZbk/sq5kqcFR1c+qRsZysTJBEoYUxUL1SdyhZkIu+CdJhykKXDkti+fvaFNnua79ylgyPzI2oYoIAkoLy9B1nc+e/ZYPHplNcV547z1SafFXyxh6xiCjw5CkiCUUga5F7sgxASgFHtyD7GBVAXB3iMJ9SjzkuFE2O1AQuHvZIFY1NlgpLOluUAcVggX0EhVtixVyoowOq1kqLqsAYPZvK3nl68XkFUfGptBzl67nlGO7GR2GJEU0gZy/1xyYS4L9r6yTnlqCSdXYlxODy92wtl58bDkP3Pwjvbvur7ZVnRDe/VNvvPRwZ3nHzDw6ZubVcKfwVTl7pIOlhDgq6GQpYV5pOnKAiFe5x9sPsiJ/AfOy3qPIHRn/vsvyvufY5LFGh1EvmSCRaqa2B08xkG10JJIUNsZckMf8jxJZ/3c0ul71IS0UncwuDuzRkTMyIxIIIWjZIY137/+ID/4z2+hw/PLEFS/y0Z7XibLJzixJCkRKRhJxSbFs+We70aEETJRpKPvcaJlHvBQLASkmtOQYNEH1WSOVS63K2SSSCiR6vD8Kdg9qqhPPtyneNdmkkBFA69QE3vthOc/M/tXocPzy0PvzGd67PbGyLSJFKLMicBk4WCLeFkXvNuks3Cg3im/qorMODxDWAV31Pm5Vv8cN64wbsZFLz1pBWop3r6qSUgtf/9SN9z7vi9PlazesTmViQBEa02//no5tvR3iTbGJ6PRABQpxqptj7QUAePRyNldEs8UdZ3B04SE5qhXLcufzxZ5XjA7FL1/veYNucYOIMycZHUqd5B4k4SpuprH1ezYhkyOSVJXZAtM/2sZJ5+WjqIcb6kLRGX5KIY98sJXF8xLqvY9Qm2CLprHoMOiUfnz46GdGR+K30oIyfpu9xOgwJClg7255wdD6D+zKjejkyCGmGj7zhQBF1PyGK2o5LjUrlaNDK38UhAKUqqAGp6PQJJde8pkOnDygCy98sdDoUPzmdLmZs2Sd0WFIUsB+mXatofUXllfI5EhTdnBQivWAm6hi3ZsYAdw2QU4fCzl9LH7f8spzl3PbpEW0SC49dCwm2sn5p63i8TvmYTb7knHRadOy4OD+pjqD+uyhS/tc1CC1AcLH4b9fiwqxqlal2awKGBWz34C4wlO/xBF8u/dto8Pwm47OX/k/GR1GveQMEgPonhxwLgLdBeYeCHOPamUU+wC08sfAdacBEUqSVBtbtMZtz+7i2vv3sn2DldIihU69HKS0dOF2Q6feZaxZeuRamZXNLIUrHr6QVQvXsXzePwZFH3muePhCls75KyKX2VHNKjvW7jY6DEmqUVFuMX/OW0FFuZP2vdvSdVAnxFGd8q3ap/PYT/dy56iHDYoy/GmJKp4e3o3V1fUOlNyqL71akorWUu5LJfmv2sSicgXPbwngblhi45KT+rM/v4Tvl29s0H2ak8vHDGTN9mzcHuMXQfaXqipszYqMJTik5qeo3MGiTTsoq3DRoUUSfdu2rNYWSYix880tlzL+2fcMilJq6oRDI26ndxUIzQTlLVTK0lR0VYCuHzGPozY6iXHljDl+E13a5zBisDehdvRzXFV0enbex2knbuCL73vWeb+7bviZIf1288X33fn6p26cOGQLHo9oOgmSqPNAmMBR/8Dw1mYHoNHcx/cPShpDQUUOLr3C6FACINjvCP9+EZkgCSFdr0DPuQ48i6seJw2R8h7C1K7KcSX5HOActOw7gM9DFqckSfWLS/TQ57jSKsdUFf7z/jYmndCV3GwLg0YVcttzu5h+fSYDT5/MygVrZXLERwkt4rn2iUs5+bIR3HRsZCaKdU3HFmM1OgxJqsLtcvPoxGf57dOqs5viU2N58of7ad87s8rxASP7MF/7hNfufp9Pp38ZylDDmm4TlN/QAtfIWO/wNgBNx7S4BNvz+1FKvB2proF270wRSWqAqsmRwH+erh53LDv25fHD35uDF1wTFmuPYsqZw5hwfB9ufD7yZrKCd3C03SqTtFJ48Wga9382n8+Xr61yPMZi5o1J59KnTXqV4+3TUlgzfSozflrCk/Or9qVIUoMIgW4V7O9vObyi1VGbe3iiQK2o6+krmHbDAvr3zELXqbY/yNHOGL2+zgTJqSM3MGrIdjQNRg/bwoWnr2paE4ttE0ErBccnPhVXBJxgPcCvjrRGDiw8WRQrJ6VdxJCU0/h4xzNGhxMQgcCihH+/iEyQhIiu6+j7etdydh96zhj0lF9RTOnVzirpjwOPH7xH10aNU5KkwCkKWG0akx/cS2yCh77DS7wbppl1Zj32OSX5ZUaHGPYyOrfk329Optfw7odGkO1cv8fgqAKjeTSGnzPY6DAkqYpToi6q8XjhgWKuPeY23tnwHK07t6p2/rpHLuG6Ry5B13XGxJ4PzfjjTFeh9OEMPF2th5MjAIrAPSSG0gwLMbfuQlTouIfE1H4jSfKB7hR4FiZAuUJDNyn9bOFK8kscwQmsCUtLiOGBS8cwqFtblIMJzg27DxgcVWA8msbofp2NDkOSquhz93M1Hi9xurjo5ZnMnjKRbq1aVDt/xajBXDHK27Y+/r5nyHM1aphScyJEjY/YZHsZ3QbnsPnXFtRUQFE0enbeT78eWYduUxdFgdbphUwYt4rZ3/U+6pzGheNXcuW5fx0q2yK5CTa4y38A9vl1yUmxB/jVkUpzmkViV+M4t/UUOsX1RRXevQx3l28yOKrAaHjoGX+c0WHUSyZIQsSnxEbOCZBe+3R3IQTi4HnNsQYKzg5WeJIkBYmiwgmnFx763uOGrWujZHLER5k9W9P7+KrLDnrckbfxvaIoDDlzIG27ZRgdiiQdcrJyXr1lrux6M/O12kd0CSGYX+I9v2PdLib1vDVo8UUK17CYQ8tqVaMKtHYWnKPjMP9SjLufPbTBSU2Ovs0GZQ1PjgAyOeKj9KRYBveoOpsuEpfXUhTBgM6t6ZnZPEfdSuGp57T6R0BPeOED1kyfWmeZ3x7ynt+TV8iYJyNvTX4pvAmhccPgZUwa9DcmRee16IF8Mrc3h5/F3ukmg/rsZtr1C/ya4aEocP3EZXRsm4tHU9mTHUerFkWcOGQbNqvfO8JHIP+SI+D9206njGyOXsq8KU2tqcqmxNA1fkCVYx498n4+BAqtbO3pGNPH6FDq1XzSbxFCc/q2AZhi7YlI+weQU6YlKVxpGvwwO4G8ff5v7tZcFeUWVzsWlxxrQCQNM/i0/tzxvylGhyFJAVm3ZINP5TK7t2GO40NscVGNHFF4cY6JA08da0Dr4BwbR8UlSWCRTW2pYbQd4b8kQVNTVFo9kZQUG3nJzoGdW/PUdadX29NBkiLB/FW+7ZOUkRTPykduJtkuPyul4BHAO8v7sSknGYDrLv6TZ+75hpaphYDO2WPW8Ob02Tzy7x+IsQc2lWnM8Vs5ZcQmJl2wnFNP3NRMkiOBUQTckLqdaxO34N2PREc5tNdrE9mX5SgOrfoA21hzogGRNExreycub38Pigj/d6Lwj7AJ0Mr8yJDmnYzuWu9TUSFsiLSVQHJggUmS1Cgq1x7VPDBjesvKo37fxxZnbXYvtVtXVk8Sn3z5yNAH0gCjJx7PQ1/egS1avqhJ4UPTfB/9/K8h97BuiW9TuM0WM1/k/Y+MLtWXCG2q9BRT1aW1jqYItPZROM9MCF1QUtNVEZzZI4FSBSjNrC2yO7eo2rHzR4T/yMcjDe2RySs3TyDW1rwS2FLTccuH3/LHlp0+lVUVhQX3TKZP6+rLcklSIDRdweE2cfvck9EPvsb37nqA9/47m/n/e4cbLllKu9aFdd9ECiKBECbamMt5IHUtvSyF3JGyASseooWbppgkKfNUb4sMSznTgEgCl2HtxHUdpxNtijc6FJ/IBEkoFPk35VPPn4yu+7akjBAqSvrvYLk8kMgkSWoEQnj/rF5q546XdhBl0wikc6O8yMH721/mno9u5ZxbTmuEQIN/y4YqKyynoryiyrHL7j8PszVyVoQcecFQo0OQpGoKDhT4Vf7e06fjrPBtRJyiKMxY/wJXPnphIKGFtSNft9zdrZTenY7W2sKht+UaL9LBJOpfiFqSfBHlHSlpFI8Ocx69mieuOY2rxg4K+v3D8bfE5fZUm0Vy4Yn9iImgzc5PHtC12Q2ykZqeKf/7ihJHRf0F8S4BOvPGiTx8zkmNHJXUXGi6wo6CBP7cU3VvPiGbeAbQIfVXRMILqDE3c378bixCo5e1iE5RJYRna6JhdDQKXblVjvVJGEacGjkD5HslDImotohMkIRC1On+ldf2olf84tclStLdkDQTkCOWJSlc9B1Whq5DRbka8D0eOu8pRpw3hEHj+gUtrpOvGMlFd52NooTnI2D76l1VvjeZTczY8IJB0fgvs0cbo0OQpGriU/wbuVOYU8wvsxb5dc3Fd07glb+ewBbbdNoilU165+hYSp9sjXtwjHeef12N/Qh6EZDCn5Lpz74hjZNIufzxWZzUvwsjjukYtHue1L8zU84aFrZ9Gqu2ZVX5XgjB5w9eZVA0/uvaJtXoECSpwcqcLj7/c7Vf15wzqDff3Ho5cVY5e0pqOEVorD+QYnQYEsCB0QjrWIRtHEKASeiMi85C6DpmfJkpX72N1CWmP+NbTQp+rEGytXhVle+FEPyr67MGReO/1vbORofgl/DsHWtilMRe/l9U+KD/9VgGePcliX8FbE1vFKckRaK+w8r4dO0qWrUrD+j6DUu3cFbi5Txz7asopoZ9ZPc6vhuvr3yKMZeO4KuX5qGF6YajX70yr9qxFm1SOPb04CWJGo2Alh3kZqhS+FFV/xO1r/77Xb+v6dS3PV8W/I/p393N+OvG+H29kXRAtwp0U9UeWy3VRPktad6OXFOY9uZKTZZoXw5WX5/XjfPzua+ghOOnvsT/vf4NZrVhbZEebdOYeddELhjZl5k//V3nZCwjzVqwotqx5Dg7l47qb0A0/uvaWiZIpKbhue8X+31N+9Qkfr//BmZccy4XDI6s5fGk8KLp0CUlx+gwJADK0bL7oudeQeXA8ChVZ4g1l77WfESdg0SqnkuztOX6jk8wIu0cfs/5ttEibqjfc+dUO2YzRXNG+nUGROO/zOjuRofgF5kgCVd6NlrpTL8vE0Kg2EajxD8EcQsbITBJkvwhBMQmaLy9aCPpbQJLkpQWlrF/Zw6aO/CExuurniatbSrX9/8/bh/9IKWF1Tf9ChcLPl5cbZktgIc+u8OAaPxzyb3nGh2CJAVNcV4JHzwy2+/rhBAMHNOXm1+5hi+L/U+yGEW3C4o+60TRV50oeTQD9zE2AJzj4rwF5MwQyQDCoqOeUADm+toAjZtpKHU42VdQgqsBgys+uPMiOrdO4bLHZ3LNfz8hpyh82yJ/rN1BYQ2btU89b4QB0fjnnGG9ImpJC0mqS7nLzaNf/RzQtYM6tOG+s0bzz8P/CnJUUnNx2/G/M7jNXqPDkA4pA30fcPj53CqqgmH2/cQprnqSJN7n4jXtHqF9bE/e2HoPb2y5h1xnVh3XGGtP+WYKndUTdINbjDUgGv90ix2EKgJfScUIMkESIkr6Rv8vKr4fzfln4HXa5SZlkhQuhICH3ttuSN23vXU9D014ip9nLcLTgCRLqFSUOcnZk1ftuKIoWKPDd7p8TKKdy+4/3+gwJKlW87VP/L5mxr2zWDr3r4DrtEfbA742lHRAOHVwe1+sPL1tlE5vjXNsHJ7O1ro3ZZekRiZsGuoJ+QeTJEe//Oug6GBxGxGaz+64YBQPvf8DX/+xtkFJllDxaDp7cmregDcpzhbiaHxnVgXTLh5tdBiSVKs106f6fc0Hv69gzj8bAq7TZIqsTjopPAzM2M3l/VcaHYbkg0TVw8Vx2+kTVYByRDvJKty0U0uobDuNSZvI9/vfZ0nuPNy606Bo/ZNTSwInSU0PcST+uSjzNqND8JtMkIRQQEmSvEvR3LvqL1ebuJ8Cv1aSpKBq29lJlM0TnJsJsNf3gi7gtrdvYP/OXPZu3he2S2rVxBZTfQ+DGffOwlHq20aNRvgk+y05YlMKe4EkSe4Z/xg71gbeFpmd/3bA14aKAIQbzItLvAdUAbpO+U0t0AXeNRYkyUAiRkMdmY/IdHgTIgBCh4wKxHH54DQZElecvf6BC3dccCJuj4eNuw+gRdDvkj2q+qbsM75fRl5RYDOCQ+HX/96IGqZ7zElSpUCSJLfPmsPKnYGP9F7x0JSAr5WaG+9z6sbBy8J2GUipKkVJopXFyXBzFuOi9zDSns1gWw5WPGz32OhOAWe0vJhoUwI7ytah+7RnSXiwKNX7RZbkziPPk21ANL65t+f7mJTqbahwJ1tPISbSNgD+zOzwQM5otLLvAqpPsbeG2Orr+UuSFHpCQLuu/my2WgcdJk2fyEmXnoDJXHVUlBACRVVAh1emzuDzF+agaZHTCEhv34Kk9MQqxzYs28yHj35mUET1U80qFeWRMQpFkuZrn9C6S0ufy+u6zqRetzLnrR8Cqi8uPpZZ2a8FdG0o6YC66oiOz4MJT+HWw3Yjaal5EXYNtW8J6qk5qGNzUU/LQelcir4kAaN+SK8edyxnD+uF+agR2gJQFG9Mz3++kPd+WG5AdIFLjLGRmVa1LbI9O4/nPw/vJYxLHLItIkWGNdOn0retfyOgL3plFm//uiyg+sxmE8vuuyGga6XmRvDfU+cyoHW2XF01Iihgnwj2S0i3WxgSXcCo6BzGx2YzNWUzD7XYyEUtshjkeZBlOR8jIqhRb1GsZNg6VDlW6Mzh6z1vGBSRb8rcRUaHEJBGS5A88sgjDB06FLvdTkJCQo1ldu7cyWmnnYbdbqdFixbcfvvtuN3hPT28oYQQkPql/xcW/Qstuwda6Qfofqaxlej23tkrSYvBci5YLwHr//kfgyRJDVZWErwHsi3Wxh3vTuH9Ha/Qom2KNymCtzOzcrZIaVEZxXklQaszFK5+9OJqx75+9XvUBm5S35g8bg8/vPer0WFINZDtkZq9tuIpv6955prXGGs+n4+e+NLvpGtyiyTma5/wWcE7nDr5JE67bjS3zbje7xgalfh/9u47PKpiDeDw75yzLT0hlRIIvSOIgvQiTRQLiIgiAhaaqIDXKyogInCt2BDbVVCxYgcvVbGgUkSUIk16SUKA9Gy2nHP/CC0mmy3Zls28z5NHsqfMRyS7c+ab+Yay1Ysk0FSQztjBLqYRCsFBUkA6u3G7tiMS7IF72DfodUwf0ZdV/7mbeslxyGdHkzQ4v1rEbLGSmZ3v411SvGvsNVeUWRX6kte6FgAAIABJREFU6U/bUOTgHViRgC/W7wh0GEI5RF+kfO+OHeb2Nc/+7ydaTZvPi6vWY3ezLxIeZmTHvMlsnjmBEZ3aMPiylrxwy0C3YxBCW+e6B9ArVWdyoQCSpEOOngGJ60HXAkkqGTeQJQ0J+9m9SYo5YzmBVoV6I1fUGIj8j308fjsT7FWCJDaeXhXoIDzis9Emi8XC0KFDGT++/Idfu93O1VdfjcVi4eeff2bx4sUsWrSIGTNm+CqkoCEr8SAleHClDfJmoWV0R1Xdn4UuGxKQa8xFjp0BxZ970L4gCJ7StJKvI/u8V7e6RacmAPy5bmfJJu7lldCqOp//5/Uc1qXMa39vPRjU+6coisK+LfsDHYZQDtEfKZ/BZKBWI/dr16p2jTcfeo8hSWMozHO/zExUdCSTXxnL/QvH8e2SH92+3pckrWTvkVI0UBsZUXYVgQqi1oIQTCQFlM65KD3OQM0i0NmR0oqQ2+Yht8lDSiku+YftQ20b1gJg+4ETHMo4g1rO70hV/K25qUfbMq/tPXYSezCXCJNg15GMQEchlEP0RconyzIta7u/b6oGvPbdRjrMfJnsgkK3rw8zGZl27ZXMHtKPdXsOun29ENpiTRa6pR0Wq0eqDBUM7QGQ7HvBtrPktXJEyFUr6dwt6boyr2WYDxPcPSuNY4V/BzoIj/gsQTJr1iwmT55M69atyz2+atUqdu7cyXvvvUfbtm256qqrmD17NgsWLMBiqQZLg+MWVuLiDMi8Ak2txLIl7Wgl2hcEwV2SBMcP6pk6/wjvbd7Ju5t2MuW5wzRo6Xkd60M7S36Pf/p8A3KI15sOizIFfYkbfTm1yoXAE/0Rx2Z/9W+Pr80/XcDgxNGcycj2+B5H9/hvIE8D1Ap+RTUJ1DgFa+fI0gcUCS1Rj61zFOglxNOyEJRi7Og65KP0P43cJh8p1YxUz4zSMRel92kI99L+Z+U4mH4GgG+37gvq1RXeEG40BPVbgCRJGHSB2YtGqJjoizj2wohBHl9rttnp+sRrHD+T4/E9jmR53o8RQlNipPtJNyGwNMu+kv+aVwGKw/PambLPriapGoxyeJnX9LIxyMuESVVy/xEI4B4kv/zyC61btyY5Ofn8a/379yc3N5cdO0J/abBsuASiHq/EHQrRMq9ALfrOw+u9N4tdEATnNA1qpVnpPeQMibWsJNW2cuWQMyxYuYd+w057dM8Z1z3J3i37Kco3V6k9RjzRfUinoO4I2G12Ol7TPtBhCB6ozv2Rus3qMG3JfR5fb7fYGVb7bn749BePro9Njva4bXed24TdHl/y0HTxo5EmgRYhUzCrVkkS5JxgnikuCBc5P2ivlPxZkku+AAhXUTqfubCxu5dNe+sbftt7lKJia8gvsOrdtlFQ/x1VVaNb6/qBDkPwgL/6IpqmYbVaMZvNQfMVZzKwcMQ11IwK8+grJSqMkQs/4OvN2ygqKnLantVqLVWyPDUuxms/XyE0nC4MJ8Tz/aEn/zG04nWgVTz5tH3YKZIVL+0J6weKXDbZ0yK6I2pQbzKv0Sz68kAH4ZGATTFJT08v1QEAzn+fnp7u8Lri4mKKi4vPf5+bWzU3fwGQI25GRYK86R7ewQY5Y1HtM5AjR7h3qa4v2D7ysF1BENx1bvDi4ol9On1J4mTys0fY/Xs4h/aY3L7vkrmfcvxvx++ZoaLvyO68P/dTcrLyyi8lFkCyTia1SS0u639JoEMRPOBJfySU+iK9h3dFViTm3Py8R9drqsbsoc9x++PDGPHojW5d23nQZezZ6L8l2JIG8hk7BdNSMHybh3KgGOsl4RTfGItW28D5p2FNK3nTFk/HQhVT3uoGSQYiNEgshgz3+xmueGP5L+QUFJdbXiuU9G3fhFeX/ULGmbygK7WlyBJJsZH0btso0KEIHvBHX8RisXDixAkKC4NvdnyiDE9f04XT+ZWIzVLIH3/tIibM+ftceHg4NWvWxGAw0DatNp///pfn7Qoh55vdDZne+3vC9L5bfSl4n5b7IshGwPH/tzBZY2L832TaDKwtSGZncXAnSFVNRZZKr2toGt2eJGMqWcXHgi5RIiETrouibWz3QIfiEbcSJA899BBPPvlkhef89ddfNGvWrFJBVWTevHnMmjXLZ/f3NzliGKr9KBS+5vlN8h9HNV6KrG/h8iVSzAi0UyJBIgiBJklgt8OgUVm8/HAdt69f/9lGH0QVQA7GIyNiInj628d4+Ko5ZB7O8m9MTtRqkMzcbx5GURwv5xW8K9D9kVDri/S8qQsnD5/i9Qff9fgei2d8ROuuzbikZyuXr7ny1u4smu7fvoikgr22gcKZtSo4SSRGhNCiaYAPqx1s3F09Svca9Tpeu/9GJr70GYczg6ssT2JsJAvvG4JBL0ps+UtV6ouoqsqBAwdQFIVatWphMBiQgvCzLqewiIzcgkrdIzE2ikiTsdxjmqZhsVg4efIkBw4coHHjxvRq0ZCZn6+pVJtCaLFrOga9czNr7lgS6FAEd9i3V5QbKSVRsTA85ggbCvNYll+bC4MQGsFU17u8ChqKpDC6wUwWH5hNuvlQAKJyLEIXzej6MzEqVbNikVs9qKlTpzJq1KgKz2nQoIFL90pJSWHjxtIDexkZGeePOTJt2jSmTJly/vvc3FxSU1NdajNYydFTUa37wLrW85ucuQst8UckybWqaZK+KRrJgNjITxACTaeDS7rkBzqMoKDoHCcZ6jWvw+K9L3F/l0fZvTk4Nv6KrxXHG9ueQycGJPwq0P2RUOyLDH3gWjKPnuSLF1d4fI8ZNzzF0oz/oje4NhKbkpZEWutUDm474nGb7rCnGTDfXAOtvsEv7QlCsJAkIFck8V1V0dBI7YQYPp15O/e89BkbdvnnvcuZqDAjXzw2SiRH/Kwq9UUsFguqqpKamkp4eNma9sHCZDKh6A2k53j+XJRZYCYuOgrFwf6MYWFh6PV6Dh06hMViIT4ynI5ptdlw8JjHbQqhJyM/ioe+6cXj/b7HoAuuWfpC5Z3LD3cIy6a1MZsXTzelSFNooC/gqDUMMwrBkChxlMiO1tdgYuNn+fjQfLblrvdzVOXTSQamNluIQS4/QV0VuNWLSkxMJDEx0SsNd+rUiTlz5pCZmUlSUhIAq1evJjo6mhYtHK+EMBqNGI1V9wfuUOTdcKYSCRL1JFh+AGNPly+RkpahZfYG8jxvVxAErwhkVQpJKklM2KyBX0acVDehwuOyIrNny34/ReNc6+4tRHIkAALdHwnVvsjQqddVKkFSmFPEj0t/pfct3Vy+5sX1cxjV7F5OH/ftbGxbCxMFc2qDTmy0LlRTVeCfvSJLQVG6qkZkxTMfFVlmy97gGUxtlZYikiMBUBX7IrKDpEEwiY8Mr1SCRNUgp9BMjUjHiaB//hwWjhnM4Bff5aDYsF04T2L53mZ0TjvKtS32BjoYwUckCcIV+HfC7vPfH7ZE8kZ2WmADAwxSxeUCZUlmd95vforGuRRTvSqdHAEfbtJ++PBhtm7dyuHDh7Hb7WzdupWtW7eSn1/yYdevXz9atGjBbbfdxh9//MHKlSt59NFHmThxYkgOOjjlRnksR7Tcp0ttOOaMJMcgJW+CmKcAMZtSEALFboPf1kUFrP3IuAjuefkOLh/QNmAxnHPbjKEVHs/JykMLgsGTc0bNHhboEAQnRH/EdQm1a1T6Hm89+gF2u+vJ1rDIMD488jqPfjwFU7R3+iKaVPb7wn+llCRHlCowSiwIPiAlWSkpHRGcjDqJqUN7ctXlTQMdCrf1u6zC4xarDWsQ7Yd2z/VdAx2C4IToi7jOG6W/MnPz3doTyajXsWzKKBbcfh0xBrHaTrggNqzY+UlClSednz+lp27cBLrF9w90SHSMH+D0HIsWPBvO9025JdAhVJrPEiQzZsygXbt2zJw5k/z8fNq1a0e7du3YvHkzAIqisGzZMhRFoVOnTowYMYKRI0fy+OOP+yqkoCZ7I9Nm3wuF7tUPlyQZOex65JTtEDnF+QWCIHiVppV8fb244pUTvpR3uoDnx77Ob2v/DFgM5/QZUfGGXjp98Dy0NO/chNoNawY6DMEJ0R9xnTdmlmYcPMmH875w6xpJkuhxYye+zl7CA29P9LhtDbDX02PtXZJw1mTQdGBrG46WrBfJEaFak+oWBTqEChXbNJ766DtWbNod6FAY3rtdhceDaRZ+WlIczesmBToMwYlQ6ItIksQXX7j3+R4oNlUjM9e9VSiSJNGzWQN+nnUvb94x2EeRCVWLRsfU4CilKPiLFQqeoo8833eD5S7qnXxTgCNwXaQSS6OoSwIdRqX57P/5okWL0DStzFfPnj3Pn1OvXj2++eYbCgsLOXnyJM888ww6XXVeHjyk0nfQCt5A0zwskyNFVrp9QRDc95+J9Th+wJUkaemZUC5uOeQy1Rr42ZCqWnEMUXGRQZMkmf998Dy0Co6J/oh7HnhnbKXvsfS5r7EUWz26Niyy4uXkjmiAtXsk+S/XpWhKMnlv1qP4tngs18dhHlEjsHUMBSEIaJkyvqiz5e07BsNvqupkpapOkTEZguMzYskjtwY6BMEFVaEvkp6ezqRJk2jQoAFGo5HU1FQGDRrE2rWVKAPuwLp165Akiezs8ktaNUyMq3Qbp/MLsTt5rnDEVE37gEJpcaZCjLpg+FQSnPPuwIgsqXQMyyJVF7h9YlUXdpwPk4NjDPe+pi8EOgSvCHRSTLiInDKv8jdRM8Dm4ebFpj6Vb18QBLeULOfUkBVHnS8NSdJIqm0htVHpJb5a4PMZXpd19LTTc3oOD3wpiYkvjUFRgiNRIwje1H9E5fsC+dkF7NnsWV+kfd82TkdcNS4Mop77s6VXJEUP1QRFBklCrWWgeFgNzGMSUJuHiX1HhGpN00DbEY0v0g+hOHR0KOOM03Nu6hH4mZIj+7QnzKAPdBhCCDh48CDt27fn22+/5emnn2bbtm2sWLGCXr16MXGi5ys7PRVmdK3kpqZp2Gy2co+pGhR6OFmjZZ1kZNFvqPbeu+mzQIcguMz7AyPdI04yIDKDQPV00s2HnJ7TK6ni8uT+0Dq6C+G6wJWL9yaRIAk2Cd7YZMezjoCspIAS+Lq/glDdjH3sODWSrGWSJLKiYTBpPPv5Pt7d9BcNWhViDA/t/YIUnfOPpbikaD9E4pisk7l+4lUBjUEQfGl50ZJK38NmKX/AwpmI6HBad21e4TlqLT1Fw+LIeS+N3OWNyF3eCPO/aopVIoJQDk0D+6+U1JzTaxBfROk0o/siTaHdF9EpzvsiFW0A7S/33tAt0CEIIWLChAlIksTGjRsZMmQITZo0oWXLlkyZMoVff/21zPnlrQDZunUrkiRx8OBBAA4dOsSgQYOIi4sjIiKCli1b8s0333Dw4EF69eoFQFxcHJIkMWrUKKBkJfm8efOoX78+lzdOY0i/3qxa/vX5Njb9sp7WqSn8+N1abhrYj0sb1uX3TRvYvXMHY24aTMdmDbmieSNuGtiPHX9sRfPwfc6g09G9aZpH1wqhQZFs1I0L3OoBwRWVX2lWkUjZjiJptNJnE4gkiYzzyZgmJfB9kaH17gt0CF4j1g4GGVkXhZqwA7JaengHEyhpngdQYzFk9QFNfBgIgr9Ex9l4ecVePnwxiZUf1qCoQEFRNLpenc3w+zJJa1ay+ZYc3o3iwh0Bjta34ms53yT62/d/8kMkjj3yweSAti8IvmYwGlhp+4j+umEeXa/oFOq3rutx+08sn8bIhveQczK3zDF7tEL+G/XKXxEiZnsKQll2IDMBqb4ZuWU+yKCdsKBuOreixL3fm2apCew6kuWLSING3STngy5f/rLdD5E4Nv3WPsiyeM8TKu/06dOsWLGCOXPmEBERUeZ4bGysR/edOHEiFouFH374gYiICHbu3ElkZCSpqal8+umnDBkyhN27dxMdHU1YWBgA8+bN47333uPVV1+lcePGfP/994wbP564GvFc3qnz+Xs/P28OUx+dSWrdekTHxDDqxutp1qo1j859EkVR2LVjOzq9HpPe8xVW82+9hqueeZv0HDEuUh11STsc6BCECqUA6T5vpabOzMDodPaeiqIYBV+UKnXYdlia03M2n17j+0Aq0C/5NhQpdNIKofM3CSGyTg8pe1DTm7h7JYQPRZLLdmwupmkWSp6WTEj/GEyQlRqoiT9C3n/AvAy0QkJz8bwgOCOBFAea85JPlWUwgSTbGDvrOHfPPE5ejkJ4hIrBdOF3T9OgafOVfEcdn8cTKJE1Isq8J5Xn1HHnpS98pfMNHeg+5IqAtS8I/iLLMqvVT+gru7d0W1Zkeg3vQkxCxSu9bFYbVosNU7ixzO99eGQY7x9+lTf//R6rFq+jMK8ITdWwyVDwfppIhAjVSk1TLCfM5dfpd4kMUmoxSpsLg3xSLQtSlxzsu8LhlHurQUI9OaKTXVtBciA9cH2Rdg1rcUPX1gFrXwgt+/btQ9M0mjVr5tX7Hj58mCFDhtC6dcm/1QYNGpw/VqNGyYSopKSk8wmY4uJi5s6dy5o1a+jUqdP5a9avX8+nS94tlSCZOPVBOnfvcf77E8ePMWrcBBo0agxAWoMGRBqNGHQVz8C22VUKLVbC9LoyfRGDTseKB8bw0pqfWbpxG7nmYrFQtdrQqBkhEmOlKI3Bvo/gGRv0fXIEQJYgQrYzKX4v72fX47g9jAtJEvcnmbhDLzvfo/Zo0T6fte9MkrEuPZJvCFj7viASJEFMditJIoGuBVKk45nNatEyyJ8P9iNnG0hCi7gbKfwWpIuyfrIcATGzS74A9dRcsC7y8G8hCFWVBkp9sBUAxU7Priz9ufEJGWJqlN2QS9MgLt75Rl3eVr9NPQ786bz+pTcMGNXLL+14qtGl9Xls6QOBDkMQ/MqdJIkkS9RpUpPx80c5POfnLzfyxr/f4+ieEwDEJEYz9IFrueHegRiMF2Z6Gox6Jjw/mgnPjwZgyWtf8ELdDSI5IlQ70bowcpRCCu0Wz24ggdysAE0r/esjJVjRdc1BM0uoRTLaD3H4c2akO1qlJbP9YIZf2urbPrjLDddNiuH1KYGvOS6EDs1Ho/733nsv48ePZ9WqVfTp04chQ4bQpk0bh+fv27ePwsJC+vbtW+p1i8VCu3btSr3Wsk3pPYBG3jWWxx6cytefLaVT1+5cfd219Li8vcO2CootZObmc+8L73A8r4joMCMju1zKqG6l9/XR6xSmDOjGlAEl5ew+3fQnMz7z/qb1QrBRubfLxkAHEVxUG0jRoOUEOhK/kyWIUeyMS07gUOE2fixIJMtu5LSqx1f9pobhbV06z5WN3H0hSo7jnibPBKRtXxJ7kAQ5OWWP85OUVKSoB5HilyDJkWUOa5pWkmjJmXIhOQKgZkLeE2hnxqFpDjY3s5tFckSovmy/QYT/yymVbNxe+jVZhrTmRX6P5XT6KT478zYzP53KVXf2pmG7NGS9bzoCI2fd5JP7VlZYlJEJz4/ilU1PurTCRRBCzWr1E6fnJNVNYPTs4bz4y1yia5S/UV9feSgzb3j6fHIEIOdkLm/++z3+3fdxLA42U7VrKi/U2yiSI0K1tDv/BLelda/UPaRw1eGvj2TSUOLsoPNsD0N/2Hcsk++eHscL469jcNfWtKiXhN5HT7FTbuzh/KQAMOoV7rmuC5/OHIUii0d4wXsaN26MJEns2rXL5Wvks/8GL06uWK2l30PuvPNO9u/fz2233ca2bdu47LLLeOmllxzeMz+/ZMb+8uXL2bp16/mvnTt3snTpUlrVST5/blh46br7E6b8i8/Xfk+vPn35fcMvXN2jG8u++qrcdrYfzeDYmVxsdvX8XPjcomJeXvMLI179iEJL+e+FmqaJ5Ei1oPHT3W8TbQrez8SA0A6A6eZARxFQku030mp9x/D6j9MzoS8Nwhuh4Js92a6tc6dP7ltZMjp6Jt3Iv1q+FlKltc4Jvb9RCJJT9qBazXDqEi4sabsBKXk2klTxL6SaPgz4veIGLD9A0VIIL+cN7+RlnoQsCKGj4D+AAgHKzl8srWkxzdsX8Ndv4fhrlmdOZj53NL2P17c9R9cbLpSWmtJjBtt+/Mtr7Yx64mbCIsK8dj9PhEWauOelMXQf2glTuAlVVdFUDcXJ8nxBqA5Wq59gt9u5JvIWbMUqAJ2uu4xHP5iMwcmGzc9PfZXl8yseVNj+0y4+f2E5wx68vsyxq9fM9TxwQQgBr/29BgUJuwelLVzJK2oaSKl2tAMeBOcHZqvGNdP/y9IZt9OtzYUyPfe/8iU/bNvvtXaGdW9DfHTFpYp9zaBT+NewXvS/rAmRJiOqqqFqmktlvwTBEzVq1KB///4sWLCAe++9t8w+JNnZ2WX2IUlMTATgxIkTxMWV7NmzdevWMvdOTU1l3LhxjBs3jmnTpvHGG28wadIkDIaSfoPdfuH5qkWLFhiNRg4fPkyPHuUnKusnlpTmunj7nQiDjroJcbSqk8w13TsD0xk+fDhvv/02N9xwofxLdn4BR7MrLpu068RJXv321/MrRi42ZP47FV4rhAa9bCMmTCRHylX0GiVDyOVPrg59dsjqgT5hGe1T7ufcGrVPDr/A1uzvvdZKy8grSDDV8tr9PCGhMLDm7bSL60mYLrJk0j0qihTa4yKip1VFyHoTcspu5JQ9Z7+edJ4cOXMMp8mRs7SCN8per1oBD5fzC0JICXxy5Jwpzx3BGK7iz/qfZzJzmdJzZuk43hxPdHwUsq7yHyO9R3Tl1oeHVPo+rpAUCekfm5rKOpnI2Ahe+HkO/W7vhSncVPK6LIvkiCBcRFEU/lf0EavVT1itfsLjn//baXLEbDY7TY6c88mzX5cp9aFpGqfthR7HLAihwpPkiKskCci/8HkXjGu1CsxWRj31YanXHrq5N4kxEShe2Ky8Y7Pa/Hv4lZW+jytkqezPWJElwox6/jv1JoZ0bU2kqaT2uCxLIjki+NyCBQuw2+106NCBTz/9lL179/LXX3/x4osvnt8P5GKNGjUiNTWVxx57jL1797J8+XKeffbZUufcf//9rFy5kgMHDrBlyxa+++47mjdvDkC9evWQJIlly5Zx8uRJ8vPziYqK4oEHHmDy5MksXryYv//+my1btvDSSy+xePHiUvduViuJVnWSaVUnmZSocO67917WrVvHoUOHWL9+PZs2bTrf1jnOkiPnfPDLH1jtZZ/9dp/0/b6UQuDpFTXQIQQ5fyZHgvE5vBgtayiqeuHfyVW1bifOkIzkheH1ZKU+tzR4sNL3cU3ZvpOMjE7SM6bBTDonXkOYrqRCkSRJIZ8cAbGCJLQVu1HP334ETdNKl48xf+b9mARBqJS6jYt5/ds93NWzCRaz/z6kjvx1jK9fXck1Y/thLiwmJS2Rhb89yQfzPmfVO99jKbJgMOnpM6I7108ayM9fbeKPdTvQG3XUapDEVwtXo9pLdzhlBV7a8B+aXNrQrVgiYyPIzy5w+XxFr9Bt8BUMe/Bakuol8tn85Sx7fTU5J3MJizLRb2RPhj5wLcn1Et2KQxAE5waF3+byuTkncynKNxMedWE12casv30RliAIZ2kaYJZAUZGSi9FO6tHU4ByQz8jO541vfuXOqzpittqIjwlnybRbeXvlRr5Yv4MiixWdItP/sqbceuWlbNx1mF92HkKWJeolx7L0+z+xqWUTTW9MuZH2jVPdiiU5LpKMM65v4itL0OuSRozsdxn1U2rw/re/s/SHP8nKLcBk0DGwQ3NG9m1P3aQ4t+IQBG9o0KABW7ZsYc6cOUydOpUTJ06QmJhI+/btWbhwYZnz9Xo9H3zwAePHj6dNmzZcfvnlPPHEEwwdemF/HLvdzsSJEzl69CjR0dEMGDCA+fPnA1C7dm1mzZrFQw89xOjRoxk5ciSLFi1i9uzZJCYmMm/ePPbv309sbCyXXnopDz/8sMPYFUXh1KlTjBw5koyMDBISEhg8eDCzZs06f872o67vYVRosXIqv5CUmAvlQg+I5Ei1EW8Sk3KCR/BMUi0tG/LnQvSjaJqZCCWcCY2e4vvMz9h0ejXFaiEyMi1jOtE18TqOFO5mV+5m0CBBX4dN2auwU3aV0og6D9G8Rge3Ikk21iOj2L39YptHXU7nxEHUCW/Mr1nL+fXUCnKsWegkPa1jutAt6XqSTXXdumeokDRf7crlJ7m5ucTExJCTk0N0dHSgwwkqrm/wDiAjp5SuO6rmvQwFL3o3KEEQvCI/R2Z4uxZYzDL+mutpijQSGRtB1tHTSLJEx4GXcvNDN9CsQyMKcgsJjwpDp3ecd9c0jcLcQhS9DlO40eM41n+1mceuf9Klc9v0aM5Ta2aiKGWTSXabPaRXiIjPR/8RP2vHXN3g/ZzlRe+X2qx9+bEtzNq21NthCYLA2eTI+W/AviUSjpkIzjUkJQw6hYSYCI6fykUCOjavy+j+HWjXqDYFZgvhRj36Cj7bNU2jwGxBkWXCLnqvcdfv+45yx7PO92cCaFI7gXcfuqXcuGx2FUWWQnaPM/H56D8V/azNZjMHDhygfv36mEymAEUYOP9MkKg2KyePH2Peut85kVd2j8efHh1H3EWlfzfvP8rtb7j2+y5UZSp3XLaV+7tsCHQgQtBTQE4F9WDJt/oOSJF3oRm6YrYXYpBN6OSK+xjF9pL3HqPieZnxjKLDvLj3fpfOraFP4d6m89HLZcdh7JodGbna90WCc3qQ4H+6lmVf03f2fxyCILgkMkbl4+07aNUx129tmvOLyTpaMoNKUzU2/u93Jnefzk+fbyS6RlSFyREoWZoZERNRqeQIQJdrL+Pyq9o5Pe+lX+fy7HePl5scAUI6OSIIVVGtRimlkiMAl8TWC1A0ghD6zj0Ha/ky9uXxcCyMYE6OAFhsdo6fKun7aMCm3UcY+/xSlm3YSUyEqcLkCJT0RSLDjJVKjgC0a1SHgR2aOT3v1XsH8+GjtzmMS6eE7oCEIFRF8ZHhpZIjAI1TEgIUjeA/GkbfMBv8AAAgAElEQVTFzs1ttgc6EKFKsF9IjgBYN6OduQup8D3CdVFOkyNQkhipTHIEIDmsLp1rXOP0vFtT/83U5q+UmxwBUCRF9EUQCRLhnOhHyrwkmy4NQCCCILgqLFzj2c8PUqu+OSDtq3YVTdN46vaXyHOjzIQ3zF3+MHfMuaXcY/Va12a1+gnNOjT2a0yCIFTO+OduL/NanYj4AEQiCNVIsYT6fRyoVfPB2H62ZNYTS9aQ6eIeA97yxOir+PewnuUeS4wysWXhZDo0F0leQahK7u/fpcxrMeHVb9VN9aIRrrfy2g3LSYlyvYyzIFxQUkpcy5uLZjvg15avrjOGG2vfW+4xPeHMafMZLeI6+jWmqkrsQSIATZENjpIhNYET/gxGEAS3yMz6sC13ddzl/FRf0MBabGP1O98z+L6r/dr0zdNu4OZpN1CYV0T6gXQSUxOIiotyfqEgCEEnJjmKK665rNxjTaNqsTvvuJ8jEoTqQd0fDnaJyqwcUWSJ/u2b8s2mAPVFADT4Yv127r76Cr82O6xnO4b1bEeh2cLRk9kkxkYSFxXu1xgEQfAOCRh8Watyj3VvksYPew76NR7BPwyKnW/vfIcIQ9l9IYSqRAfGvlD8vwDGIKMVfogUPc2vrbaL70m7+J5Y7GZOWzKI0MUQpY/1awyhQKwgCTFq+kjU9Cbu7T+S9KXjY5HjKh+UIASDxN+AypVTCE4SdZslMOGF0QGLQNM0Fs/8iBcmvE7m4ZN+bz88KowGbeqL5IggBInpK96iw4qH6bDiYXKWN6JgQgJ2Jz3Oj46+4fDY6IY9vByhIATG91fOwKQEW19Eq3RVLQ2IiTQxa2Q/r0TkCVXTWLRqE7PeXcXhzDN+bz/cZKBJapJIjghCkMg4nc32oxlubdC++fF7HB4b06P8SRxCVafRp+Hf1Ss5ErcFpFAcPFdBMkH0KwGMwQ6FS1CzH0S17vN76wbFREpYPZEc8ZBIkIQINX322aTIr+5dmPQHslzBPwOj6AgIISB2C+QvAkKx42MHdNwwaSAzP30gYFEU5hax7NXV3Jo2gbHtHmD7zwGcRSoIQkB8+dMaOqx4mJVc9EAgSdiuiSP/60bkz6xZ7nVLs95yuFcQwCVxaV6OVBD875uuD/Ll0d8w24OrLyI3L0TulA2y5vxkB9SzZa4GdWrJK/cO9lZobjNbbHz58w6un7mIwTMXseGvQ2ia538vQRCqHnNxMduPZnCysNit69Y+OAaT3nECu3mtpMqGJgQliQY1sgMdhP+YvgbrKtBC8e+sAjbk8D5Q4+MAxmEB8xdwaiBqxpWo5m9FX6SKECW2QoCavhp4182rZiOnDHN6lqRrhPhVFqq0Gj/C6SsB/88m9JuCF1DlKLreMJIXfp7DfZ3L7inkT/v/OMTkrtMB+M+aR2nYOo3/vfktP32+gRP70zEXWIiqEcGVt3Tj+klXkVQ3MaDxCoJQedk5OczJ/9bxCZKEvWMkue+kETHyIAC3TL+eO2fd6vTe8UaxOkyo2v7XYxq3/7KATEtuoEMpQ5KABBty52zUn2M93ovkg++2EhsZxl0Dr+DDR0Zw85z3vBuomw5mnmH8i58B8Oxd19C+aSpf/rKDNVv2cDgzm6JiKxFhBvq3b8rw3u1ITRSzLQWhqtM0jX0n3Rv4HdQ8jf+MvMHpeZEmI7IEqhgcCTEaJr090EH4R8JPcOo2MPt3jwy/Mn+NmpuIHP0QWsJKtKwBEMgRTe0IZI9DA7SI/yBF9EMr/ByKl4PtIGj5IEWAqT9SxO1IuoaBi1VA0qp4Kis3N5eYmBhycnKIjo4OdDgB4VY5LQBDT+Qar7t+/6wRYNvoZlSCIPhd/DJkfRMKcgv57IXlvD/nU2wW5x0+g0mPLEuYCy1+CLI0U4SRZ9fNokl70RnwNvH56D/iZw0dVjzs1vltYuvy5hWul/F8ZOsHrE7f5m5YgiC4QbOB+lcE2v4wPK279d8pQ2nXuA5FxVaW/vAHC75cj8WuOr3OoJNRZJkii82jditDr5N55d4htG9cx+9thzrx+eg/Ff2szWYzBw4coH79+phMobvhuKvltFSblZPHj/Hen/t5e9xwl+//5LJ1vLP+d0/DE4LUkwNWM7Cp/8shCT4UuxDZdCWaZkYrXAp5zwIFLlxooGQdQaFv4yuXArGvIptEaWFvc7UvIkpsVUcWN8twxQWyhp8gCC7LnglARHQ4V9/dB5vVtdkwFrM1IMkRAHNBMfd1foSFkxfx6KB5PHLNPN5+9AMyDvl/LxNBEPznz+zD2DXng6bnzGx9ow+jEQQBQNKB0roAqYnnAwNzPyhZSRZm1DO4axtsLk63ttjUgCRHAKw2lbHzP+GZj9dx3ytfMOnlz3n+sx84nBmKJUgEQTjnyOkccovMLp//wFXdfRiNEAhhOgu9GhwMdBiCt2U/DoAkmSBsGOBqyT0LgUmOANgh+27U7MdRz4xDPX0Xau5cNJtI3vmLKLElOCUr0ahhE6FoQaBDEQShIvbfzv/x/q6PVmo16eg5w7EUWfjy5RXkZ7sy28JzNqudz15Yfv77jd9s4f25n9HuytZ0HHgp3W68gqTUBJ/GIAhCcDMoev7VbBBP7/o60KEIQsiTmxZiPxgGFvfn0v194tT5P9/53MeolShWcMdVHTDodHz43e+cyS/y+D6uUDV4/7sLM8PX7zjIO6t/49JGtejeuiG92zWijijDJQjVmqLIPDPsKh746H+BDkWohLoxZzieF4VN1fFAt18I0wcmOS/40okLfzxzB1CJ/8fhY0COg8L3QHVtlZrnNDBfVKLU8j1a4SI0XVswXokU1hdJ18DHMVRfYgVJdWRwf+N1OeY+HwQiCIK3qRldsR5twn3zfiYuyfNVIdt/2sWox29m6cn/cu3EASg6GUmSkGTPSm544ve123h16mJurTeeezo+RGFeoGZzCILgbS2i66BI7nVDh6Z18lE0giCUIoFUx/VZ1f901cNvcOn4+ew+WrnVoBv/OsRdAzuy5qmxjOp3GTpFRgJkyX99kS37jvP85z9y7Yy3GTr7HXJ8nKgRBMF/asVGE2UyunXNVW2b+SgawR8kVOrF5bL2jndZcO0ybmqzM9AhCT6iZvQu2Y7A6mYFnX8yr0OKuBsp8QeIuI+SMlzg1+F021YoeBYtawBqZl9UW6b/2q5GRIKkGpIi7gh0CIIg+IqWiaKDdl0LKC7y/C1+0/9+R9M0FEVh0kt38PGJN5n44hiunTAARa94MWDX7N70N7c3noTdXk020ROEEDeygWdlKvw3LCoI1ZgGkkkt/QKApIFOxdkS1Ywz+V4JY9vBDMwWG5Ikce8N3Vj79DgevuVKhvdqizEAfZG/j59i0PT/YrGK2caCAGC32/lj3Q6+/eAn/li3w2/99AULFpCWlobJZKJjx45s3OjZfqk3dmiF5EHCNUwnhtGqKg2Z/afjiDGZ6ZZ2JNDhCL6kHfXOfdT9oJ5CkiTkqIlISRuQoudCxJiSDdb9TT0EWVeiqt7pawkXiHf26iZ8LJKxi4cXt/FqKIIg+JYpzPX6/uXJPplz/s/R8VFcN3EA97w4hidXTa9saJ7Fk5nLg30eR6tEuQ5BEHwj0o1zb6hzOb1TWnnUTu8kz64TBMENEmhmiZJEiAaKBmG2km9tEv5MVR4/daEvEhVmZEi3Nkwd2pM3p9zktxgulm+2MvLJD1Bd3FtFEELVj59tYET9iTzQ+zHm3foCD/R+jBH1J/LjZxt82u5HH33ElClTmDlzJlu2bOGSSy6hf//+ZGZmEmVwvYK8Sa+jb8vGHsVwW9f2Hl0nBAONSEMxihgJFdxw8T4gkhyBFH4jctSDSDU+IjDD6sWQdT2aJiZseJN4WwgBcsoe108ufA01vQlq+pXuNxQ/z/1rBEEImP7DT1OZjUhem/oOVou1TELikh4t0RsDs4XVn9/v5JNnvgpI24IgOPbtgLkun/v50U10WPEwPVY87HY7U1pc7fY1giC4R5JAblWI3Dkb5dospNRiKFIoSYz4dx3X0x9/h9VmL9MXaZmWQmyEya+xnLPnWBYLv/45IG0LQjD48bMNPD70GbKOnir1etaxUzw+9BmfJkmee+457rrrLkaPHk2LFi149dVXCQ8P56233qJeUrzL9zFbbQyav5iW0+a7PflqTI/L3Q1bCALRRjPjOmzmnaFfACWfdYLgkpx5aFrZcRFJ3wTkWoGJST2MljMnMG2HKJEgCRElSZJ/uXHFkbOJkltcb0Pv2QwLQfAppQ9QI9BRBKVBo07hZon/UtYu+ZGBplu4JnIEz921kKN7L2x21vjSBn7dj+RiS574FHNhcUDaFgTBsY0D5jK39iCXzy8COqx4mAFuJEoSTTEeRCYIvnVZbBopxtD6tylJICXYwCyjHTQBEujt5ZTY8u1Kig27jtBx0ot0uvclpi9awd/Hs84fa5mW4tf9SC62eNUmcgs836dFEKoqu93OK/e/Xf6v/tnXFk5+2yfltiwWC7/99ht9+vQ5/5osy/Tp04dffvkFgFZ1kmmYGOvWfVs9/Dwtp813+Xx39y0RAi85Mp9PbvmEcR03E24I1Vn3LUESG3j7hPoXWkZLtIyWqGfuQ7PuuHDM0A7wf9lPAMzvo9nTA9N2CBIJkhAip9yFnLKn1Jdzm1HTn3W9EeNdHscnCD5hXwOcDnQUQSk+2cacJfuRlcqV2rIUWVi1eB3jL/0XuzeVLC+9ftJAtACVlyjMK2LL6j8D0rYgCBXr07oTGwfMLfXlzGngnjULXW7jkabXVSJCQfC+zdkHSS/OcX5iFaSd0Jf8Ic4CVrmkxFa4ipRogVgrvk6QnGOx2VmxaRe3znufzXtK6sbf3LMtaoDKbtpUjR+27Q9I24IQSNt/3FVm5UgpGpw8cortP+7yettZWVnY7XaSk5NLvZ6cnEx6+oVBwjCjkVZ1kkt9KS7kUrvPesHlWBbdOdjlc4XAklB5vM93JEXmh3hprR2gic8l37JB8Sq0U0PRzN8BIIXfCgRqn1QNzKsC1HboCem3B8FVr6HZ9qHmPYuaMw01bz6a7WC5Z8px7qxSEQQh0Nr3yOedDbuokWyp1H3sNpXiomJm3fgMqqrSc1hnBozp5aUo3ZefXRCwtgVB8L6NtiMcKTjFq3tXM3vbpyzYvZK/8zLKPfe6+h1RxHbtguBzkgRSWjFS21zI0UOUDblLDrq+p1E656DrkY3S9wxSHf+spLCrGlabnQdeX4bVZqdzyzRu7d3OL22XJ0+sZhWqoVMnznj1PH+xu5BLPWVWOZ6dyytrf+XRpat45psf+Ot4ZrnnXt6wHiZdgGaNC27QqB93hs71jqITo5+CV9gBG1r2/WhqAZLhUqTISWeP+fv5RAItz89thi7xFhHC1HTXZ1hqWQOh4E0o+gIKXkfL6oeaMxtNK2fmecL3XoxSEARfS6xlpfUVBVR2lqemlswIe7DP45w6cYYpb4zn3+9MonH7Bn6v4VqrYbLzkwRBCLiXty1z+dwhPz7L4v3f883x33nv4I8MX/8Cs7ctxaaWnZW1vNc0kSIRBD8oKdUpQbgNpVsOUg1r6RPCVJT2eUhphX6JRwNyC8zc8ezHHD+Vy5Qbe/DUXVfTpkFNv/dF6iSGVlk1QXBFfM04r57njoSEBBRFISOj9ASKjIwMUlJSHF5XWOx6MrPvk//l1bW/8tXvO3ln/RZufGkJk5csw2IrW5Zp3SNj0Qeo5LDgKolmSRWseBIEjxWhnb4ZzfY3UuQkpNjXQN8B/w6za6DU9WN7oU0kSEKau8ta7Rd9AUXvQkHZkheyriZS0q9gvLGyAQqC4AcWs8RPy2Px1oyGP7/fyaSO0zidnk2fEd15ZdOTrLR9zOenF3nl/s7oTXpadmnml7YEQaic5elb3TrfrqnnvwCWHdvCy3tWljmvhjGSNVdOZ1hqJ6/EKQhCBXJ0yC0KQdHK7G12Likhtyo4uz+Jf+w4mM5tT37AidO59Lm0CYv+dTObF9zPT89PxB/jlYos0alFmu8bEoQg06pbMxLqxDt+rJAgMTWeVt2831c3GAy0b9+etWvXnn9NVVXWrl1Lp06O+wPZhe6tcrNrGna15Atg9Y59zP7y2zLnRZmMrJ8xgbt6XubW/QX/stnFsKfgI7Y9JeW2bPuQTL2Q499FSv4LkrYDej8EIIGpnx/aqR7EO0VIS6v0HbSCN9G0ojKvS3IN5Li5SMm7AcezNQRBCLzCAhm7zXujBZqmcTo9m3dnfXL+NUmSiIyN4Ill07zWjiO9hnVGCtCmrIIguKdvUqtKXa8Bnxz+hVxr2b5IlD6MqS0HsaH/HOqHJ1SqHUEQKmBUkVIsZZIjpcgg1fJfyalzK0le/Pyn869JkkS40cCbU4f6vP0ureqjC+1i9oJQLkVRmPD86JJv/tkdP/v9+PmjURTflJ+aMmUKb7zxBosXL+avv/5i/PjxFBQUMHr0aIfXxIabKtWmpml88dtOMnPzyxyLMBq4v383dsybTNtUMS4SjDYdq4VdFc+Ogi9ooBWg5V7Yc1GSJGTZADU+833z+kuRJKPv26kmRK8uhMkpZWdcuk0rAMsmh4clSUJK+gIIq3xbgiD4RGS0HaPJu7M6VbvK6nfWUVxUejCk48BLuaRX5QZEnRkz91af3l8QBO+Zcsn1lb6HVbWzIWuvw+OSJPHfzhOI1lVuAEQQhPLJKRbn5as0wOTfTUpVTWPt73vJKSg9O7xtwzr0adfIp21PGdLDp/cXhGDWbXBHZnzyAAm140u9nlgnnhmfPEC3wR191vawYcN45plnmDFjBm3btmXr1q2sWLGizMbtFws3Vn4AUdM01u2qeAPst+8eSmJUeKXbErzr2uZ7UOTKlZoWBMc0sKxHs58o9apsaAqmW3zashQ93af3r25EgkRwrpwVJBeT5BpI8e+CFOungARBcIdOD/2GnUJWSncMo+JsDJ2Qyfyv9vLK6t3c/8xhGrdxvYa4xWwlOzO3zOvTP56M5KP6FpMW3OG0pnFRgZkTBzLERu6CEELMdmuFxyN1Jl7reDfxhkg/RSQI1Ui088SHpoJ2yP8TpuyqRsaZshuUzrq9P4qP+iJ3XdWBukkVP/eYLTaOZeWUSd4IQqjoNrgj7x1YwDPfPsa0JffxzLeP8e7+BT5Njpxzzz33cOjQIYqLi9mwYQMdO/q+TUmSMFvK7kNyMYNOx+K7h1E7Ltrn8QiuCdNZGd/R8YRfQfAODexHy74c/QjgoxUexqFI+hYVR6UVo9mOoqmnfRNDiBEJkhAnp+yp/E10zmdgSfo2SInrIMz3S9oFQXDfbQ9kEBNvO58kadS6kLd+2sWYaSdo3r6Qhi3N9Bt2hpdX7OWW+zOc3O2C8OiygyEx8dE8+/3jPtks9drxAxweyzx8kqdHL2Bw/GhGNryHG+JH8fDVc9m9aZ/3AxEEwWUbB8x1fpITDSKTnJ7TMCqFL3r8i1vqda10e4IgXCBJZxMgFSxG1Y6aoDgwj5ZR4WUHH8KMBt6fdiuyDzoj46/t4vBYVk4BTyxZQ68HXmHQ9Lfo9cBCxj6/lN/3HfN6HIIQaIqicEnPlvQe3pVLerb0WVktb2hVx/EKE1eomkaj5Hin59VLiGXZlFFM7HNFpdoTvKNr2iEiDBUntgTBK6SyiVFZ1kP8/wCd15uT4+Y4PKap2ai5s9EyO6Bl9UbLvAL11HC04vVejyOUiARJNVCSJClvadfNoGsFOOrIKKC/DEnX0KV2JDkcKXo2mAade8X9YAVB8ImYeDsvLNvL5b1yMZjszFlygIgoO7JyYYPVc880tz+YzlW3nnLpvlFx5c/Wbt2lGUsOLaR+m7reCB+A0XMdL1E9cSCDCZc/xJolP2A7N7tLg99W/cH93aaz9bvtXotDEAT3bRwwl8nhZUvSdFDqcnl8QxQHmxvISDSKTKZFTB2X2jEqeu5rdhVDUjuev14QhMqTZEACrZwqJZoG2u7AlZWpWaP82dqN6ySy6j930yqtcgOjF7upRxuHx05m53Pbf97ny5+3U2y9sOrmtz1HuWv+J3z/599ei0MQBPe1qpNMWo2oMq83jouiX6vGDledyZJErbhormjo2nONQacw4cpO3NXz8vPXC/6iARoSZycFxp8JbDhC9aFrUu7Lsr4OJG4AXQfvtWVwvDG7pp5BO3UTFL5fuhqQ9Xe0M2PQir72XhwhRtK08rq5VUdubi4xMTHk5OQQHS2WMrpLs+5BOz0ctELg4uXzCkhRSPEfIenqu3dPTYWiT9AKFoP97Mxt/WVg3QFUXK5LEATfe31WCnfPTHd4XNPAZoURl7UgO0tf4b1Wq59UeBxg7+/7mdD+327H+U8rbR8hy+UPok6/7j9s/OZ3VHvZ6a2SLBFfM473Dr4S1DPbvE18PvqPqz9ru92O1VpxqahQZjAYyv0dPlp4ijt+fZVcaxH2i6aoK5KMUdbzese7aRJd0622NE3jf8e3suTgT+zNK6kJ3ComlYN5meSr/ttIWhBCjaadXVFy7r920I4ZUbdFgi0wc++2LJzs9JzDGWe4/rFFlW7r1xfvxaAvvy8xfdEKVmzahV0t+3gtAZHhRlb/524Meu/PJA1Woi/iPxX9rM1mMwcOHKB+/fqYTGK/rvJ+Hhk5+Qxf+AFZeQWlfocVWUKvKPz3jiG0rVfLrXY0TWPV9r28/cNmth0tWaHfvFYSmbl5nMoX4yK+0L/xbjqkpmO1y7RKPkmblAyfVDUQhH9ypXqPajsBWb2ASu4Pm/Qbslw22Qug5s4uSY7gqDyqCSnpZyS5+pQldrUvUn16Z0K5JH0TiP8cLX8hmL8CrIARwq5HihyHpNR2/56SDOHDkMKHoWnFgIwk6dHsJ9BOjQD1iLf/GoIguKHF5UXY7RdWjPyTJIHeAIPHnuStOY4fBEzRhgrbyTp2iuWvr+HXZb9VJlwA7lt4p8PkSNaxU2xYtgVH+X5N1cg6dprfVv1Jh6vaVToWQXCXpmmkp6eTnZ0d6FACSpZl6tevj8FQ+r2jTng873SayNv717H82BaKVRt6SaFfzTaMbtiLuhEJbrclSRIDa7djYO12FNutyJKEXtZxqjiPCRve5EDhSW/9tQShWjk/0KSCZpVA0pDrFqPuDYd8iWBbQX46t5DP129n3R+VL7c5dmBHh8mRvEIzKzfvLjc5AiVzmvMKi/lu69/0v7xppWMRBMG7kmMi+XjiLbyxbiOfbd5BocWKIkv0a9WYsb060jjFs75I/9ZN6N+6CRZbyQp3g05HdqGZsW99yvZjmd7+a1R7K/c2pnO9Ywxp+ReyVPJ+fC6hLwiBoqlnoOgzKFpJpZMjhpscJkc0rRgKl+I4OQJQDOZlEH5z5eIIQSJBIiDp6iLFzkPTZoGWX7JyRKp41rjL95Yu1ASWlJqQuAbN8gcUvQfWvWA/BpTd5FkQBN+JS7S61EnsP+xUhQmSj4694fDY5lV/MPOGp7AWW9EcDBa445qx/R0eO7Yv3WFy5GJHdh0TCRIhIM4lR5KSkggPD0eqhk9pqqpy/PhxTpw4Qd26dcv8DJLDYnmo5fU80HwQ+TYzETojetk73VSjcqFPE2+M4qPuk9mde5yPD/3CntwTpBedIccmZnIKgjskBVAufPZKYXa0fP8/Wn74yK0Oj/2+7xiTXv6comIr3iiZcPc1nRweO34qF1s5q1j/6UCG2ChVEIJVQlQE0wb14l8De5BnLibCqMeg88772sX3iQ038dE9t7IvI4v31v/OjuOZZObkk5Vf6JW2qjeZmWt68d6W1szqu466sblE6C0oskiSCD6kc7zfombdgXZ6FGg5XmlKipvt+KA9E+dVezQ02/4gm84SHESCRDhPkgwg1fBxGxKSsS0Y2wKgaZaSVSW2rT5tVyhH+J1g/hpU1zfkFkJDfLJrCZLoGiolcx7LPzk8ovx641nHTzPzhqewFFk8D/Iidz9zW4XHwyJdKxXw6tTFDJl8jTdCEgSX2e3288mR+Hjnm3uGssTERI4fP47NZkOvL38ihk5WiDVE+DyWptG1mN56CAB2TWXy5sX8emqvz9sVSru5bmd+PbWXgwViRU+V1y4P1hhA9e8jd+PaieW+nltg5t4FX1BY7J2yhsN7XlJhcjvMWPGq2nNeX/4r4ypItAiCEHg6RSYuIszn7TRKTuCxwX2BktXGD374Dd/86bxMj+CMxN7Tidz28fVsmvAmOmcVlk03g20n2LaBV9LpQrVT47pyX9a0IrQzd4CW55125H4VT7STXXyGKlwE0Q97JaRQIhIk1Zyavgq4p8zrrtTP8wZJMiAlfIya+x4UPu6XNoUSkq4Omq4RWDIRHYHqJaWuFdUOOJlJk52lw5NSGd+8vubCRuleMOT+ipMaqua9tgTB287tORIeHrgNjIPFudJadru9VIJk79HD3Lr91TLnbxzgeDaWNymSzIuXj2blsT+Yvu0jv7QplKgflcTxotMcKjgpeiJVnBKmofY+jbq2Bmj+S5I4Gij46tedFBZ7Z6IGwP039qjwuNHB5s6CIFQNx0+coO+LH5Z5fduc+xyW+fUmSZJ4evjVXHdpc8Yu+tLn7VUH3975Di5t+SQ1BV0O2P70eUxCaJJlBxV4ipaD6sWVo/FPVnhYs7k2WUMoX2B20hOCgprehPKSI+eOlRz3Dzl6BIRXfhPnak2KhUjXf4Za7mNgWY9IjlRPslJxcsRug/8tcbyibOxztzs8tnnVH+Vulu6Jywe0dfpQMqnDoy7fT1W9E5cguKs6ltX6p/J+Bh1WPFxucuTcsQ4r/De7qX/tS5jVeqjf2gtFkToj4xr1dfn8eTu+4IeTu0RPJETIESpyywL81be8poPjZ5WNuw7hQvVNlzSpHY/e0cZtZ101/S2X77d59/7KhiQIghddN3t+uckRgNaPvEDLafP9FkvXpg14c8xgv7UXisL0Osb26kBcmM2O7swAACAASURBVItJ8qJZYP6fb4MSQlhrh0c0yy94b9i9JrLiZIXI6Y4u301NH1PJeEKPWEFSTblSrx9ATR+CnPKpj6MpIUWNQit8Hij2S3shIeJeMPYCXSNkuWS/FzW/4qyyIDhjs8HpDD1f/Lf8shUAN1awqkO1V7QpmHtufWRIhceL8t3bN2D/Xwdp1LJBZUISBMHPOqx42G+rSQbUastTO76iQBV9EVfdltaNPjVbUz8yCZNSMnPt1X2rAxyVEChS/SJI10OW0fnJlfT46KsdHnO0Wbon7r664pJYVjf7PS8s/YF3HxF9EUEIFvtc2Pqj5bT57Jg32ffBAJ0a1yMxKpyTeWJPElcNv+ISrm/fggaJNQg/W/JQTQ9wUEK1UPF4qZ1Kb8p+TtS4Cg+XjPG6U1b0p0qFE4rECpJqSsto6uKZ21Dzf/RpLOdIkgKx5c8iFcqjR466B9nQ8nxyRBAqS9Ng/04Tk69tRO7pf86WdG2wIblektfiadmlWYXHj+1zr+dbr0lqZcIRhICQJIkvvvgi0GF4nTurQ746vMmHkVwgSRIvXj7aL22FivFN+tE8ps755IhQvUkyyM0DP6hXKz7aa/fq3a5xhcczz+S7db9RV3aoTDiCIHiRO6tDFq76xYeRlPb6mIoniQml3dO3E63qpJxPjghCUJDreu9eJifvCW5vAl/f41BClUiQCM7l34Ga/TCa5vvSNLKpC8R95PPN4kODDbXgM1TzT2iamOkqeIckQePWZh5acIhLe+QRU8NKXJKVLgPPEBvv2l4fOVm5XoklJjnG6Tl6g3sLIR1tDC0IgZSens6kSZNo0KABRqOR1NRUBg0axNq1a73e1rp165AkiezsbK/f25ee2Pk5D21Zgk313go1R1rH1eXdThNJMnpvgDWULTv6G+szd2O2e2+/B6FqkyJtIAW2cFpOvtkr9zHqne3uC3qnOwCXduUVLTwNRxCCit2usvWPQ6z9didb/ziE3Usldivyww8/MGjQIGrVquX3CSQvf/crd/73Uyw23/dFmqQk8NXkkaTWcP48VN0lR+ZD4ZeoRd+iqe4lrAXBpzTvPW9JjvY5Oc+9cQ45ZaXnwYQoUWJLcI15KZochRQ9zedNycZ2kPwravGvcGakz9urujTIe+jsn2S08JFIUb7//yOEPkmC1lcUMu+KA0BJya2Na6JZ/00coPHWrucrvH7P5r+9Ekevmzo7PSe1WW2vtCUIgXLw4EG6dOlCbGwsTz/9NK1bt8ZqtbJy5UomTpzIrl27Ah1iuTRNw263o9P5ryv5beYO5m7/nBltbvR5W01jarOs10P8deYot294xeftVWVzd5YMTknAoNrtmdbqhsAGJAScZACpTjHaUaPPNmx/fpzjUp8Av/99zCvt9G3vfE/GxJgIFAnsYjMdoRr54cfdLHhlDSez8s6/lpgQxcQJfejezdVqFe4rKCjgkksuYcyYMQwe7P+9On7Zd5ip7y/jpZHX+bythknxrPjXGPZnnub65xeL95h/iA8vZEbv7+nZ4CCyDcgpqXegGa9Gin0q0OEJ1YHuvoqPWzZ4px3jlU73s5TkCDQigALvtFkNiRUkgusK30Yt/sNvzcnGK5DiFvmtvapNhcJFaCcd12IWBE/YbJCTpeOV6bVB0ohNsJDapE6F1xR5Ydamole47p6rnJ4nyzKjZg9z6Z6r1U8qG5YgeN2ECROQJImNG//P3nmHR1WsDfw3Z5NsNr0nlAChd6QIAtKkqtjACqiAYgNU8HrFhthARMWO5X6I13aVK14VlCLSVTrSe1MgAUJISEiyyZ75/lgIhN0kW87uJjC/5+EhO2dm3nc3mz3vzttWMXDgQBo2bEizZs0YO3Ysf/zxh8N8ZxkgGzZsQAjB/v37AThw4ADXXXcdsbGxhIeH06xZM3766Sf2799Pjx49AIiNjUUIwdChQwHQdZ1JkyaRlpaGxWKhVatW/Pe//3WQ+/PPP9O2bVvMZjPLly/nzz//pEePHkRGRhIVFUXbtm1Zs2aNz16v2YfX8dvRnT7b/0KaxNbkXx0eQOCbQ96LCQn8cGgtNy5WhxIK0JrlgkX3WSZJ11bll706aVAGyZCebSucI4TgqUE9Xdpv3TT/9DBQKHzJ0mU7mPDCd6WcIwDHjp9iwgvfsXTZDp/Jvvrqq3nppZe46abAOeN/3baXH9Zt9Zu8uklxfD1qMEGaOr47S5S5gM9vnUXXtANoF5pohXOQGVcGRC/FpYWWMLL8CTZjGuGI8Htdmxjlmg2upfjvu1RVQn3CXrL082xZ1i3o+f5r5iPMnSBmut/kVXn03YHWQHERISXs3x7KqKsbEJdopU23HCb9MqXcNbvX7zNE9ks/jqNmg2ouzR301ECuGlS+EaycI4rKyIkTJ5g7dy4jR44kPDzc4XpMTIxH+44cOZLCwkKWLl3Kpk2bmDx5MhEREaSmpvLtt/ZGgjt27ODIkSO89dZbAEyaNIl///vffPDBB2zZsoUxY8YwZMgQlixZUmrvcePG8corr7Bt2zZatmzJ4MGDqVmzJqtXr2bt2rWMGzfO5VJ2H9cc5NHze3TdDBYc3ujRWk9oGVuL/7ui/MaIinNkFBpTZlFRtRFmialrFqJuvuFOkolD+5Z7/eDRk9h070v9TBnRn4Y1E12ae9OVLbmtW6ty5yjniOJiwGbTee/9X8qd8960X/xSbssINk981KN1T86cx1d/bDBYm7JpUj2JWQ8PUeEaZxh02SaqReYSpJV1f8nyqz6KSxBtdLmXpe0okO+9nKhXECEVB2sAaGG9wVK+00Y5R8pGldi6RNFS3kZPrzhl3CnZw9ELbwNzN4S5PULzbY1uLfRK9KjXIecxn8pRKBSOpNYv5LNV29i71YLJHEn9luWnzH/9qvd1gL9J/xexSa7X2xVC8OTnjzDoqQG8P2YGW3/bgQT6De/BQ1OHoaloK0UlZffu3Ugpady4saH7Hjx4kIEDB9KiRQsA6tatW3ItLs7e4yspKanEAVNYWMjEiRP55Zdf6NixY8ma5cuX8+GHH9KtW7eS9S+88AK9e/cuJevxxx8veQ4NGpQf1X0+rZo3h789e45Pb/wPy49uo1tKc9rE1SEmxNHBZCTNY1J5q+1QHlk7w6dyFIqLCWGWmJrnYdNA7rYYUm4rSIN+Hcrv4fH5wrVey/l54r0kx0a6teaJ26/ijqtaM/W/S1i54yBI6NO2Ec8M6U2QSdkiiouDTZv/csgcuZBjx06xafNfXNaqtp+08pyKytaUx0vfL+L3XQfpf1kTWtepTmKkb22ResnxfPXQ7dz+/n98KqcqMLDZNkxlOkcUCt+jJVXgIDn9pfdC4hegBbv3OapFP4IMH4jMeR2siwAdgrsh4l5HiBDvdbqIUQ6SSxgtZafnTpKCr6HgayQCGToQET3Bp39sWth1SD0dmVt+9PrFRwNgV6CVUFyiCAHmUEneKUHDVvmI5IqjpNb/utkrmd5ketRumsrkec96JV+h8CdS+uaL3cMPP8yDDz7I/Pnz6dWrFwMHDqRly5Zlzt+9ezenT58u5fgAsFqttG7dutRYu3btSj0eO3Ys9957L5999hm9evXilltuoV69ei7ruqrfRNrPfcrl+efzc/qf/JxuL/3ZO6Ulz7YYQKjJd7ZIx8SGPNH0BiZv/d5nMiojyUFRZBSrrBCF54hqhchdYYbs9dvbD1c4Z+W2A17J8CbTo1ZSLFMfutEr+QpFZSYz07X69q7OqwxsmTSGZk9O9Wjtwq17WLjV3n+xR5O6vHJrPyJCzUaqV4oWqdWYfNvVPPH1zz6TURmJNgeTXVhU8jgxvOq8vxQXIUkuZLIXeld5x5tMDxFUExHn2WfapYwKZbnE8T69StobuJ8Y6rODnrOIiBGI6DdBc63szkVB9DjfyzA1QH0UKMojPFJC3CyXIqy86T8yr/hrj9cqFFWRBg0aIIRwqxH72Yyo8++5RUVFpebce++97N27lzvvvJNNmzbRrl073nnnnTL3zM3NBWDOnDls2LCh5N/WrVtL9SEBHEqBTZgwgS1btnDttdfy66+/0rRpU7777juXnw/YnSSu54w5Z0H6Ru7540Ns0rclPQbW6sBrbe4kNSzep3IqE481v87nMmqHJ2ASyhZRlM/HY24myGSqcF7Oac9tkT/eHuXxWoXiUiA+3rUsCVfnVRa2TBpDm5hQr/ZYtG0vt7z7BdZim0FaOaf/ZY35ePgA6idfOrbIuBt6lurBUlDsg1hvUQNQEfaKCoiZhqa58Fmhn/BcRuwqz9cqPEZ9E1HYnSTx5dcRrZCiNcjCpcYoVA7Ccg0icTHETgdcq3FeZTE1QrN0gaDmPhbkWY1791EVU6syWohr78Oo+AiP9p+d/7kqhaW45IiLi6Nv376899575OU5RsKd34j9LImJ9nr4R44cKRnbsMExuys1NZUHHniAWbNm8dhjj/Hxxx8DEBJi/+Jns5378t60aVPMZjMHDx6kfv36pf6lpqZW+DwaNmzImDFjmD9/PgMGDOCTTz6pcM2FLOg3kfk9PMskOcuuU0eYe9j39cC7JjXh266P8XH7+zBrF3cydoo5hm7JTWkfX9+ncqKDwnweaKMIHHK3xZB92jas+PMIIDHavdJYZ1n82oOEuNhDSaG4VGnRPJXEhPL/xhITI2nR3LW/18rEZ088yKrnHvJqj4OZ2Xz5u+9tkU4NavP9o3fx31GDCQ+5uA/1Y8JCubZVI3o3rw/YbYW/sqMx3myIAooqnKW4tNFCe7o20VTTMwGRv6KZ/XVGpzgfdRqlAEALrgUJywEv0t9z3zVMn/IQQqCZr0TEfwWmWmdH/SLbr5jsJUpEpI97r9hWA35oohf5IoT08r0cRUDpMuAKt9cs0GdiNvsuFV2hqMy899572Gw22rdvz7fffsuuXbvYtm0bb7/9dkk/kPM567SYMGECu3btYs6cObz++uul5jz66KPMmzePffv2sW7dOhYtWkSTJk0AqF27NkIIZs+ezbFjx8jNzSUyMpJ//OMfjBkzhk8//ZQ9e/awbt063nnnHT799NMydc/Pz2fUqFEsXryYAwcOsGLFClavXl0iy11izBH8ctWzRAV7fpj66d4lFU8yiFZxdZjR8SHqhNudVhehJULNsDiEENzfwLf3743ZB9HxvYNkZIO+3FTjcp/LUZRG5pnAD7/fs/Ru63ovpLOsmzaGqHDvoscViksBk0lj5EPl3xNGPtgLk4/67uTm5pZkugLs27ePDRs2cPDgQUP2Dw81s2rCSJK86Cfy2Yp1hujiCk1qJDFz9GAaV7t4bZHkqAhMmsb9PTpgEiDQWX84xXhBcht+uVeF3VNhI23FRYC5r9tLRPIOtHAPHSsKr1EOEkUJWlASInkl4OHBhM3DTqseIoJbIhIWIGI/hch/AhfZAas4E70Q3AKouJxApSb4WpB5YPUyU0kRIFx3nF4/sp/Lc4dOus2rniMKxcVA3bp1WbduHT169OCxxx6jefPm9O7dm4ULFzJt2jSH+cHBwXz11Vds376dli1bMnnyZF566aVSc2w2GyNHjqRJkyb069ePhg0b8v777wNQo0YNnn/+ecaNG0dycjKjRtnLybz44os8++yzTJo0qWTdnDlzSEtLK1N3k8lEZmYmd911Fw0bNuTWW2/l6quv5vnnn/f49YgKsTC3x1MeO0mOFmR7LNsT6kWm8PWVj/JRh/t4pPE1RJguLlukCHumUcPIaoRU8WyZNjF1iA628N2h1YFW5dIj2PsDJ5Pm+rHfjZ1cz76+qUMjr3qOKBSXIl27NGLC+JscMkkSEyOZMP4munZp5DPZa9asoXXr1iU90saOHUvr1q0ZP368YTLCzSEsHDeC5GjPMuMzc08bposr1E6I4b+jB/PVg7fzRP9uxIcbk7VXWSjW7cGc9ZNjmXbTEiLMRXy3pTEuVH+ufJgaQFAzyH8v0JoofIwIc6dEbSe0lJ0ulTRX+A4hq3g+e05ODtHR0WRnZxMVFRVodS4K9OLjcPxK3M4q0KqjJS32hUouoZ/6GPIuoibuUa/bm9MXbUJmDgy0Nl4QD9QC1gdaEYWnRH+HZmnm8vQ3H/iQOR+V7wz75ti/iI33tuuAojzU/dF/lPdaFxQUsG/fPtLS0ggNvbSjk915LXKL8unz68sUu9lTJDrYwoKez3qjplf876/VTNziXg+WyszIBn24u153DuYd5+ZlbwRaHY8J04JpE53G8ixve+8pPEHPCEb/w7tyEVPuvZaebRu6PP/t75YxY/6acud8P2EIqcmJXumlKB9li/iPQNgiNpvOps1/kZmZR3x8OC2ap/osc8RIXH09CqzFdHrpfQqL3OspYgkOYs0Lo71V02PmbtzBY1/9FDD5RjOoYyuevv4qpC2Tv3b3YfG+2mw8ksyjnf6gWlReFXKUBIHpRrD9t+KpispJ+ONokSNcni5zP0DmVmA/B32FltDWS8UU5eGqLVL5714Kv6MFJUDCMtzu8WHu4RN9XMbi+yaifiW0N9KWicx+IdCaeIEGZKKcI1Ubd5wjAKPfvZebx/ZHOIn2vGpIZxboM5VzRKFQlEtEsIV5PZ4mTHPPFmkf735pHSPpndIioPKNpn/NNpwqymfy1u8DrYpXnNaLlHMkgGjJRWDxrmmxO84RgFE3XMmIazoQZHK0RTo2SWXdtDHKOaJQeInJpHFZq9r0vKopl7WqXSWcI+4QGhLEimceINbiXnZomzo1fKSRa/Rt4d7nZWXn5nYtyCu08th/lnHNjMG8uuRK5u2qz/WfDWLn8bhAq+cGxco5UsVxxzkCQPj9iIjHAWd9glrbS2op50iloWrnyit8hhaUiExej8xwo0F4xCO+U8gFhPBndWM/IHOQWcOgeK8fhIUCBT7Y1w+9TRQ+xv3bhCnIxP2v3c0dTw5g1c/ryc8toFaTGrTs2lSljSoUCpeJDLHwS6/xdJrvekbI6Eaul/nzCRfZZ9zp4iL+sfFztmUf8rmsUBFEgSz2uRxFYNC6ZqEvjoXC88vGSnxVMV/TBA9e14khvdqyYvM+cvMLSU2M4fJGtdDcKNelUCgubSwhISx95kFaPP2my2v+eU1XH2rkGpoQ6FW7WEwJOpKHP/uRVXv/Qp65Z0gpKLRp3PbVLdzQdBvP9FhGsMmI52sB8g3YR6Gw908mYgSEDYLCJSBP2pu3h3RGiCpeRv8iRDlIFGUiRAgyehlkd3FpvmbyLnXea7Qk0KqDfjiwehhF4VIo3uUfWVo9kIfsH9gKxfkEeW7gR8VH0mtI4L8gKBSKqkuQZmJxj2fpvuhFl+anWAJri4QHmakfkczu3IyA6mEU23L+Zku2f3rMRQaFEaFJjhee8os8hX/RQiWi9wn0w2bkvlCwahBZDAUmOBlEeY6S+tXjPZYbaTHT7/LGHq9XKBQKTROsf34UrZ9716X59VMSfKxR+QghaF27Omv3+z64wR8cPpHDH3sOOr1mkxrfb21CiEnn6R7LDZAmQEsF/S8D9lJcXHierSS0cLBcY6AuCl9wceVAKgxHsyS7Ni8l8GULhNAQ4cMDrYYxiHgo+AG//YnqOxBJS4HAGnOKSkj0a4HWQKFQXOKEmV1rNrqq30Qfa+Iag9JcCyyp7ISZQvg1fTOajyL8L+RYUQ4/dPsn1UMCHHCj8BnCBKbUQkxdsjFdlQXBOpwMpqIskjcfuN4/CioUCkUZhIS4VvJz08uBrapxlruvbBNoFQwh2KSxZMc+TOVk/tmkxo/bGhkk8TQicT5oTQ3aT3HREO2ag1RRdVEOEkWFVOT8qAzOkRLChoD5IvgSFf4Q6CfwZ4kqIUIhaQH2clsKhR0tOCLQKigUCgWr+k2kDmXXAK8szhGAa6u35pbUKwKthtcMqnMlWdY8dD8WMA3STHzdbQwRJmWLXNQUCPQ/I+Cwa7/n6onKaaZQKALPlkljuL522X0U/3jqXjStchyx9WxWn/t6tA+0Gl5zy+UtOHk6H5tevi2SVxSCTTcmoEMIEyR8C0L1qVKcQ7O0C7QKCh9TOT69FZUeLWXnGUfIZ0A00PK8scqDEBoiZgpEvUbVPehPQoTfAqZagJ/qEmr2aFdNCwezm42nFBcvsSsCrYFCoVCU8E2/51jVbyL/bvMQ0YRQLyiO5VdNqFTOEbCXtvhH0+uYctkQwk3uNXatLERqZgbVuZIaYXGYhH++LtQIsh86mU3BPNwwwL1kFL4lVCKPhoCt4sOsr58e5AeFFAqFwjUmPTCcLZPGsOCxu4gPDSI1ysKqZ+5jy6QxREZGBlq9UjzSpzMfD7uJaEvVPBcJCdJ4oOcVVIuJKjeDBCAhLA+TZkRAhz1TSNNMEDnBgP0UFwVR0wOtgcIPqB4kCrfQUjoAqz1aK6VE5m4A2wqQf0PhXmCD88nmt9Bir/ZIjhACEXY9MvQq5NFO+Kb5uK9IQSR+Y8/msNyCLPzFP2ITpp77ufAd/8hUVG5C7kIzq6gZhUJR+WicVJMF/SZ4tFZKybbMg/yRuZu/Ck6QfuoEa3MPOJ37RMPrGVjXs0wQIQTdUpoyN/Eprv51Irm2Qo/2CQRRBDPjylFEBIdyfc12zD60zi9y/3XlQyU/T9z2P7/IVAQGIUBrnIe+IarceT1b1aNBTdfK/SoUCoU/qZ4Qz9LnRnu8fsdfGSzbvZ+9x7PIzMlj+W7nPTbGXNWBe3p1tDd79oBODeuw9On76fnKxxzPPe2xvv7GLOCbUYOJjwhj4OXN+fy39WXO1YTOLS22GiM49sdzP+eMNGZPRdVGa4cWdmWgtVD4AeUgUfgcPb074Gbj9MJH0NMfARohkv6N0GLdliu0CGTC/+B4FYlCjJqOsHQuMX7kyfv9JlrTwgDQs//tN5mKSozlH2jR9wVaC4VCoTCMu5a+w/bTR9xaM3nnD0ze+QMpQZFMv3IUCaHuR4aaTcF82fkRblw6xa+lqjxlymWD6ZrctMQWuW/lR36THX/m9f0tfZvfZCoCh1a7EKy56FvDcdaD5O6ebXjk5m7+V0yhUCh8xEMzZrJkx99urZn660qm/roSC/DjE/dQLaZ8x7Izgkwasx4ZQo9JH1dYqqoy8Oqtfbm6VRO0M1kj9enEoFad+fLPlg5zTUKnZnQ2Q1pvNES2Zq4LgF60y5D9FFUc8y1osS8HWguFn1AOEoVP0dNbAfle7LADebQDMn42WnBDt1drQXXRYz+FrLu90MHHxMxCC21eakhP/5f/5Ec+j5RWhAiB/En+k6sILBHjEJZrkbkfgXUVICFsGFr4wEBrplAoFIZy7YJJHLOd8nh9evEprlk8iRlXPEjTmFS316eExfB5x9EM+v1tj3XwNR9cfi9t4uuWGlt3yH+HA2Mb96fAZiXUFMK4jf/xm1xFYLm37xXcendnZsxfzcrtB7HpOgM7t+COnhdHc2GFQqE4y81v/Ztt6Zker88Hek3+P6bfezMd6rlvi8RHhDPv8XvoNdmP5wxu8u5d19GjSf1SY7r1GABPdFtBtchcpq9tTVa+BYAgzUa/hrv5Z9ffiDJbvVcg7DGknofQwuHEUO/3U1QNLEMQkaOReZ9AwRKQVgi9CS1KBYxeaggpZeV3IZdDTk4O0dHRZGdnExXlvjdd4Tv0okLIbGHQbqGI5HUI4ZlPTz96Dei7DdLFWxpDxE1guRHN5DwzRk933xmkUFSMBkHNIeY9tCBVsuJiR90f/Ud5r3VBQQH79u0jLS2N0NCqWQPaKALxWui6zhXznzFkLw3B4t4TCDUFe7R+xO8f8Ge28xIa/iYtLJFra7TlmhqXkRDq/POh/dyn/KyV4lJAAA0iqzHpskGkhscHWh2Fj1G2iP9QtojrBOL1aPbk1Ionucjv4x8kysO+IiM//R+Lt+8zTBdvqB0XxfVtmnFj22akxDjP0r3wXKTIprHtWAJWm4l6cVnEWqpSOXVF5UGAqR7EvOlRILaiauGqLaIySBS+I7OVgZsVIAvmIiz9K5wppRUK5iOtvwE6IrgNxH8Jx7oARtUATwRLfwi/B8gB61awboHC5SCdRVxWh9gpaObLDZLvLrVAWEGmB0i+IqCE9EbETAYR7nH9WoVCUbmw2WxsXradzCNZxFeLpXmXxphMJp/Lfe+995gyZQrp6em0atWKd955h/bt2/tcrqf0mv+SYXvpSH74azW31ulU4dxi3cbSo9v4/fhObFKnaXRNXm97JzcteZ1TNmO+zEcHWehTvSV3pXWnwGZle85hdmQfYtXxPezMcywnFh8cznOtbuWKhAaGyHeXeCyEh4Vz8PTxgMhXBJbLYmoztd1QwkwhyhZRKC4SbLrO2v2HOJaTR2JUOG3r1MCkaT6VOWnSJGbNmsX27duxWCx06tSJyZMn06hRI5/K9YYBb84wdL9Pl61jdJ+KbRGbrrNsx34Wb9+LtdhG42qJvHRzHwa89TlHT+UZokukOZh+LRtxb/fL0SVs+TuD7YeP8cfuA2w+fNRhfnSomRdv7kPPZvWd7FYxwSadlimO+7pOFATVhGKDepYoqhZafUTCNyDCEMK3n1WKqodykCh8iG7sdrkf2J0S5SCLdiKzhoN+FPvbWyLzZ4GYDLEfQtZQD4WbQKRA+CBE+BCEsJx3LQmC6kPY9ef00LOgeDcQAsFNEcKzaFMjEImLkVkPQ7ExdTkVVZCYlxFaRKC1UCgUBrFs1kref/QTjv99rlRDQs14HnpzGF0GdPCZ3K+//pqxY8fywQcf0KFDB95880369u3Ljh07SEpK8plcb8jF2MjCT/ctqdBB8ldeJqPXTOdwfhamM1++5hxaxzs75vJyq9sZu86zfl8akBgazY01Luf2tM6EB5lLXa8dkUjf6ueCU04V5bP7VDomYaJRVDXMHma+GMGXnR/mre0/sTKzsmTzKvzN8y1vdXjPKhSKqsuCzbuYNHsxGdm5JWPJ0RE82b87vZv7zhG/rUduVQAAIABJREFUZMkSRo4cyeWXX05xcTFPPfUUffr0YevWrYSHh/tMrjfsyMgydL/Pf1tfoYPkyMlT3Dd9FnuPnbA7raTkh3VbmTpvOZNv7ce4r+dSaLN5JD8pKpwbWzdlWLd2DpksteJjuLpVI8De1Dq3oJAd6ccRQJPqSVhCAnguEvclMu9zKPwpYDooAkzsm+pcRFEmykGiqDrY/ir3stRzkFl3gX7yzEjxeRfzIOtBiPsZTgzAnb4oInI8InyIW6oKLRZCApUtUhpZuEY5Ry5lRA00LSbQWigUCoNYNmslL9zyGhf2+z5+KJMXbnmN8TP/4TMnyRtvvMGIESMYNmwYAB988AFz5sxh+vTpjBs3zicyKxsnCsuPuCywWXlo9b84XmjveWKTeqlrT6z/gs87jWLkyv8j2+a6LfJggz4Mq9fdLV0jgy20jktza42v2J97VDlHLmGiTKFUC3NeVlahUFQ9FmzexZgvZl9oinA0O5cxX8xm6uD+PnOSzJ07t9TjGTNmkJSUxNq1a+natatPZFY28grL77dRbNO59/++5a8T9nMRm37OFikqtvHYVz/xxQO3MeaLH0nPcS2TRADDurblsavde40jQs20rVPDrTW+QtqOKefIJY1FldNSlIvKKVL4kNoG7xdS/uX8WaBn4TxzRQesUDATLeVPiPkKSDzv+tlUfxN2v6EGaIiI0RA22GvNA0cE5EwOtBKKQBJtTO39C9HT+6GnNzz3L/s5dN2oEnYKhcIZNpuN9x/9xME5ApSMTRvzCTYPIwLLw2q1snbtWnr16lUypmkavXr14vfffzdcnlF0jW1s6H6mCtLxFxzZREZBdinHyFkk9jJdMw/8wYLez/LJFQ+SEuxYB1cTgiChoSEQwOA6VzK0bjeDnoH/MWtBvL9jfqDVUASQR5pc65N9h036kjYPTi359+yMn8kvLPKJLIVCYcem60yavbg8U4RXZi8udSjvS7KzswGIi4vzizxPeLSXsYErFZUpXLRtD/uPZ2HTHX9LEhACpi9dw8In7+N/j9xJnbhoh3maEARpGibNLuvmy1vwaN8rDdHfPaoZtE8wnHrfoL0UVZKIR3yyrZ4+svS5SNZodFuOT2QpfIvKIFH4DC1lgbHNxs39yr0sC+bj/NToLDYo+BmixqGFtoWUFaXXF+9F5v8I+gmEqRpYbkSYUrzX2xPilsAJIw5D8oDcCmcpLlLM1yDMVxm6ZZl/0/lfQf5X6PFz0IIDU99eobjY2bxse6myWg5IOPZXJpuXbadV92aGyj5+/Dg2m43k5ORS48nJyWzfvt1QWUbyWoe7DG023rGC/h1Ljm5FIJBl2CM2qbMwYzNPtxhAs5hUfuhZOvPm0OkT/Hx4PccLT5FojuLq6q2pHqDI+8U9x9N94Qte71OoF/N3wQkDNFJURTolNOSaGq0N3bPNg86bHc9ZuZ05K7cz4/HbaVnXqEM1hUJxPmv3HypVVutCJJCencva/YdoXzfVp7rous6jjz5K586dad68uU9lecOInp1485eVhu3Xsmb5ZxS/bt2DSRNOHSQANl3y67Y96LqkQUoCcx4fXur6kZOn+GH9VjKyc4kLt3Bd6ybUTghQFmDSIjhqRLBLEeg7vFgvKP+sSVGpCW6LCL/T0C319CaAk6C0wnlwbB567HQ0cyCcigpPUQ4ShY95APjAkJ1E5N0OY1IWQPEuQIDugiNAll2LXATVRUT6xqvsLlpINXRTU7B52zxM3cQvSUQsInwYhI8wpBGqlFZk5kgoXlLx5MxrkcnbVdMzhcIHZB5xrYa1q/MuFSY0HsCE7bMM2etuJ2WurHoxe05lIJHkFheU6Rw5f35Z1AiL4976Pb1V0xDCgkO5PK4uq0/sDbQqiipIpCmU2+p0Yni9HhVmXrlCsW7j+cXfM2fmHuwZ32XbN0On/IeV7zxMcJDJa7kKhaI0x1wsyeTqPG8YOXIkmzdvZvny5T6X5S1f3H8zgz/8ryF7PdSro8NYkc3GrvTj2HRJboEVXZZvi9h0iU3qaDh+TlaLieT+Hr7raecOmqahh/QF67wAa6LOVaomYRA+GBHxsCF9gaXUkVkTwepCP8Gs4ehJ69G0ytkbSeGIcpAofIqWMhb9xG1g7eHdRpZHEUH1Sx5KaUXmvgWnvwB5+sxoRQfBJgg2ttTGOX2KkNYNkPUP4Ih9MHgMIu4ehKigNFgZiMhRyJMPGaek4hJAQOw3iJCmhhgAAFIWIo9eA7L8HkCl1uTPRITdZoh8hUJxjvhqrkXvuTrPHRISEjCZTGRkZJQaz8jIICUlQNmWLnJNnXZ0imtAn9+8Kzl5R+3ONI85Fw1brNuYvmcR/znwG7nF9gCMiiwRgaBuRHIFszyjWLex5eTfvLjqPxzEXnJkSPVO3NesD6Emz2yRYfV6KAeJwm0+an8fTWNqEqIZ81WzWLdx16/T2L4wC6LMYCqC3CAoKtvx8sm81dx37RWGyFcoFOdIjHLtsM/VeZ4yatQoZs+ezdKlS6lZs6ZPZRnBZXVSWTP+Adq94F3w6PWtm9CpQa2Sx7oumb5sDZ8sXcPJ02UHg56PAFLjYwg2Ge9E1nXJpr/TmfzdfP5Mt2eP3tKmMY9f35Nws6fnIiOQmQuwOymUo0LhItEzEKFtECLUkO2k1JEn7oSi1a4vOvUqRD9viHyF71EOEoXP0eJqADvRs3ZA4XVurhYQ/Saa5eqSESmLkVn3g3XFBXMrulnaEGHuNVsvDymtyLzvIXcSTstYFU1FZkxFmp9Cix3q/v62CCejJsAGpppgCwVUw1PFWRojkmcihNmwHXXdBkdbuL8w7xNQDhKFwnCad2lMQs14jh/KdH7LE5BYM57mXYwPBggJCaFt27YsXLiQG2+8EbCXtli4cCGjRo0yXJ7RxERFs6rfRI6eyqL/iilur3+uxc1cU/1cmSBd6jz9539YlLGl1LyKLBGJ5NbajpGfnlKs21hwZBOvb/uRnGLHpu+fH/6Nzw//xh3VOzCm5Q1u72/RQhyKSmgIdCSJ5iiSRBhbCtI9fwKKi4oaIdF80fVRwoKMs0WklHSc+ywSMHUUiBD7+1zqIA+Z0bdEQKGjo2Tmkg3KQaJQ+IC2dWqQHB3B0ezcskwRkqMjfNaYW0rJ6NGj+e6771i8eDFpaWk+keMLLBYLWyaN4dSpXK6Y+LHb65+5oQe3d2hVUiFASsn4WQv4bu2WClY6MrjjZW6vKYtim86ibbt56ftFHM897XB95rrtzFy3nZ4NUnl7+M1u7y91C/Z31vl9bTT7Yy0e9AbAHx5qr7j4SIDEn9BMMYbuKjM8+H6V/4NykFQhlINE4Te02EbAzpLHUhYhC5ZA9ifAWS9sBIiOEP0ABNdBM0U6blTwsxPnSHmc+WofOgDMvZzOkEXbkQU/gzyFMNUBy/UIzfEDVc/7AU79ww3ZQOFE9PS/0VJcb5atpzfGebN5G4Q8jIh9ACHsf77SdhyZ/x3kun/go/CWEMAaYB1qQeIsNJNjo19v0K3pcKKrZ4ttvk+pVyguRUwmEw+9OYwXbnnNsRTymdSFB6cOw+SDiECAsWPHcvfdd9OuXTvat2/Pm2++SV5eHsOGDfOJPF+QFBnLqn4TSx7bpM4fx3bx5Z5lrM62Z0pY0GgTW5/h9XtQKzKR6JAwh31+O7bTwTlSHmd/XVclN+Pq6s4PJfbnHmX+kY1kF52muiWOa2pcRmyIY7DEsoytPL7+c6dWQll8dXglf+Uc440r73V5zZVzn8HqRIqO5Obq7RnTvD/BZzIETlrzmH9kI69t+9ENrRRGcOaIKKAkBkfwRedHiAk1NmI8u/A0vRe9BAI0ATL43Iee0IAahZjiirAtjQVraSdJYVHZpewUCoXnmDSNJ/t3Z8wXs8syRRjXvzsmzTfldkeOHMmXX37J999/T2RkJOnpdid9dHQ0FovFJzKNJjIygi2TxpQ81nXJyj0H+XzZGpbuOogOmE3Qrk4qD/TsQJ2kBGLDQh1KJ687cNht54gQ0LFeLW7t0NLp9YOZJ5m9YTtZefmkREdwfesmJEY52iK/797Pg//3HUVuyF646y+um/whPz5xv8tr9PT2wElnV4B+iMRXSzIEpJ6DLPgFcsY5ma/wPYHu0xID8bPRgpMM3VXX8+FoKw9Xu5bVpagcKAeJImAIEYyw9AKLc6dFWcjTX7knyFQXET4ULLc4GBVS5iOzRoN16bkxgFOvIMNGQnAnyHkW5E6849/ox/chYl9AmMqPptHTW1HuV13r20j9XoTpzJ+vFgPFB73UT+ERMf8FeQByXgbp5whaUyOIfQ8tqFbFc91E162eO0cAzJcbp4xCoShFlwEdGD/zH7z/6CelGrYn1oznwanD6DLAdzWjb7vtNo4dO8b48eNJT0/nsssuY+7cuQ6N26sSJqHROakRnZMaubXuf3+7kV4PVLfEcUedzgys1cGhH0ORXsz4P79hYcbmUuPv7PiZO9O60DO5Oa9s/p6tuYfcknkhy3P3cu+K93n2slupHZ5Q7tx+C15y6hw5y38Pr+KBRn0INtttkchgC0fznR1gKHzNG23uRgjBq1u+51CBf/sP1QpL4NU2g31SNk6Xut05gv1A7/z/zyI0kBYdrcFpeybJeTSokWi4TgqFwk7v5g2YOrg/k2YvLtWwPTk6gnH9u9O7eQOfyZ42bRoA3bt3LzX+ySefMHToUJ/J9SWaJujYoDYdG9R2a923qze5Nb9aTCSDO17G4E6tCbmgR5NN15kw6xdmnedwEcDUucu5o+Nl3Ny2KRN/XMSaA0fcknkhe0+e5sapM3j1jv40TCnfFtHT++PcOXKWuci8MYiIM1lEIgJsmeXMV/iM8BcQIWnInOfB5ucqJ6ImxL6FFuJB5YsKkFJ64RwBqPzl/xTnEFJW0L2pkpOTk0N0dDTZ2dlERRkbQa2ofEhZhMy4HHBM3XRAS0Uk/IBw0hRJShsUbUCe/CforvdW8BoRi4j/BhHkaPzYS3Z9C7nPubSVlrITvWgvZN4EOJbVUPgYrTlakr3pr5QSmT/nTLSKrzJKYiD+cwQSTCkILdpHckDPeQ1Of+T5Bkkb0DTHiGuFf1H3R/9R3mtdUFDAvn37SEtLIzTUmBq4ADabjc3LtpN5JIv4arE079LYZ5kjRuGr18Lf2KTO1b9O4mRRxdlyccERfNvtMcJMIQ5BGrrU2ZL9Ny9v+o69eRll7GA84SYz/7rifupFOvaOKdZtzDu8gec3f+vSXqv6TeRIfhZDVrzDqWIVJedvkoMi+bHXk4DdFll2dBvPbvyGfJtvbJFQLZjpHR9AAonmaGKcZFcZxVf7VzB1+xyX5soige2neM7vArRg8n3E+7gHgqJilC3iPwJii+g6a/cf4lhOHolR4bStU8NnmSNGcjHYI1JK+k6ZzqGsnArnhpuD+XXcCMLNjraIlJIthzJ4+YdFbPzLfwF/ocFBfHLvzbSsVc3hmpQ6smAeZD/i0l5ayk6k7Rjy+A0gjxutqqJCwtBSNpQ80gt/g5MPg6z4vekZQRD3jb2iiikJocX5SA7op+dAzpiKJ5ZF/Dy04KpTBvBixVVbRGWQKKoMUhYjT47GJecIAAXOnSP5s5GnpoDuXfSDR8hsZM7ziLjppYb1/PWQ7V7PBj29oZGaKUqIB2yUH60CmFuh27IQWiRQhBAgw4dCwe9gcy+ap2LMkLTYf06H0zO8WBynnCMKhR8wmUy06t4s0GpccuhS5/mNM11yjgAUyiLCnfRjWHp0G1O3zeZQvn8j/gHybVZe2jyLTzo+VGp8f04Gt/72llt7tZ/7lJGqKc4QFWTBrAVzzFr+4UK7pAacKMwlKtiCTepYpY3ba3diTeYeNmUbGwBkQjC7+xNE+dApcj6f7l3i8lwRLCFYQpH94C9IoJwjCoUfMGka7eumBlqNSw4pJS99/6tLzhGAomKdiFBHW+S3XQd4+YdF7D/uf1uksKiYJ2fOY/bYu0s5bXTrETjRza291LmIr4gCEQXy7/Knmbui246dKVEvETIPGXYnFK6CYvcyritGQOISNJOfskRz3bOLL0Q5R6oWykGiqDLIjLa4lSlhckxnk/mzkNmBrEmpg3UF0naopNSWnr/dbeeIwmgSIeYVRFBNMNVBCIFetA8y+5a9JP8LyP+ijCqbwUAocMp71bR6iMTvSmqr+gfPI0+1FNUgT6FQXLwMmPcqh3E9Ii7Z7Jjttyh9M09s+NJItdxCR7Il+2/2nEovySLJyDvptnNEYSzhIoSXWt9O9bA46oQnIoTg8Oksblk6pcwa73MOr2PO4XVOr5kQhGtmcnTvM3tSzNF81eVRp84+X3HajYwkqQPF5w7YVr3vRbSnQqFQVHIe+Ohzlu93PVMiPtJJL7VdB7j/k+/QA1RQRgL7j2ex/sBh2tQ5cy5SlOW2c0RhNCEQ/RYiqBYE1UMIDd2WAcduAE44X1I4F47NLeNcRACxZa91i3hE0s9OewX7DOl5+Vgtxdsy/Qp/47P8x/3793PPPfeQlpaGxWKhXr16PPfcc1itpQ/eNm7cSJcuXQgNDSU1NZVXX33VJ/rYbDYKCgou2X+6Huj2jd5hjwpws4xUxMOlHkpZiMyZWMZkfyKheN+5h9nXB04VnxMEVO6SLwAieTlaaBdEUFpJBIuQ2V7sWITdOdLY8y2CboTElWhJP/vZOQIQ6f4SbaEyAhSVjspmiyiqNtfPfc4t5wjA8Ho9Sj22SZ0plaSR+b68YyU/X7fs4n3PawiHvi+VkYV9xtM5qTFpEUkltkiBbnWrAe752JDk6AXUDvG89MRVCU35qcc4fujxhF+dIwCxIY5NgZ0hdZBHQkBK3hjWg3XTlHNEUblQtojCSEZ++JlbzhGAYV3blXospeTlHxYFzDlyPnuPnXdwnum7PnqBR1A1zkXWo1l6IoIbIM7YTgIbnjs45Jm1XmSambpB4mK0lN/96xwB0BzL0VbMP9S5SBXFZxkk27dvR9d1PvzwQ+rXr8/mzZsZMWIEeXl5vPbaa4C9DlifPn3o1asXH3zwAZs2bWL48OHExMRw3333GaKHlJL09HROnry0G0dqmkZaWhohISGBVsVt9PQp7i8K7oQI6VRqSBYs8mEdRDcR9igO/fTyACtyHqY2YHMehegx4c9A3gRj9zSa6H851GIFkAWu1b0un+1uzI2EyCfQwm81QK6XRDwIua5/KVMGgKKyUllsEUXVZ/HyZaS7eVTdNLomvaqVbhi5NnMvxwsNyC40gDCT3SbcnR2AkqNl0DSqBltzvGtGfyGPN+7P5O2VwylVFs81H4jmxInzyxHvS3YesLp+qGERwTzYqDe317nSa7neMqJ+T16ooBeOlIAAPdLKummP+UcxhcJNlC2iMIrc3FwWu+kcqZcUx23tW5Ya2/x3RkDKajkj7Mz5lF7sv15sFaI1AX2bsXuGPwt5L3iiDOCnYOewJxAi2HG8YK4Bm7tT9tMMYQ8gIh9yek7jVyIfg5MjXJ6uzkWqNj5zkPTr149+/fqVPK5bty47duxg2rRpJYbAF198gdVqZfr06YSEhNCsWTM2bNjAG2+8YZghcNY5kpSURFhYWOD/wAKAruscPnyYI0eOUKtWrSr4Gnzs3nTLEETUM47PM7+SfDnWEiD4jJGS8w//yg7qi4h+AGQxUotDFG9G6lYQAk5/bW+9YSR5E8A8GAq/wOWbe8KvkPMcWFe4Nt8bzDciQrs4v2bzg9FoGQWRI9G0ShZNEjbMZQeJMgIUlZnKYosoqj7/zP3Zrfn9a7ThqWY3ORx6/5JudI8qzwgPMtMmri4Az238xq+yW0Sl8kTzGyjUi4kLiWBHzmEKbUUIIVhwZKPh8iZv/5Ghad2YsW8JmhAuRcz+p/MjTN+ziAXpG8soGWEcXRObcE2NNk6vZVtd7bvnOXfU6sToxv0I0ipX5eVra7Sp0EEC9gySdbdWhgxxhcI5yhZRGEWHl907F+nXoiGTbu1LkKm0LfLr1t1GquUxIUEmrmxY2/4ge4KfpddGxL8DsgCpxSOKt4HMR2KCgmVQaLCDJO8FCB0NBe9gzyRx4eAl7n+Q/zXkf2WsLs4IugIRebfTS1L3Q5BxyK0QPR7NVLkCurXQbugIcMEaVOciVR+/WsLZ2dnExZ1L8/7999/p2rVrqayGvn37MnnyZLKysoiNjXXYo7CwkMLCwpLHOTll/7HabLYS50h8fLxBz6JqkpiYyOHDhykuLiY42IlXuJLidsMtUzO06PEOw1LawPqLQVp5h4gYhRBn//SMqMXohuz4t8+VkAKkfhxOjQPbvvIXekPhF4iYd5F5/4ai1ZR3czl7U5ExU5GZt4PNR8abiEKEj4DwEWU7DE0++MzQqqMlLTZ+XzfQrZvhxIALRiMQyWtLXgtNM6EnrYejrcvdSxkBiqqIv20RRdXH3UbkNSyxjG9xs8O4lJIf/l5rlFpeMbRud0JNdntwT55/ozY/vOI+gs4LDMgrLmDCxpnszvWdHjP2LWFq27v5av8K1mTuLjf8YlU/+2H7080HcCg/iy0GNzs/i0ULZnBaF4bX61GmLZIUGmW43OjgMBb0fMbwfd1hz6l0hqx4u9TxkBmNpX1fPGenCsHy3s9z5YLnytxHCFh9rXKOKKoeyhZRuEuzJ6e6NT8u3MLrg651em3GMoOrRnjIXZ3bEGU5U0q6aJV/hSd+jzDZq3rYj7+tyJP/hGIfBrIUvIOI/RSZ9wlYfwcKy5xaci4S/DTSdgCsv/lIKTOE34WIeOS8M6oLlXHs7es9YWgpG3ywr+voRfsh8zpK/x40RPIWhDgvgDVpCxxtWu5e6lzk4sBvBXl3797NO++8w/33318ylp6eTnJycql5Zx+np6c73WfSpElER0eX/EtNLbuWXVGRvRRCWJhjU6pLjbPGls1mdIpAJeNM4/MLkdY1uOL19TkiDSx3BEZ2wvpSX8Bl0VbkibvAdsDnoqWMQYTdioh5F5G0DszfnXe1FlrKzlI3FaFFgc3YEhslRL2OSPodwu4A6zJkwSKkzUmqsqW/8bL1w/YmZwFCT3/RiXMEIBeZ0Qgpzx0ZaVq4/XeSsOyCue0cfl8KRVUhELaI4tIjwez8UHvPqXR0f5VJKIdYk4W70rqWPDb57+sAP3UbV8o5ciDvOPet/Ji9uUd9LlsvLKJ/jTZMvGwQv/R8lu87nivJlEA4q/pNLHGOAFiCQkg/lekTXZ5sciPzez7D4LQurM7cw7Kj2zha4Nj7rG/1ywyXnV10mj2nAmeLzNr7O3dc4BwBKESnw7yn2b1vb8lYiCmYVf0mMq9HaSdlNSIdfl8KRVVB2SIKfxAXbnE6npF9CmslOBMK0QQP9+lU8URfEDEHzXTujFDaDiMz74DirT4XLbO2ISzXIWKmIJL+gOjfsLtoAKIdz0VECFh91C4gfBwieRUiYhRYVyMLfkU6O4MJ7ec45jWn0QtX+mBf19ALFkBmHxydVDoyowl6+oKSEU0Lsv9OktYA52e4OP6+FFUbtzNIxo0bx+TJk8uds23bNho3Ptec+NChQ/Tr149bbrmFESNcr9/mjCeffJKxY8eWPM7JyanQGKh6JaWM55J5DcKHOR/Pese/epSFZi8zJQtXI62bwcV0Pa+JfhstKLzUkMx9CyjGLzUts4ec9yxDIXw4ImZbac/8eejWHUC+8XrEvIcwd0VmvwQFX3P+c5daA4j/FM2UAIAIao4kAsg1VgfrOrBcbeyeLmB/TT8rd47MaIy44AavBSWDuukrKhlV0RZRXDrcXtv5F/4v9iz1sybOCQoKRiLZcGI/27MPYfNTAMlTzW4iwVLaeTR9z68U6kXoftDhsc1flvwcrJm4JfUKfuvzYimHzflkFpwiUze+xNX4FgPpV+0y3t05j28O/EbxecEJNS1xvHv5cKqH2SPLUywxxIVEcMJqrC2y9sRe6kUmVzzRYA6fzuKVneWXvB2041+sSivt+Ig1RyhniKLSoWwRRWVm4OUtnI7PXGl8KUtPCAkOQhOCDQcOs+VQBgNrWwnW7JmBPiX8cbSIBqWGZN6/QJ7C+HrjzngFWRIPEQSWWxDJGxHC7HS2XpwP+MBxE/k0ImwI8tTbcPpfcF6fPSmqQ/z/oQXVA0AzRaCb6oBtv7E6WH8Hcwdj93QBacuEkyMrmDUSuOBcRIuClM0+00sReNx2kDz22GMMHTq03Dl169Yt+fnw4cP06NGDTp068dFHH5Wal5KSQkZG6Qims49TUlKc7m02mzGbnX94KBSaua3DmD0q3s8pm2Uhi5FHO4P0Z2mtUDRLaa+/1E9C4WICk1VTAHnvI/WTiOgJzqecGGy82KgpCHPPM9Eh6x2v67vgWCf0uHloIWkIIZBRz0HO48bqIaKN3c9VTtzu0jQ9/V20lFE+Vkah8A5liygqMz2rOR5KSCmZk/FnALRxTv/Fk/3eLP7G1MtLPbbqxSw4sgmb9H9WTZFu48sDKzhuPcVLrZzfH4f/Mc1wuY80vJprq7dhzJpP+S3TMfjg7/wT3Lj0NaZ3eJDmsfaDzmeaD2Dsun8bqkdEUKih+7nKo0unuzRvxIppfNz5QR9ro1B4h7JFFJWZOzs7L5U8bVHlOBcxCY2+U6ZzKCuHNtUPc0fdsstNGYkWWdoxKaWE/Fn4xzlyIcWQ/xXSdgRiP3Qe1HzyLuPFWu5FC78bPesxKHQStCAPw/Gr0WM+RgvtBoCIfhlp9BmNFmnsfi4ij01waZ6e3gEtJXBZLgr/47aDJDExkcTERJfmHjp0iB49etC2bVs++eQTNK10Cn/Hjh15+umnKSoqKumLsWDBAho1auS0zmYgEELw3XffceONNwZaFUVFRDtvWiYLK0eUBAC678tZORA2zokeJwl4ybH8L9Hzz0RzRi9Ds5wfyWhwDV1Ta4TleuSp1507R87nRF9k8haECEYLuwHdugIK/meYKsI0nsyaAAAgAElEQVTc3rC93CPPxXlvA8pBoqjcXGq2iKLq8ETj652OH8nP8rMmZXOs0P916q9NciwVlVtUQLEMbJmP+Uc2Mv9MY/j/tB9N3bhqJdcynJS88oZUSzyD63bhs71LnTpHzmf4ymks7T2BUFMIVyY15vbanfjPAePqj1+V3MywvdxhP66VLPvzlG/6vigURqJsEYU/caeuwfAr2zg9bM/JLzBUJ2/ILigku8DuFBnWdgNS+iF7BGf9bYtAGp8t6hbWxfZy1wCWr9Cizwv6LTa4WTxxaNH/RM+b6dw5cj4nRyCT1iK0SETI5cjwRyDvLeNUCXXs1+cf5rk4r/LY7gr/4LOiw4cOHaJ79+7UqlWL1157jWPHjpGenl6qhuagQYMICQnhnnvuYcuWLXz99de89dZbpVJFfU16ejqjR4+mbt26mM1mUlNTue6661i4cKHhshYvXowQgpMnfVRD8CLE9Xp+QWiWbs4v5f3HMH2qIlrUIIcxefzTAGhSDtld0I+d35fESOsoGAhFZjSC0x9VOBtAHh+A1O0OBS3m1TN7GIDltrKbnykUCsOpKraIJ9h0nTU7/2Lu6u2s2fkXNt33UfhLly7luuuuo3r16ggh+N//jHMeV2bcKe0zsM4VTseXpPu+rnVl5rk2tzqMzT9YOZrEnuX2Ve/w7p8/lTwWhtoiUCMslvZzn+KdnXNdmn/r0qnkFNnLjY5t0p9EU4QhevRIbEpoUEjFExUKhSFc7LbIH0cP8MOBLfxx9IBfbJFp06bRsmVLoqKiiIqKomPHjvz8888+lxtoVk4a4/Lcx651fi6y6S/n/WwCSc96u+mW5p8gUpHs6BCQJy/stxlg8u9ATz8/g9J5GVCPCWqOnt4QTj3t0nR5tJe9JBWgRY4EHCu2eIR2OZopQJU1FIoy8NlJ3YIFC9i9eze7d++mZs2apa5JaY9cj46OZv78+YwcOZK2bduSkJDA+PHjue+++3ylVin2799P586diYmJYcqUKbRo0YKioiLmzZvHyJEj2b59u1/0cBcpJTabjaCgS+WgtQNQQWpbwu/lXAx8Q9TA0cphRC/8HfjC/6pUhO0J4Cb7z6bGYDMqWqIIbOW9P5zpsgN59HpI/hkhQtBSttgNCa+IRUS9UOEsacuAwkX2SJag+hDSucxeLQqFonyqgi3iCQvX72LKN4s5evJcLGFSTASP39qdnq0blLPSO/Ly8mjVqhXDhw9nwIABPpNTGbkzqh2f5awpd86c7k+UeU0I/zVCr2wkOTnY33ryb97Y45qjwJ/8+8hyRra8GiEEl8fV5Y8Tuw3b+49M9/ZKL8xm4MIp/NBrHJagEOb0for2c5+qeGE5mAliUhvHwJkLOVGYy9Kj28grLqBWeAIdExqW2atFoVCUz8Vqi8z7ezsvrJtPev65co0plkjGt+lD35qNy1npHTVr1uSVV16hQYMGSCn59NNPueGGG1i/fj3NmgUmO85fvH1LTx6eWX4g7+yxd5d57ez7rbIQYipmUt9FgD+yRywOWTV68V4orIzlHBei26xophAIvf5M71SDKHa3H14W8thVkLQUoUWjpXxlwLmICZE4o8JZUj8JBQtBngRTKpi725vWKxQ+QsjK9inpJjk5OURHR5OdnU1UVOnGjwUFBezbt4+0tDRCQx1r7V5zzTVs3LiRHTt2EB5euoH1yZMniYmJKVVia/HixfTo0YOsrCxiYmIA2LBhA61bt2bfvn3UqVOHAwcOMGrUKJYvX47VaqVOnTpMmTKFpk2bkpaWVkrG3XffzYwZM9B1ncmTJ/PRRx+Rnp5Ow4YNefbZZ7n5ZnvK2Vm5P/30E8888wybNm1i/vz5xMbG8uijj7JmzRqEEDRo0IAPP/yQdu3aOTzXil6Lyo6e/g3wjJMrMYjkJQhhKXvt6dWQ44OeFpWeRLSUFQ6j3t/QfEkftJR30Ytz4Ljj+9jvhDyIFncuWsfz1y7lzPv0AqNMPw0F86F4BwgLFG0D6yLs5c8EoINWDRHzGgQ3h4JfQT8GWiKEXlXu+/5C9PRvgScrnpi4Dc2kDkEuBsq7PyqMxRtbxF0Wrt/FPz+a7VAk8eyny6v39fepk6REngclSKu6LfL7gW08su0zh/FQBD/1erbcvg6HT9t7S1xqWAhiST/H4ABvD/p9SXUi+V+/JymyFdN5wfhAq8M1iS2Y0PaOkseevnZhmFjU9wUHW6Sg2MrSo9vYlnMIiymYvblHWXJ0GzapoyHQkcSHRDC+xc20iUtjxbEdZBRkExsSTpekJoQHud4D4a9Txxm44o0K533a+F6a1Klb4TxF5UfZIv7Dn7bIvL+3M3LFt2XaIu91HuhTJ8mFxMXFMWXKFO655x6X5ldle2TvX0e47n3HChkCWP7MA8SEl/39MPt0AZ1eNL6/lqfcd/kaRnda7QdJJrQUx+BLPb0lUHnKjpUmCC1lK1JKeyWMgNMBLeWcDez5uYhAJG91CACV0oosWAxF6wGLvTR9wVzszeM1QAcRg4h+EcxXQeESsP0NWjSYeyI01+8v0paJPNbRhZnj0FKGu/7UFJUWV22RSyUFwYETJ04wd+5cXn75ZQfnCFDiAHGXkSNHYrVaWbp0KeHh4WzdupWIiAhSU1P59ttvGThwIDt27CAqKgqLxX7zmjRpEp9//jkffPABDRo0YOnSpQwZMoTExES6dTuXHjlu3Dhee+016tatS2xsLF27dqV169ZMmzYNk8nEhg0bSmqWXmxoKbcC58ozSCmdN7FytjbscnT/l9sOLKbr0BJfdxjWiytfWm1p5gOgBUWhhz0CpyuqcZkIEUPBlAbZDxmvjnUacM5Bcrbkm1sGgekxtMT7Sw3p1o2QNRJkRhmLoKRHjJ6BPHEn9o9rKyUGQk4ERP4TEeZa83UtZSB6esUOEuUcUSgqLzZdZ8o3i512kDrrVn1t5mK6t6qHSbt0MxZ8RcfaTVhV+1y5LXdskephcb5Sq9LSLjqN9zuOcBjPt1kDoI3rHMYeDR1sCuLJpjcwaev35c6PIITB9bvSNLomj6ydYbg+Px3bxHj9tpKeBWdLvrnjKBmY3I4nWpfO+tp3KoMxaz/lcEHZpX/1M582J6y5PLp2BsGaCatuK3GchGrB3N+gN4PqdHbpbyE1MsElfZVzRKGovNh0nRfWzS/XFnlx3QJ6VW/oc1vEZrMxc+ZM8vLy6NjRlQPPqk/d1GpsOa/clju2SHRY5XIGXdt4lx+kNEJLcVJaS0oqr3MEoBiwByTJyHfhVEU9Qs0Qdi+EXHGmsbvRcfAr0YutaGdKdJ47F2kLnCpn3fl0R0spXfJcL/4LskaAbW85685UhJHZyJOjgVDsv7sz5yKEQMQDED7Spb8FYYp36dVRzpFLj0vWQbJ7926klDRubGxkw8GDBxk4cCAtWrQAoG7dcwZ+XJz9y3FSUlKJA6awsJCJEyfyyy+/lNzU69aty/Lly/nwww9LOUheeOEFevfuXUrW448/XvIcGjTwfcRoZcFVI+AcccAJX6hSOYno6Xw89//8q4eHSFsmQtOQWmPQd+JQJi3sJ7So+iUP9QzfNT7X05uciXI49547vzeOParjJuDC+vIhkPAbWlBpD7WePRHyZ7ijwZn/raUfy1xkznggGBE20KWdtJSd5Tp3XO/5o1AoAsH63YdKldW6EAlkZOWyfvch2jVM9Z9ilyju2iJ1LAnszz/uI20qH31qOJb5BJh7aL2fNfGMbOtp8mxWmkRUZ2fuEWwXfJ3+oOVQ2lQ/d0+9YfGrPtPlivnPsLLvy6Xec+f3xpFS8v/t3Xd8VFX6P/DPvZOZ9EbaAKEEkS5FakAQpAQWFcRF10XFLs1dig0LYgEUV0UREF0X/Lo/ZUXFAgooXaVDkC5IE0MSAqSSZJK55/fHQMIwM8m0O3cm83m/Xtll7px7zsM1ZJ7c555zxm5YgF1lp23OXdn3GdQLs17m7IMja/DB787vt3j5b25SzACqCydlSgXePvwdZEnCXU17OdXXtsEzayzuuLLnDxH53va8P6yW1bqaAHCmtBDb8/5Aj+QmqsSwd+9epKeno6ysDFFRUVi2bBnatGmjylj+ztVcpEezhthy7E+VonFNfHip+oNEDbNbRBKm/eqP7QVCKYKEbAhdR8C8D5cLJ9XegWwcXPVKOTsM3i+OXJLXDiLlkNWysbJxp1UTJXsCLj/0aqXeesiGBtZti/8PKH7FhQAu/70uF7aq75OI4ncgQQBRjznVE++LkD1BWyBRa2Wxf/zjHxg7dixWr16NAQMG4Pbbb0f79u0dtj969CguXrxoVfgAAJPJhE6dOlkdu3rprMmTJ+Ohhx7Cxx9/jAEDBmDkyJG45pprvPeXqUsSvwfyumsdhe8UTIRSeQBy9OPWx8UZbeJxgTDthLjwECBKUf2hpwOgQIp50WbGhFLxu2VdStWYIXJaQlw1rfQySZIgGZ3bqFgp/crF4kjtRPG/gPBbIUnOzR6rftqjJSxJhv0px0Tkf/IKSrzajnzr4xsmoPcP07UOw2dmHvgKh4qy8HRb62XYThT7f5HoUMGfmLDjPyiqKIO49Au5TpJhFgoeazkY96T1sWqfV1aEMzXMxPCG7queRQMY8NXg6TbvSZKE9/o6N5P2p9yDLhVHnLHwyA+4rVFXhOmcWxv8chGkx8pnqjI9FkaIAkNuqeMHNdxp546WLVsiMzMTBQUF+PzzzzF69Ghs2LAhaIskrlj4wO3o8Nw7WocBAMgriURcWLm6+48Uz4ao2AfEvWVdJKnYo+Kg3qFUHAUu3Aso5y4dsfzuDpiByHGQoydatRfKRS/u42qfyGkFgWibwshlsvFdp/pRyne4WBypnSh+D4i4F5Ls3Obv1fdF2sKylBcLI8EuaNdfuPbaayFJkksbsV+e2n5lcaWiosKqzUMPPYRjx47hnnvuwd69e9GlSxfMnTvXYZ/FxZbEYcWKFcjMzKz6OnDgAD7//HOrtlcvBTZ9+nTs378fQ4cOxdq1a9GmTRssW7bM6b9PMJFD4oHwINuHpOR9KKZ91sd0/rB+Zc3E+VGWDcqtZo2YAQiIwhcgTFdtkmuy3WdFHVuhZLdwe71NIQRQMMPLMcGSMJm2uXyabDwM2fgbiyNEASQx1nZJUE/akW+F6gwY03yA1mH41Jd/bMP2vN+tjqVFJWsUjfPu37LAqjgCAGZhyUvmHl6JX84etmqfeeG4T+LKggndVnq2Wfvs/d94MSKLi2YTfr7qmjhjy+CZ2Hbpi4gCQ3J4VO2NXGjnDoPBgObNm6Nz586YNWsWOnTogLffrm1pZgKAEJ0OL43wj1zkqwOt1JrrYK38O4iyldbHQhr6YmTPnLsVUM7DUhi5fKUsMzlRMh+idIVVc1Fx9YoWainy6L4IAKDwRe+FU6XCsr+ri2Tj/kv3RVgcCXZBWyCpV68eMjIyMG/ePJSU2D5pmZ9v+xRYUlISAODMmeqn8DMzM23aNWrUCGPGjMGXX36JKVOm4IMPPgBg+SAHLGtlXtamTRuEhobi1KlTaN68udVXo0a1L4/RokULTJo0CatXr8aIESOwaNGiWs8JVnLsC4DO/nIPdVbxW9avQ1K0icMlChxPC5UhShZbHyr6QuV4bLmaDAghIC7+B0CBSgFdUKdfIvIrnZo3RHJcFBw9aCcBSImPQqfmAfBLX5B6oPlN6Jng/w8reNP8I9a/rMaFRmgUifPMQrEqjlxJhoT/Ht9kdeynLN8/bOBOkeSb0zuQXa5OLpJvuqhKv0TkX7omNoIxPLrGXKR+eAy6JvpuqU9FUVBeXu6z8QLd7V2vw23Xt9Y6DHy5vxWyCqNhVmy/m7y+4EvxVQU0Wb0CnvdUwmap8SoyRMkH1odMviqQVHOnSKKUrgbMrj9UUTsd74uQR4K2QAIA8+bNg9lsRrdu3fDFF1/gyJEjOHjwIN555x27m3xdLlpMnz4dR44cwYoVK/DGG9YbYU+cOBGrVq3C8ePHsWvXLqxbtw6tW1s+fJo0aQJJkrB8+XKcPXsWxcXFiI6OxuOPP45Jkybho48+wu+//45du3Zh7ty5+OijjxzGXlpaigkTJmD9+vU4efIkfv75Z2zfvr1qLLJPTloKSA1qb1hXVPxq/boy0GcLmAHTT5aCQ1XWdFSTSJRs52drieI3gaLX1AtGF0Tf00RBTCfLeOKOvgBgc2Pi8uvHR/ZVbVPU4uLiqpmuAHD8+HFkZmbi1KlTqoxXV83pOhrNIwPhgQXvOFqUbfX6QIF/rH3uLgUCO88fh1kxV+UiuwpOaBLLM2v/43Tbj45twCv7vlQtlvrhcar1TUT+QyfLmHb9IACOc5Hnrx+oWi4ydepUbNy4ESdOnMDevXsxdepUrF+/HqNGBdlqER56ZeRgdG3i+wdqJFQ/LFxsCsXopcOxK8sIwFIUufwr/sn8GHunu8980joOU2Dsh+aYAlQegGIuqr4vUvZrzaeoFUm280vZi4ufAAW1bTjvLjPvi5BHgrpA0qxZM+zatQv9+vXDlClT0K5dOwwcOBBr1qzBggULbNrr9Xp8+umnOHToENq3b4/XXnsNr7xivW6e2WzG+PHj0bp1awwePBgtWrTA/PnzAQANGzbEiy++iKeffhopKSmYMMHyg+Hll1/G888/j1mzZlWdt2LFCqSlpTmMXafT4dy5c7j33nvRokUL3HHHHRgyZAhefFGNqWp1i5S8DkCC1mH4hrj6aT6fTGJVlyi1rH2Z0wbK+Yeh3X/Lp5xqJUyZQMlC9cLQNQH0nWpvR0R1Qv9O12L2IzcjKc76ybfk+CjMfuRm9O90rWpj79ixA506daraI23y5Mno1KkTpk2bptqYddUnvf+JRmH1tA7DJyqUqzcUDfxcREAgffXzSF/1HMZv/xCNwrXJRX40OfeQyO9FOZj32yrV4kgwRKNbQnPV+ici/5KR2grzet2OlPBoq+PG8BjM63U7MlJbqTZ2bm4u7r33XrRs2RL9+/fH9u3bsWrVKps9Xal2i8fcgetSfbvsZcukPFyZB+SWROGBL4Zj+Md34qW1N2L6mhsxdPHfkOD1DdzNV+1DHPi5CADgbBeInNZQzv0d0Gl1X8S5WRvCnAWhytJal0iRQBh/DpD7JKHWbuU+UlhYiNjYWBQUFCAmxrrKXFZWhuPHjyMtLQ1hYWEaRegfeC1sebRmYiCJ/Rfk8FsBAMrFz4FC99etJmvOrFOp5D8BlH2tWgxS/GJIoT1V658CV02fj+RdWuQiZkXB7qN/Iq+gBImxkejUvKFqT2t6C3MRW57sJRFIHm99C+5oYpmdvSHnAJ7Y/V+NI6o7nNm/418HvsVnpzarFsPsTnejbwo3RyZbzEV8R6tcZHveH8gtLUZyeBS6Jjby+1wEYD5ytfZT37piXoe6ejQ6hV1/GmFS9LCdgyQASHiq9ybcff0+O2d7KPIfkKMtDykr5TuAC3/3/hhByqn7IkVzgJL56gUR8xrkiNvU658ClrO5iP9/ehGpJfpNrSPwjYInIUzbLX82O1rDklRTvkXV7lkcIQpOOllGlxaNMLhrK3RpERg3JMjWvM4Pah2CT/zr4LdVm3jrJX6v+tqu8+puIs/iCFFw0skyeiQ3wa1N2qJHchPmIgHq0/F3+Wys7adTseC275EUUWzzniwpeObG9RjVSYXiCACUvFO9sbkIV2cMcqzcdv9mb2JxhDwVonUARFqRI2+GUpkFlP5L61BUJiCKXoeI/wQoeU7rYIKKopgAkaPeAInarDNKRETe0TXpGjzfZgRePqDe3hD+4u1D3yE94VpM3PV/WocSVCoVM44VZ9fe0E2r+jytWt9ERKS+tqlGvHvPzZjw8XLVxzILGQu2dMH3932CX3OSsfF4E5RW6NGj8WncmHYCITIg2e7Z7jWi6DUgbDCQz5vpviSEGajcod4AUep/71LdxxI/BTU59hEgdp7WYahMABWZQG4XrQNxjb6HiycYANxXS5soIHICEPUMIHu6RqfjZVFE5TEoF8YDue09HKMmqZBDOCWciCjQ3dK4C+Z3eUDrMFR3ouQsbl37qtZhuKRTvOP9AO2RIWFsk/41tgnXGXB30954stWtSAr1bMmhflGOl4v98+J5PJe5BL1/eAFqzh+Oj+CySUREga5fm2uxdLxvlpza8WdDjPrsdlwojcDEXtvw3E0/oU/aKehULo4AAJRsiJxhKg/iZSHXu36O9HItDcKAsFFA9CxA19CtsKoZHb4jzNlQ8p+GyLkOgMnDcRyTa8iHiJzFGSQU9OTwgVB0y4HzN2sdisqu3rDdj4UNhxQ7AyKnrQsnmQAshmUtU0dbKxUDJe8CiARi3wAkAyRJB4RcA6FUAuf6Oj2abLzP7nGl5L9A0cs1xOAdsnGtqv0TEZHvdElsjq/7PIFhG1/XOhRV5VbaLqnhr3omtsCcLve5tE+MAoEFJ9fU2KbUbMJ/T2xCqKzH9Ov+ikh9GGRJQpOIRIRKIRi0vvY9RS577Yb77B5f8ecuvLz3Cygq5yLO7H9CRESBoU1qCjY88whunPm+6mMdzkvElO8GYVq/NRje9igMOl8uBV77fhl+I6QDpIRPIXJaunaeeL6WBmVA2f8DyvRAzCxAFw8JOkDXGAKxQF53AJVODSUbN9o9rpT9COQ/Bqi8w40z+58QOYMzSIgAyIYWQOhwFXqOs34Z0gaIXwTLbAeyK6QT5LjZEEq5mx04czOgBCgYA+Q/AlHyvmWPFuVPIOY1QK79aVFHH8JK6fdA0UtOxuA+JgFERHVP/Yh43Nesr9f7jddHWr1uFpWMtzrfi3g5wutj1RVpkUmY0+U+CKHe53m5UoGpez7FxB2Lsej39dh54ThOXDyLl9rfgWuikms931FxYvPZ3/Di3s9ZHCEiIpclRkfi+WH9vN5vQqT1nh9NEuLw3ui/YGR7QK9T9/MqYEn1IScuhaTqtJoKoPBx4MJDEMXvQpi2AObDQOzrgK72h1Ud3ZcQph1A/jiwOEKBhDNIiC6R4l6DyPkWXvshHvUEpMj7gYpdgJIP6BpB0rcGAChOVuODTthfIcdd+oU7f5YPBqwETD9bvpwhpQIxUyCEsElUhCgDCtRfh5tJABFR3TWuxSB8emwTyr2Ui4xudiPGXDsQe/NP4YKpBMawOLSKaQBJkmBS+ZfWQNU/uR1mXW9ZZuS931arPp4CgZ3nj2Hn+WNOtU8yxGBMi4FQhAL5qg3vKxUznt+zRI0wrbA4QkRUd/2tR0fMXfUL8svcfWDxqv66t8dzw27CnlNnkFd8EcnRkbiukRGSJEHJgdrPFgYmfR9I9T4AACjFi30woAAqdli+nJIARE+AEGbLihxX9iQExIXHvR/iVXhfhLyNBRKiSyRJgkhcA+T19bCjFEixz0EKy7C8NnSz0ygKQKFn49QZEhD1JBBxH2TZ8uGqlO8AKpZqHJcd4jRQMAmi6H0gaQkk6YonYcp+AFCq4uASZONhFfsnIiJ/8E2/p5GxboZHfcTrIzGx9V8wpEEnAEDH+KY2bVJCY3GsNNejcbQUAgmVXryrMqb5QNzTrDf0suXXoyMFZ7Do+Aav9e8tZ02FeHnfF1h8dD0+6jUeUfrq/ci25B1BYWWZquOzOEJEVPetfPJB9Hxpvkd7WEWHGTBlSB/8tWs7SJKEjk0a2DYKSQMqjngwitYiAZR4sbvxQMQjkHWW+wxK5Wmg2B8/d88BRS9CFL0HJH8NSa5X/VbFTkBkqTo6iyOkBi6xRXQFOaQBpKSfAITX2tYuw42QkjdWF0cciZnrXv/+IPJ1eOdHhwGI3wnZeBhy1INVxREhBHDhHi/0ryLlIMT5J62PmU/Asv+JGnQsjhARBYn40Eisvuk5xOvcy0XaxzXG9/2mVhVHHJndeZRb/fuDf7YYAr3k+XNeOkhY2ftpbBs8Ew8071dVHAGARza/53H/avqj7Bwe3/Vf62MXz6k6JosjRETBITo8FJtfGIeG8dFund88OQE/PzcWI7tdV/MSUbGePRCiKf39ALyxXKkMxKyDbPwNcvQ/q4ojAIC8e73Qv5pyIM6Otj5UeVLVEaUU3hchdbBAQnQVSZcMKSUT7nzYSfHznVojUo5IdyMyf6CHHD0M8OhZklDLh79xH+RQ24RLmHZB7bUqvaJiFYQ5u/q1FA115gffDdl4UIV+iYjIX8UZIrBywHOIC3E9F3m36wOQ5dpT/MZRSe6E5hdGNesNRVR41Me2wTOxefAM1IuMsXnv96JslMCz/n1h14VjOFFcPQsoKiSshtbu6xnbnMURIqIgExUWitVPPoTUeNvPydr835g7oNPVnovIIbHuhOYX5ISpANwrIF0mpRyGbDwEOaKhzXvC/CeA0x717xPiMETFr9Wv5SiVBmoN2fibynuyUDBjgYTIDkmSIKVsc+2k2GWQJL0Lg9zvWv+a00E27vfgfBmIXQ7ZuLfmZhfu8mAMHyvfVP3n2mYNuWz4pULSNC/3S0REgUCSJHzf/xmXznmr0z0I0xmcbv9i6xGuhqW5yzfq3V0Z/cNuj9Z6s/+un99xs3ff25RzqOrPvZNbQ+fF2azpcc2wbfBMzEl/wGt9EhFRYPn+cdc+A6bd2hex4S4U7KOXuRiR9qqXeHJu/zAbUf+u9Wa/ONvPvb41IC7+WP3C0BuANx/YaHvpvsjXXuyTyBYLJG4wm83Ys34/1n76E/as3w+z2TdPu8+bNw9NmzZFWFgYunfvjm3bXLyBTy6RJANQb5WTrftBDm/rUv9yylTXgwIANHbzPGcNuOq1Hkg6WDWLQSlxcT1uQx9ISRstT0aEt3DYTIhSKNmtXYxVW0Kp3kdG0tUHwv/mZk8SgERAPxhI3HYpAZjtlRiJqG4yCwU7zx3Dqqw92HnuGMzCk5l9zpk1axa6du2K6OhoJCcnY/jw4Th8mNPc1aSTZHx/49NOtW0ZkYJeKa59jg5p0sWdsJBmSAPs94YAACAASURBVHTrPGf1jG9uc+yXgS9VFTZ+y//Tpf46xDXG1zc+gW2DZ+K6ek0ctis3V6DfysB6MCHPVFD15zhDBEal9Xa7r7iQCPROaoXv+k7FtsEz8XaPh7wRIhHVUYow41jxPuy5sAnHivdBEb5dBeDVV1+FJEmYOHGiT8cNNrIsYdsL45xqa4yKwJ3pNS/xadN/pGv3Uaq1cfM8Z6XD5pZpwp6q4ohiynGtO11LSIk/Wn7Xj+rjsJkQJijZgVMcAQBU/l71R0mOgBTl3PeLfXFASB+g3tpL90UCr4BGgYmbtLto05dbMX/iIuSdrl7jNzE1AePm3I/eI7qrNu7//vc/TJ48Ge+99x66d++OOXPmICMjA4cPH0ZycrJq4wY72ZAGJfp/QNGdjhuFPwc51s21IePeB/Ifcb59wveQ9ddc+sB07eaAs6SUdyA5WNdbUSqAoodd69D0MyA5nmaplO8ACp8FzMdd69cfhFjfwJFinoeAApR+VsuJMhCaAUQ/AUnXkNNEicgl67L34Y2Dy5FbXl2kTQ6NwZTWN6OfsZ1q427YsAHjx49H165dUVlZiWeeeQaDBg3CgQMHEBkZqdq4wS4hPAaf9ZiEO7a85bDNfY1vwLg2f3Gr/w+6P4KHt77vdPvF3cehTXwq7t74Nn676OLNASfN7Px3RDhYLkoRCu7eMs+l/n7NPwWD7PjXnoMFp/Hy3i9wtFidv4+aUiMSrF6PbTEIFYoZS07+XOPCnxIsM04eazEYjSMTmYsQkUv2F2zB8qwPUVhRfV8kRp+Amxs8iLaxPVQff/v27Vi4cCHat2+v+lgERIaFYtPUh9B71r8dthnWsQVm3jnUvQHqfQucv8X59vEfQQ5Nh3LuAaDiJ/fGrE3SbMi6FLtvCSGA8ze61p+55oeKlIrfgIKngcp9rvXrD3RXLREW+SggyoGSBah1eXZDHyDqCUj6ayFJfIaftCMJIdRYNN9nCgsLERsbi4KCAsTEWK+NWFZWhuPHjyMtLQ1hYZ5P8dr05Va8NPJfttsMXPp9YtrSx1UrknTv3h1du3bFu+++CwBQFAWNGjXCY489hqefrv3JQm9fi2CknHsZqPi4+kD0x5AjPf/vrWTfCOBM7Q2TdkDWWb7HhVIMkXu9x2Pb0LWGnGR/6qIQCkTuTYDIcrlbKW4hpDDbpyCUi8uAwqdc7s9vJB+AbOeGi6g8DVH2HVBx0LIGZ9gQQN8ZUuWvgDABIS0h6dR9+paops9H8i5f5iLrsvfhqcxPHL7/Wse/q1okudLZs2eRnJyMDRs2oE8fx0/CXcZcxHMfHlqDhSfWVL1+vcMo3Fjf3Scvqz20aR5+Lan9wYvv+01FwqX9w8rMFejzwwsej321hmHxWNb3CbvvCSFw98/v4kixE3nTVV5qfwcGN+hoc3xd9n48lfn/XO7PX6wf8AIiQkJtjueWFWD1mT04VJCFMJ0e/VLaoWtCMxwszEK5uQJNo5KQHBa4a79TYGAu4ju+zEX2F2zBJycdz3b/e5MnVS2SFBcX4/rrr8f8+fPxyiuvoGPHjpgzZ47T5zMf8cynv+zCK99WryoxY0R/DO/qeaFKyZ4C4NvaGyauhxzSAAAgRAVEjud5kA0pEXLKLw7fVs7dD1T87Hq3MS9Aihhlc1yU/wxx4UF4tterhhI3QQ6xLSYJ8zmI0m+Byr2ApAdCBwCG3pAqDwDiIhDSFNLVxRUiL3M2F+EMEieZzWbMn7jI/h7MAoAELJi0CD2HdYFOp/Pq2CaTCTt37sTUqdVLMsmyjAEDBmDz5s1eHYsckxOeB/C89/s1boCS3RHAxRra/Gb1WpKjVNgOXAbqfez47fLVbhVHLEw2R4Q5Cyh0d5kxPyAZ7RZHAEAKSYUUZWdmkKGrykERUV1mFgreOLi8xjZvHlqBPiltoPPBE1gFBZalferVq6f6WGTxYKv+eLBVf6/3++/e4/GXVTOQJ0octtky6BWrzd/DdC7su+aC93s86vC9beeOulUcAQCTUmlzLN9Ugmf3fOpWf/4gWhdqtzgCAMlhsbg7zbZw2SHe8RJjRES1UYQZy7M+rLHNiqwP0TqmK2TJu/dFLhs/fjyGDh2KAQMG4JVXXlFlDHLsrp7X466e3n9YUza+ASX7KICDjhslHYCsq/4dXJL0KtwXAZDg+MEJYdrjVnHk0sm2h5QSiAvjELDFERjsFkcAQNIlQIq6z84pri3DRuQLnL/kpH2bDlktq2VDAGf/OId9mw45buOmvLw8mM1mpKRY/9BJSUlBdna218cj35ONmUD8d7ZvxC63KY5UM3oxgnAgaUvVDJWrCaFA5D/rfvchtmuii5KPELhJAIDEb7SOgIiCTOb5E1bLatmTU1aAzPMnVI9FURRMnDgRvXr1Qrt2vpmxQur6LuNZfHnDFJvj/760qfmVxZHL0qNt9wpxVwhkfHfj00gKc5SLCEz/danb/beKaWBz7Is/tqLSB/v3qOXT3pO0DoGIgsyJkoNWy2rZU1BxDidKarjJ7YElS5Zg165dmDVrlir9k7Zk49dAwiYAVz2EEfG+ZT8Knb0HFO3POnUzAiDhB8ghaQ5biAuPu9+93na2iyhdBqDU/T61luDErB+iAMAZJE46d+aCV9sRXU0ObQ44LIbYaW/cCCXb8abnTgv7J+S48Q7fFkJA5N0OoMi9/qWGkEKsN5YXQgClX7jXn+ZCgaRNkHVxVUcUcyFw9uqNbudANrq3HjwRkT155c79HHa2nSfGjx+Pffv24aefVFr3mTSRGpVQtRG6M97u9QC6rXzG43H/1igdk9s6XntcCIHHtv0H50zFbvUfExKOFvYKJKe2utWf1mQA39z4JJKvKCZdrCxH3x9ftGr3SEhvPDRgiI+jI6K6rKjCufsdzrZzxR9//IF//vOf+OGHH7g0Vh0m61MA437n2xsfhpL9uucDhwyHnOh46TgAUM5PAsRJNwcIA/R2VpS4+JGb/fmBeish66uLSYpSDuRed1WjYZCNXvjvQ6QyFkiclFA/3qvtXJGYmAidToecHOuNI3NycmA0enMWAQWetgCcTx6sGMZAip9U66acouANwOzmGAAQNdb2WMUeQNT8FLRfiv8Fcqj13iFK9iAAJ+w0nggle2INM4CIiFyTeGnvB2+1c9eECROwfPlybNy4EampqaqORf5vYHxb/HDBvTxheP0umNr+tlpzkU+P/4xtF353awwAuKtpL5tjx4pzfFJM9LZlvaagYbT1xuwTf1iIX8y2N2zer9yE91ducqnoRURUk2i9c/c7nG3nip07dyI3NxfXX1+9vJPZbMbGjRvx7rvvory83OvLnVOgmAjA+X1orEhDICW/VesG4UrJCsC0wr0xACD8dpt8R5izADuf334vbjnkMOuHdS1Fqg/sNP4aSvbXvC9Cfo9LbDmpXe9WSExNqNqQ3YYEJDVKQLverbw+tsFgQOfOnbFmTfWmnIqiYM2aNUhPT/f6eBQ4ZOMyAO48Gfg85HqTa70hoRSdAMredye0SyRIESNsjorytR706WvJQL0Vlim9VxdHijbBfnHkijbemOVDRASgY72mSA6teZPblLBYdKzXVJXxhRCYMGECli1bhrVr1yItzfHyAxQ8ZnQfhb+nuL4Z70D9tXimw4hac5GC8mLM+c3OMqQuGJXW2+bYT7mHPerTl6IRisU9xmHb4Jk2xZGjF7LsFkeu5I1ZPkREANA0sjVi9Ak1tonVJ6BppO0Sy57q378/9u7di8zMzKqvLl26YNSoUcjMzGRxJIjJxnGA9IIbZ7aEnPJ27cWRylKgyMNlLaMm2h4r3+hZnz4VDsT/13Jf5OriiDkX9osjV7ThfRHyc5xB4iSdTodxc+7HSyP/ZSmSXLkT1KXf68a+db9qH8qTJ0/G6NGj0aVLF3Tr1g1z5sxBSUkJ7r//flXGo8AhG98G8DYU02mgfAMgG4CimvYL+QyysWOt/SqKGSgZ5FlwUY9Dkuz8mBHlnvXrK6EPQo5/yvH7JQ/6LhYiCno6ScaU1jfjqcxPHLaZ3Gqoahu0jx8/Hp988gm+/vprREdHV+2DFhsbi/DwcFXGpMAwsdOtmIhbkXMxH7+cPQRJ0mHmgWUO209tPBS3tbGd1XE1IQQGrvNs9sPdTXvb3VDepFR41K+vDDV2xAsd73D4/t+3vuvDaIgo2MmSDjc3eBCfnHS8FNHQBg+qskF7dHS0zb5nkZGRSEhI4H5oBDllFIBRUCrzgNJ1gGQGil8CUOngjPshG6c613leB8+CC/8rZF2s7fFAuS+i6wM56d+O3z97g1PdKNmnIRs5+5z8EwskLug9ojumLX0c8ycustqwPSk1AWPfuh+9R3RXbew777wTZ8+exbRp05CdnY2OHTti5cqVNhu3U/CSDamAYZTlReRIAICSPRnAcgCRQMxayBEuTHXO9fCpn7C/QY562O5bkr6VVY3RLxluqLk44gIluwWnlBKRV/QztsNrHf+ONw4ut9qwPSUsFpNbDUU/o3o3CBYsWAAA6Nu3r9XxRYsW4b777lNtXAocKRFxuK2JZTbJ8MaWdbZf2/MlvjizAwYAX/SYgpS4mp88vlL3VTU98FG7ASlt8VjLwXbfuza6vkd9+0LbmNQaiyOu6LbyGS61RURe0Ta2B/7e5Eksz/rQasP2WH0ChjZ4EG1jXZ9VSOQtckgiEG25H4KovwEAlLNvAOaFAEKAsOWQ45o53Z/HMx9CboAU84qD97y/Ao3XSWk1F0dcchMA3hch/8QCiYt6j+iOnsO6YN+mQzh35gIS6sejXe9WPpnOOWHCBEyYMEH1cajukI1vAnjT5fOUbDubhznL0A9S1COQDJ0dtwkbAhR4p/igDj2k2Jo3aCMi0ko/Yzv0SWmDzPMnkFdehMTQaHSs11S1mSOXCeH3pW3yQ091GIGnOtgut1mbJ1e6v8Rn13rX4L5r+qJLvWYOl/DqldTS7f59QYaEVzr+TeswiIjsahvbA61juuJEyUEUVVxAtD4eTSNbqzJzpCbr16/36XgUmOSkKQCmuHyekr3U/UFDukKKfgQw9HG8nKihm/v9+4hU7x2tQyDyCRZI3KDT6dChb1utwyBSUYHrp4Q/CjnWuaRDksL8eAZJGKR6H0LSJdbelIhIIzpJRucE559+Iwo062vZ48ueYald8Wy725xqGyLroIeECj/MSEIkHf51/d1oGFFP61CIiBySJR2aRXFpK6rL3JjJahgEuZ5zy19KkgSBFAA5ro+jOhlS3BxIev9+oITIW7hJOxFZEZV/uH6SfqjTxZEqUfNcH0dt4fdCSl4PyeDBDBo7uLwWERGR8/JNF10+p3NcGp5pO9ylcz7sPtblcdR2S8PO+Kbvk+jp5RkuXF6LiIjIecKd/UGkayHFz3XtnMQvXB9HbaF/gZS0HlKY/WVK3Raxzbv9EXkRCyREZE3ku3yKnPCW6+dEDXT5HOdJgGEwEDsPiH4VQFztp0SOgxz7HCTZhac1E/e5HSERERHZV1jheoFkQY+HHS9h4UCreHU3Cu2T1BqzOtyFV667EwmGqFrb39E4Hc+1G4HE0Ginx9iaMcOTEImIiMgeUeLyKXLKCpdzETkk2eVxXKLvA8S+AcS8A8gNam8fNhxS3FuQdEanh5BSDjvVTo5x4r4MkUa4xBYRWZNd27TUo9kRiTuAvC7unw8JCP0rEHU3JPNpQIqC0LeHJEVYJSYi4maIC48BpnV2+ogAYqZBjnB9fXQ5xAAFbwGY5LgNZ48QERG5JMGFAgHgWZFg04Dp6P3jdLfPB4CByddh9DV9cabsAsJ0erSNTUVESCjkK/YFuql+O7y493OsOrPH5vxQOQSPtRyCkY17uHxjRZIkrEx/EoM3O947jbNHiIiIXCS5losgwYOHJ5MOAmdbu38+AIT0B2ImQlL+AKRQiJD2kORoSFfkIiJ8EEThi0Dpp3Y60ANR/4QU+ZBbuYio5e/A+yLk71ggISIrki7RhdW4R3k0lhwSA5FyGCLnSQBf19CwIxD1KKSwLpDkWPtt9JYPY3sf5ZJkAOLfA0xbIUq/AMzZgBwLhN8MGAZClt3fTFA2DgUwFEr2TQBOV78RvxdyaKjb/RIREQWryBDnPz/jAJd/kb9SaIgB2wbPxFt7v8Gnf25x2K5VdAPc2+xGdEm4BnGGCLttWsQ6fsgkRNbhpfZ34K+Ne+Cb0zuQVXoeUSFhuCnlOgysfx1CPMhF6sXGYdvgmXho5Rz8ityq46t7PoW4GAd5ExERETkkSXqXdimT9Qa3x5J1OsD4G5S8BUBlDatzyC2ByIeBsF6QdQkOGlmW6LR/X0SGFPsiRMTtEBc/AypPAlIkEDYQCLsVsqz3/O+Q/QSs7+18C9nIfUzI/7FAQkR2/AfAA7W2ko0veDySJEmQjK8DeN3quBAKIMoAKczqqQdPxkFoD0ihPTzuyx7ZuFaVfomIiILR0l4TMfLnObW2W+2l2RGTrrsVk6671eqYEAJl5gqE6kKsZoO4S5IkdIhvgg7xTTzuy55/D56oSr9ERERBKfEnIO+GWpt5a3aEnDgWgPX+aEIIQJR67b4IAEj69pBi23ulr6vJdu7tEAUC7kFCRDZk4w0AJtfQIlL1KZKSJEOSI7yWBBAREVHgaBKdjNnN76ixjdpLR0mShPAQg1eKI0RERBRY5JBkQP9lzW1Uvy8i8b4IkQ/wXxgR2SUbx1z6sL/ziqMtIRt/g2zc7fN4hFAgKg5DmPZAKAU+H5+IiIh8q2/zjtg2eCbGJt9YdSwJ4dg2eKYm+2oIIXCsOAf78/9Avsn1zVuJiIgosMgJ7S7dF7lyVkTMpfsivt9XQwgBUfm75b6I+ZzPxyeqq7jEFhHVSDa+DOBlzcYXQgClSyGK5wNK1qWjOojQmyHFToUk19MsNiIiIlLf/ddn4H5kaBrDyqxMvH/0R5y+eL7qWP+UdpjUeiiSw7jPBxERUV0mG4cBGKZpDKJsNUTRW4D59+pjhn6QYp6DFNJIw8iIAh9nkBCRXxPF70IUPndFcQQAzED51xC5PaCYL2gWGxEREdV9S078jGm/fmZVHAGANTn7cPP613C2lDNbiYiISD3i4hcQ+ROsiiMAANM6iLz+UCqOaxMYUR3BAokbhDBDlG+FKF1u+X9hVn3MjRs34pZbbkGDBg0gSRK++uor1cck0pqoPA2UzK250dnuvgmGiMiPaJGLLFiwAO3bt0dMTAxiYmKQnp6O77//XvVxibR0vrwYbx5aUWOboRteg6IoPoqIiMg/aJGLTJ8+3bInwxVfrVq1Un1cIi0Jpdjy0GhNzmVAqajwTUBEdRCX2HKRKFsFUTgDULKrD8pGIOZZSGHqTf0vKSlBhw4d8MADD2DEiBGqjUPkT8TFj51qp2S30GT9TyIiLWiVi6SmpuLVV1/FtddeCyEEPvroIwwbNgy7d+9G27ZtVRuXSEtfnd7uVLseq5/TZF8UIiItaJWLAEDbtm3x448/Vr0OCeFtLarbRNk3AJwoQJ5rC/C+CJFb+EniAlG2CiL/HwCE9RtKjuV43DuqJQNDhgzBkCFDVOmbyG+V/eJ0UyEEJElSMRgiIu1pmYvccsstVq9nzJiBBQsWYMuWLSyQUJ21Ne+I021Ly0oRHhauYjRERNrTMhcBLAURo9GoWv9Efqf8J6ebKtlbIRu5ygaRq7jElpOEMFuekLg6CbC8a/nfwpk+mVZKFDzKnW4pcu5UMQ4iIu35Uy5iNpuxZMkSlJSUID09XfXxiLRiqqx0uu2N619WMRIiIu35Qy5y5MgRNGjQAM2aNcOoUaNw6tQp1cYi8gvClaWz7lEtDKK6jAUSZ5l2WE8ftSEA5YylHRF5h76dC42PqRYGEZFf8INcZO/evYiKikJoaCjGjBmDZcuWoU2bNqqNR6S1jvWaaB0CEZH/0DgX6d69OxYvXoyVK1diwYIFOH78OHr37o2ioiJVxiPyCwY+jESkNhZInKWc9W47Iqpd1D+cb6t7W704iIj8gR/kIi1btkRmZia2bt2KsWPHYvTo0Thw4IBq4xFpbVRab6fbZkRxo2AiquM0zkWGDBmCkSNHon379sjIyMB3332H/Px8fPbZZ6qMR+QPpIi/utA6QbU4iOoy7kHiLDnJu+2IqFayvikUZ9sm9VI1FiIizflBLmIwGNC8eXMAQOfOnbF9+3a8/fbbWLhwoWpjEmkpMSzG6bYv33CvipEQEfkBP8hFrhQXF4cWLVrg6NGjPhmPSAuSHGN3UTt7ZONmVWMhqqs4g8RZhi6AbATgaBNoCZDrW9oRkddIKc48mdxN9TiIiDTnh7mIoigoL3d+vyiiQLQl45Va28TB4INIiIg05me5SHFxMX7//XfUr1/fJ+MRaUVKOax1CER1GgskTpIkHaSYZy+/uvpdy//GPANJ0qkyfnFxMTIzM5GZmQkAOH78ODIzM7khGdV5khQC2fhbDS16QDb+12fxEBFpRetcZOrUqdi4cSNOnDiBvXv3YurUqVi/fj1GjRqlynhE/kKWZGwbPNPh+8kIx+rB030XEBGRRrTORR5//HFs2LABJ06cwC+//ILbbrsNOp0Od911lyrjEfkLSZJquS9iqOV9IqoJl9hygRSWAcS9A1E4w3pjMtloSQLCMlQbe8eOHejXr1/V68mTJwMARo8ejcWLF6s2LpG/uPxhr2S/DGAzED4Xcuw12gZFRORjWuYiubm5uPfee3HmzBnExsaiffv2WLVqFQYOHKjamET+5HKRZP7O5Vhzdj9e7jIKbRJTNY6KiMi3tMxFTp8+jbvuugvnzp1DUlISbrjhBmzZsgVJSVzqnIJD9X2RhQCWAvqZkBO4ogaRp1ggcZEUlgGEDgBMOywbj8lJgKGLak9IXNa3b18I4eyqg0R1l2x8XusQiIg0pVUu8uGHH6raP1GgGNf5ZozDzVqHQUSkGa1ykSVLlqjaP1GgkI2PAnhU6zCI6gwWSNwgSTogtLvWYRAREVGQYi5CREREWmIuQkREdQX3ICEiIiIiIiIiIiIioqDDAgkREREREREREREREQUdFkiIiIiIiIiIiIiIiCjosEBCRERERERERERERERBJygKJIqiaB2C5oQQWodAREQUtJiLMBchIiLSEnMRC14HIiK6WojWAajJYDBAlmVkZWUhKSkJBoMBkiRpHZbPCSFw9uxZSJIEvV6vdThERERBg7mIBXMRIiIibTAXsRBCwGQy4ezZs5BlGQaDQeuQiIjIT9TpAoksy0hLS8OZM2eQlZWldTiakiQJqamp0Ol0WodCREQUNJiLVGMuQkRE5HvMRaxFRESgcePGkOWgWFCFiIicUKcLJIDlaYnGjRujsrISZrNZ63A0o9freUOCiIhIA8xFLJiLEBERaYO5iIVOp0NISEhQzqAhIiLH6nyBBEDVcg5c0oGIiIi0wFyEiIiItMRchIiIyD7OKSQiIiIiIiIiIiIioqDDAgkREREREREREREREQUdFkiIiIiIiIiIiIiIiCjoBPweJEIIAEBhYaHGkRAREfmPy5+Llz8nST3MRYiIiGwxF/Ed5iJERES2nM1FAr5AUlRUBABo1KiRxpEQERH5n6KiIsTGxmodRp3GXISIiMgx5iLqYy5CRETkWG25iCQC/HEORVGQlZWF6OhoSJKkdTg+U1hYiEaNGuGPP/5ATEyM1uHUGbyu6uB1VQevqzrqynUVQqCoqAgNGjSALHNFTTUxFwnsfyv+htdVHbyu6uB1VUddua7MRXwnWHMRoO78e/E3vK7ex2uqDl5XddSV6+psLhLwM0hkWUZqaqrWYWgmJiYmoL9R/RWvqzp4XdXB66qOunBd+bSmbzAXCfx/K/6I11UdvK7q4HVVR124rsxFfCPYcxGgbvx78Ue8rt7Ha6oOXld11IXr6kwuwsc4iIiIiIiIiIiIiIgo6LBAQkREREREREREREREQUc3ffr06VoHQe7R6XTo27cvQkICfqU0v8Lrqg5eV3XwuqqD15XIOfy3og5eV3XwuqqD11UdvK5EzuO/F3Xwunofr6k6eF3VEUzXNeA3aSciIiIiIiIiIiIiInIVl9giIiIiIiIiIiIiIqKgwwIJEREREREREREREREFHRZIiIiIiIiIiIiIiIgo6LBAQkREREREREREREREQYcFkgBz4sQJPPjgg0hLS0N4eDiuueYavPDCCzCZTFbtfv31V/Tu3RthYWFo1KgRZs+erVHEgWPGjBno2bMnIiIiEBcXZ7fNqVOnMHToUERERCA5ORlPPPEEKisrfRxp4Jk3bx6aNm2KsLAwdO/eHdu2bdM6pICyceNG3HLLLWjQoAEkScJXX31l9b4QAtOmTUP9+vURHh6OAQMG4MiRIxpFGzhmzZqFrl27Ijo6GsnJyRg+fDgOHz5s1aasrAzjx49HQkICoqKicPvttyMnJ0ejiIn8A3MR9TAXUQ9zEc8wF1EHcxEi9zAXUQ9zEfUwF/EMcxF1MBexYIEkwBw6dAiKomDhwoXYv38/3nrrLbz33nt45plnqtoUFhZi0KBBaNKkCXbu3InXX38d06dPx/vvv69h5P7PZDJh5MiRGDt2rN33zWYzhg4dCpPJhF9++QUfffQRFi9ejGnTpvk40sDyv//9D5MnT8YLL7yAXbt2oUOHDsjIyEBubq7WoQWMkpISdOjQAfPmzbP7/uzZs/HOO+/gvffew9atWxEZGYmMjAyUlZX5ONLAsmHDBowfPx5btmzBDz/8gIqKCgwaNAglJSVVbSZNmoRvv/0WS5cuxYYNG5CVlYURI0ZoGDWR9piLqIe5iDqYi3iOuYg6mIsQuYe5iHqYi6iDuYjnmIuog7nIJYIC3uzZs0VaWlrV6/nz54v4+HhRXl5edeypp54SLVu21CK8gLNo0SIRGxtrc/y7774TsiyL7OzsqmMLFiwQMTExVtearHXr1k2MHz++6rXZD6QjlwAABk9JREFUbBYNGjQQs2bN0jCqwAVALFu2rOq1oijCaDSK119/vepYfn6+CA0NFZ9++qkWIQas3NxcAUBs2LBBCGG5jnq9XixdurSqzcGDBwUAsXnzZq3CJPJLzEW8i7mIdzEX8S7mIuphLkLkPuYi3sVcxLuYi3gXcxH1BGsuwhkkdUBBQQHq1atX9Xrz5s3o06cPDAZD1bGMjAwcPnwYFy5c0CLEOmHz5s247rrrkJKSUnUsIyMDhYWF2L9/v4aR+S+TyYSdO3diwIABVcdkWcaAAQOwefNmDSOrO44fP47s7GyraxwbG4vu3bvzGruooKAAAKp+nu7cuRMVFRVW17ZVq1Zo3Lgxry3RVZiL+AZzEdcxF1EfcxHvYS5C5D7mIr7BXMR1zEXUx1zEe4I1F2GBJMAdPXoUc+fOxaOPPlp1LDs72+rDCkDV6+zsbJ/GV5fwurouLy8PZrPZ7nXjNfOOy9eR19gziqJg4sSJ6NWrF9q1awfAcm0NBoPN2ru8tkTWmIv4Dq+r65iLqI+5iHcwFyFyH3MR3+F1dR1zEfUxF/GOYM5FWCDxE08//TQkSarx69ChQ1bn/Pnnnxg8eDBGjhyJhx9+WKPI/Zs715WIgs/48eOxb98+LFmyROtQiDTDXEQdzEWIyBnMRYiYi6iFuQgROSOYc5EQrQMgiylTpuC+++6rsU2zZs2q/pyVlYV+/fqhZ8+eNpuMGY1G5OTkWB27/NpoNHon4ADh6nWtidFoxLZt26yOBet1dVZiYiJ0Op3d70deM++4fB1zcnJQv379quM5OTno2LGjVmEFlAkTJmD58uXYuHEjUlNTq44bjUaYTCbk5+dbPS3B71+qq5iLqIO5iLaYi6iPuYjnmIsQWTAXUQdzEW0xF1EfcxHPBXsuwgKJn0hKSkJSUpJTbf/880/069cPnTt3xqJFiyDL1hOB0tPT8eyzz6KiogJ6vR4A8MMPP6Bly5aIj4/3euz+zJXrWpv09HTMmDEDubm5SE5OBmC5rjExMWjTpo1XxqhrDAYDOnfujDVr1mD48OEALFP21qxZgwkTJmgcXd2QlpYGo9GINWvWVH3wFxYWYuvWrRg7dqzG0fk3IQQee+wxLFu2DOvXr0daWprV+507d4Zer8eaNWtw++23AwAOHz6MU6dOIT09XYuQiVTFXEQdzEW0xVxEfcxF3MdchMgacxF1MBfRFnMR9TEXcR9zkUs03iSeXHT69GnRvHlz0b9/f3H69Glx5syZqq/L8vPzRUpKirjnnnvEvn37xJIlS0RERIRYuHChhpH7v5MnT4rdu3eLF198UURFRYndu3eL3bt3i6KiIiGEEJWVlaJdu3Zi0KBBIjMzU6xcuVIkJSWJqVOnahy5f1uyZIkIDQ0VixcvFgcOHBCPPPKIiIuLE9nZ2VqHFjCKioqqvh8BiDfffFPs3r1bnDx5UgghxKuvviri4uLE119/LX799VcxbNgwkZaWJkpLSzWO3L+NHTtWxMbGivXr11v9LL148WJVmzFjxojGjRuLtWvXih07doj09HSRnp6uYdRE2mMuoh7mIupgLuI55iLqYC5C5B7mIuphLqIO5iKeYy6iDuYiFiyQBJhFixYJAHa/rrRnzx5xww03iNDQUNGwYUPx6quvahRx4Bg9erTd67pu3bqqNidOnBBDhgwR4eHhIjExUUyZMkVUVFRoF3SAmDt3rmjcuLEwGAyiW7duYsuWLVqHFFDWrVtn93tz9OjRQgghFEURzz//vEhJSRGhoaGif//+4vDhw9oGHQAc/SxdtGhRVZvS0lIxbtw4ER8fLyIiIsRtt91m9YsXUTBiLqIe5iLqYS7iGeYi6mAuQuQe5iLqYS6iHuYinmEuog7mIhaSEEJ4NAWFiIiIiIiIiIiIiIgowMi1NyEiIiIiIiIiIiIiIqpbWCAhIiIiIiIiIiIiIqKgwwIJEREREREREREREREFHRZIiIiIiIiIiIiIiIgo6LBAQkREREREREREREREQYcFEiIiIiIiIiIiIiIiCjoskBARERERERERERERUdBhgYSIiIiIiIiIiIiIiIIOCyRERERERERERERERBR0WCAhIiIiIiIiIiIiIqKgwwIJEREREREREREREREFHRZIiIiIiIiIiIiIiIgo6Px/GcMTYaGDXL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Google Shape;214;p21">
            <a:extLst>
              <a:ext uri="{FF2B5EF4-FFF2-40B4-BE49-F238E27FC236}">
                <a16:creationId xmlns:a16="http://schemas.microsoft.com/office/drawing/2014/main" id="{57361E32-B74A-4108-B2C4-794CA17EE69A}"/>
              </a:ext>
            </a:extLst>
          </p:cNvPr>
          <p:cNvSpPr txBox="1">
            <a:spLocks/>
          </p:cNvSpPr>
          <p:nvPr/>
        </p:nvSpPr>
        <p:spPr>
          <a:xfrm>
            <a:off x="317606" y="1016532"/>
            <a:ext cx="11482827" cy="369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l"/>
            <a:r>
              <a:rPr lang="ru-RU" sz="3200" b="1" dirty="0">
                <a:hlinkClick r:id="rId3"/>
              </a:rPr>
              <a:t>Ссылка</a:t>
            </a:r>
            <a:r>
              <a:rPr lang="ru-RU" sz="3200" dirty="0"/>
              <a:t> на итоговое решение в </a:t>
            </a:r>
            <a:r>
              <a:rPr lang="en-US" sz="3200" dirty="0" err="1"/>
              <a:t>GoogleColab</a:t>
            </a:r>
            <a:endParaRPr lang="en-US" sz="3200" dirty="0"/>
          </a:p>
          <a:p>
            <a:pPr algn="l"/>
            <a:endParaRPr lang="en-US" sz="3200" dirty="0"/>
          </a:p>
          <a:p>
            <a:pPr algn="l"/>
            <a:r>
              <a:rPr lang="ru-RU" sz="3200" b="1" dirty="0">
                <a:hlinkClick r:id="rId4"/>
              </a:rPr>
              <a:t>Ссылка</a:t>
            </a:r>
            <a:r>
              <a:rPr lang="ru-RU" sz="3200" dirty="0"/>
              <a:t> на итоговый файл с путями к картинкам и разметками лучших вариантов </a:t>
            </a:r>
            <a:r>
              <a:rPr lang="ru-RU" sz="3200" dirty="0" err="1"/>
              <a:t>кластеризаций</a:t>
            </a:r>
            <a:endParaRPr lang="ru-RU" sz="3200" dirty="0"/>
          </a:p>
          <a:p>
            <a:pPr algn="l"/>
            <a:endParaRPr lang="ru-RU" sz="2800" dirty="0"/>
          </a:p>
          <a:p>
            <a:pPr algn="l"/>
            <a:r>
              <a:rPr lang="ru-RU" sz="3200" b="1" dirty="0">
                <a:hlinkClick r:id="rId5"/>
              </a:rPr>
              <a:t>Ссылка на гугл диск </a:t>
            </a:r>
            <a:r>
              <a:rPr lang="ru-RU" sz="2800" dirty="0"/>
              <a:t>с итоговым файлом и файлами, из которых он был объединен</a:t>
            </a:r>
          </a:p>
        </p:txBody>
      </p:sp>
    </p:spTree>
    <p:extLst>
      <p:ext uri="{BB962C8B-B14F-4D97-AF65-F5344CB8AC3E}">
        <p14:creationId xmlns:p14="http://schemas.microsoft.com/office/powerpoint/2010/main" val="49127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373804" y="-43690"/>
            <a:ext cx="11360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ru-RU"/>
            </a:defPPr>
            <a:lvl1pPr algn="ctr">
              <a:buClr>
                <a:schemeClr val="dk1"/>
              </a:buClr>
              <a:buSzPts val="1100"/>
              <a:buNone/>
              <a:defRPr sz="3200"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r>
              <a:rPr lang="ru-RU" dirty="0"/>
              <a:t>Постановка задачи</a:t>
            </a:r>
          </a:p>
        </p:txBody>
      </p:sp>
      <p:sp>
        <p:nvSpPr>
          <p:cNvPr id="6" name="Google Shape;227;p21">
            <a:extLst>
              <a:ext uri="{FF2B5EF4-FFF2-40B4-BE49-F238E27FC236}">
                <a16:creationId xmlns:a16="http://schemas.microsoft.com/office/drawing/2014/main" id="{6CE20A24-1F6B-43A7-BCBA-C8F6F62EC25E}"/>
              </a:ext>
            </a:extLst>
          </p:cNvPr>
          <p:cNvSpPr txBox="1">
            <a:spLocks/>
          </p:cNvSpPr>
          <p:nvPr/>
        </p:nvSpPr>
        <p:spPr>
          <a:xfrm>
            <a:off x="332532" y="1214871"/>
            <a:ext cx="1094650" cy="488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>
                <a:solidFill>
                  <a:srgbClr val="66CDF5"/>
                </a:solidFill>
                <a:latin typeface="Roboto Black" panose="020B0604020202020204" charset="0"/>
                <a:ea typeface="Roboto Black" panose="020B0604020202020204" charset="0"/>
              </a:rPr>
              <a:t>Цель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7E360-4070-4C27-A0C6-8F779F0A927B}"/>
              </a:ext>
            </a:extLst>
          </p:cNvPr>
          <p:cNvSpPr txBox="1"/>
          <p:nvPr/>
        </p:nvSpPr>
        <p:spPr>
          <a:xfrm>
            <a:off x="2354310" y="1162925"/>
            <a:ext cx="927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b="0" i="0" dirty="0">
                <a:solidFill>
                  <a:srgbClr val="202124"/>
                </a:solidFill>
                <a:effectLst/>
                <a:latin typeface="Roboto Mono"/>
              </a:rPr>
              <a:t>Используя дескрипторы изображений, разбить изображения на кластеры и проинтерпретировать каждый из них</a:t>
            </a:r>
            <a:endParaRPr lang="ru-RU" sz="2000" dirty="0">
              <a:solidFill>
                <a:schemeClr val="tx1"/>
              </a:solidFill>
              <a:uFill>
                <a:noFill/>
              </a:uFill>
              <a:latin typeface="Roboto Light"/>
              <a:ea typeface="Roboto Light"/>
            </a:endParaRPr>
          </a:p>
        </p:txBody>
      </p:sp>
      <p:sp>
        <p:nvSpPr>
          <p:cNvPr id="8" name="Google Shape;227;p21">
            <a:extLst>
              <a:ext uri="{FF2B5EF4-FFF2-40B4-BE49-F238E27FC236}">
                <a16:creationId xmlns:a16="http://schemas.microsoft.com/office/drawing/2014/main" id="{9E32AA99-FE4D-4F63-9268-F8C73061E05E}"/>
              </a:ext>
            </a:extLst>
          </p:cNvPr>
          <p:cNvSpPr txBox="1">
            <a:spLocks/>
          </p:cNvSpPr>
          <p:nvPr/>
        </p:nvSpPr>
        <p:spPr>
          <a:xfrm>
            <a:off x="265857" y="2579478"/>
            <a:ext cx="1949343" cy="488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>
                <a:solidFill>
                  <a:srgbClr val="66CDF5"/>
                </a:solidFill>
                <a:latin typeface="Roboto Black" panose="020B0604020202020204" charset="0"/>
                <a:ea typeface="Roboto Black" panose="020B0604020202020204" charset="0"/>
              </a:rPr>
              <a:t>Ожидаемый результат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CA088-CD02-4088-AE9B-443726AAAA42}"/>
              </a:ext>
            </a:extLst>
          </p:cNvPr>
          <p:cNvSpPr txBox="1"/>
          <p:nvPr/>
        </p:nvSpPr>
        <p:spPr>
          <a:xfrm>
            <a:off x="2539049" y="2287090"/>
            <a:ext cx="9276201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b="0" i="0" dirty="0">
                <a:solidFill>
                  <a:srgbClr val="202124"/>
                </a:solidFill>
                <a:effectLst/>
                <a:latin typeface="Roboto Mono"/>
              </a:rPr>
              <a:t>Данные с кластерами</a:t>
            </a:r>
          </a:p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dirty="0">
                <a:solidFill>
                  <a:srgbClr val="202124"/>
                </a:solidFill>
                <a:uFill>
                  <a:noFill/>
                </a:uFill>
                <a:latin typeface="Roboto Mono"/>
                <a:ea typeface="Roboto Light"/>
              </a:rPr>
              <a:t>Данные о выбросах</a:t>
            </a:r>
            <a:endParaRPr lang="ru-RU" b="0" i="0" dirty="0">
              <a:solidFill>
                <a:srgbClr val="202124"/>
              </a:solidFill>
              <a:effectLst/>
              <a:latin typeface="Roboto Mono"/>
            </a:endParaRPr>
          </a:p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dirty="0">
                <a:solidFill>
                  <a:srgbClr val="202124"/>
                </a:solidFill>
                <a:uFill>
                  <a:noFill/>
                </a:uFill>
                <a:latin typeface="Roboto Mono"/>
                <a:ea typeface="Roboto Light"/>
              </a:rPr>
              <a:t>Анализ и сравнение полученных результатов</a:t>
            </a:r>
          </a:p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dirty="0">
                <a:solidFill>
                  <a:srgbClr val="202124"/>
                </a:solidFill>
                <a:uFill>
                  <a:noFill/>
                </a:uFill>
                <a:latin typeface="Roboto Mono"/>
                <a:ea typeface="Roboto Light"/>
              </a:rPr>
              <a:t>Визуализация и интерпретация полученных результатов</a:t>
            </a:r>
            <a:endParaRPr lang="ru-RU" sz="2000" dirty="0">
              <a:solidFill>
                <a:schemeClr val="tx1"/>
              </a:solidFill>
              <a:uFill>
                <a:noFill/>
              </a:uFill>
              <a:latin typeface="Roboto Light"/>
              <a:ea typeface="Roboto Light"/>
            </a:endParaRPr>
          </a:p>
        </p:txBody>
      </p:sp>
      <p:sp>
        <p:nvSpPr>
          <p:cNvPr id="10" name="Google Shape;227;p21">
            <a:extLst>
              <a:ext uri="{FF2B5EF4-FFF2-40B4-BE49-F238E27FC236}">
                <a16:creationId xmlns:a16="http://schemas.microsoft.com/office/drawing/2014/main" id="{FE14ABF0-A705-419B-A9A8-EE2677DD869F}"/>
              </a:ext>
            </a:extLst>
          </p:cNvPr>
          <p:cNvSpPr txBox="1">
            <a:spLocks/>
          </p:cNvSpPr>
          <p:nvPr/>
        </p:nvSpPr>
        <p:spPr>
          <a:xfrm>
            <a:off x="332532" y="4868482"/>
            <a:ext cx="1949343" cy="488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>
                <a:solidFill>
                  <a:srgbClr val="66CDF5"/>
                </a:solidFill>
                <a:latin typeface="Roboto Black" panose="020B0604020202020204" charset="0"/>
                <a:ea typeface="Roboto Black" panose="020B0604020202020204" charset="0"/>
              </a:rPr>
              <a:t>Метрики качества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21FB2-9BA0-4F24-B896-BAEC9F4B7251}"/>
              </a:ext>
            </a:extLst>
          </p:cNvPr>
          <p:cNvSpPr txBox="1"/>
          <p:nvPr/>
        </p:nvSpPr>
        <p:spPr>
          <a:xfrm>
            <a:off x="2529523" y="4670947"/>
            <a:ext cx="927620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b="0" i="0" dirty="0">
                <a:solidFill>
                  <a:srgbClr val="202124"/>
                </a:solidFill>
                <a:effectLst/>
                <a:latin typeface="Roboto Mono"/>
              </a:rPr>
              <a:t>Индекс </a:t>
            </a:r>
            <a:r>
              <a:rPr lang="ru-RU" sz="2000" b="0" i="0" dirty="0" err="1">
                <a:solidFill>
                  <a:srgbClr val="212529"/>
                </a:solidFill>
                <a:effectLst/>
                <a:latin typeface="-apple-system"/>
              </a:rPr>
              <a:t>Калинского</a:t>
            </a: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 и </a:t>
            </a:r>
            <a:r>
              <a:rPr lang="ru-RU" sz="2000" b="0" i="0" dirty="0" err="1">
                <a:solidFill>
                  <a:srgbClr val="212529"/>
                </a:solidFill>
                <a:effectLst/>
                <a:latin typeface="-apple-system"/>
              </a:rPr>
              <a:t>Харабаса</a:t>
            </a:r>
            <a:r>
              <a:rPr lang="ru-RU" sz="20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</a:p>
          <a:p>
            <a:pPr algn="just">
              <a:spcAft>
                <a:spcPts val="300"/>
              </a:spcAft>
              <a:buClr>
                <a:srgbClr val="4D9068"/>
              </a:buClr>
              <a:buSzPct val="100000"/>
              <a:tabLst>
                <a:tab pos="457200" algn="l"/>
              </a:tabLst>
            </a:pPr>
            <a:r>
              <a:rPr lang="ru-RU" dirty="0">
                <a:solidFill>
                  <a:srgbClr val="202124"/>
                </a:solidFill>
                <a:latin typeface="Roboto Mono"/>
              </a:rPr>
              <a:t>Индекс Дэвиса-Болдуина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E554AB6-6CB1-446E-A10B-4B2406D6EAA5}"/>
              </a:ext>
            </a:extLst>
          </p:cNvPr>
          <p:cNvSpPr/>
          <p:nvPr/>
        </p:nvSpPr>
        <p:spPr>
          <a:xfrm>
            <a:off x="2430511" y="2413789"/>
            <a:ext cx="118064" cy="118064"/>
          </a:xfrm>
          <a:prstGeom prst="ellipse">
            <a:avLst/>
          </a:prstGeom>
          <a:solidFill>
            <a:srgbClr val="8DC756"/>
          </a:solidFill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6E236C0-E097-4533-86CD-29F60D36E7EE}"/>
              </a:ext>
            </a:extLst>
          </p:cNvPr>
          <p:cNvSpPr/>
          <p:nvPr/>
        </p:nvSpPr>
        <p:spPr>
          <a:xfrm>
            <a:off x="2430511" y="2738373"/>
            <a:ext cx="118064" cy="118064"/>
          </a:xfrm>
          <a:prstGeom prst="ellipse">
            <a:avLst/>
          </a:prstGeom>
          <a:solidFill>
            <a:srgbClr val="8DC756"/>
          </a:solidFill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858EA46-885C-4965-8A97-D77221C7C979}"/>
              </a:ext>
            </a:extLst>
          </p:cNvPr>
          <p:cNvSpPr/>
          <p:nvPr/>
        </p:nvSpPr>
        <p:spPr>
          <a:xfrm>
            <a:off x="2430511" y="3036879"/>
            <a:ext cx="118064" cy="118064"/>
          </a:xfrm>
          <a:prstGeom prst="ellipse">
            <a:avLst/>
          </a:prstGeom>
          <a:solidFill>
            <a:srgbClr val="8DC756"/>
          </a:solidFill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40F2825-304C-4A61-8978-2F6E22D928AC}"/>
              </a:ext>
            </a:extLst>
          </p:cNvPr>
          <p:cNvSpPr/>
          <p:nvPr/>
        </p:nvSpPr>
        <p:spPr>
          <a:xfrm>
            <a:off x="2430511" y="3361807"/>
            <a:ext cx="118064" cy="118064"/>
          </a:xfrm>
          <a:prstGeom prst="ellipse">
            <a:avLst/>
          </a:prstGeom>
          <a:solidFill>
            <a:srgbClr val="8DC756"/>
          </a:solidFill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EA35980-70E9-4BC7-971D-F0FCB1CDA3DB}"/>
              </a:ext>
            </a:extLst>
          </p:cNvPr>
          <p:cNvSpPr/>
          <p:nvPr/>
        </p:nvSpPr>
        <p:spPr>
          <a:xfrm>
            <a:off x="2420985" y="4809450"/>
            <a:ext cx="118064" cy="118064"/>
          </a:xfrm>
          <a:prstGeom prst="ellipse">
            <a:avLst/>
          </a:prstGeom>
          <a:solidFill>
            <a:srgbClr val="8DC756"/>
          </a:solidFill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C8FABB1C-E7A5-4D28-A3B3-BA3D12302EA4}"/>
              </a:ext>
            </a:extLst>
          </p:cNvPr>
          <p:cNvSpPr/>
          <p:nvPr/>
        </p:nvSpPr>
        <p:spPr>
          <a:xfrm>
            <a:off x="2420985" y="5148341"/>
            <a:ext cx="118064" cy="118064"/>
          </a:xfrm>
          <a:prstGeom prst="ellipse">
            <a:avLst/>
          </a:prstGeom>
          <a:solidFill>
            <a:srgbClr val="8DC756"/>
          </a:solidFill>
          <a:ln>
            <a:solidFill>
              <a:srgbClr val="8DC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Google Shape;253;p21">
            <a:extLst>
              <a:ext uri="{FF2B5EF4-FFF2-40B4-BE49-F238E27FC236}">
                <a16:creationId xmlns:a16="http://schemas.microsoft.com/office/drawing/2014/main" id="{46E63671-2DD1-4842-89BA-4BEAB2A3CD8B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167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7067FE-5ED2-476A-B6C3-E5DFC8A7C3E1}"/>
              </a:ext>
            </a:extLst>
          </p:cNvPr>
          <p:cNvSpPr txBox="1"/>
          <p:nvPr/>
        </p:nvSpPr>
        <p:spPr>
          <a:xfrm>
            <a:off x="5631771" y="2231939"/>
            <a:ext cx="6217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 метрикам лучшие варианты для количества кластеров </a:t>
            </a:r>
            <a:r>
              <a:rPr lang="ru-RU" sz="1400" dirty="0"/>
              <a:t>2</a:t>
            </a:r>
            <a:r>
              <a:rPr lang="ru-RU" sz="1200" dirty="0"/>
              <a:t> и </a:t>
            </a:r>
            <a:r>
              <a:rPr lang="ru-RU" sz="1400" dirty="0"/>
              <a:t>3. 4 по «</a:t>
            </a:r>
            <a:r>
              <a:rPr lang="en-US" sz="1400" dirty="0"/>
              <a:t>elbow method</a:t>
            </a:r>
            <a:r>
              <a:rPr lang="ru-RU" sz="1400" dirty="0"/>
              <a:t>»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D7306-42DA-458D-9C8B-6631C3E9AF41}"/>
              </a:ext>
            </a:extLst>
          </p:cNvPr>
          <p:cNvSpPr txBox="1"/>
          <p:nvPr/>
        </p:nvSpPr>
        <p:spPr>
          <a:xfrm>
            <a:off x="421854" y="590550"/>
            <a:ext cx="1086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Гипотеза</a:t>
            </a:r>
            <a:r>
              <a:rPr lang="ru-RU" sz="1600" dirty="0"/>
              <a:t>: на нормированных по длине вектора данных К-</a:t>
            </a:r>
            <a:r>
              <a:rPr lang="en-US" sz="1600" dirty="0"/>
              <a:t>means </a:t>
            </a:r>
            <a:r>
              <a:rPr lang="ru-RU" sz="1600" dirty="0"/>
              <a:t>покажет лучшие результаты кластеризации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36FCB-8A1F-42CF-8C08-C8BB2E866FE9}"/>
              </a:ext>
            </a:extLst>
          </p:cNvPr>
          <p:cNvSpPr/>
          <p:nvPr/>
        </p:nvSpPr>
        <p:spPr>
          <a:xfrm>
            <a:off x="1877072" y="1256767"/>
            <a:ext cx="1956816" cy="26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Kmeans</a:t>
            </a:r>
            <a:r>
              <a:rPr lang="en-US" dirty="0">
                <a:solidFill>
                  <a:schemeClr val="tx1"/>
                </a:solidFill>
              </a:rPr>
              <a:t> by default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1DD86B-84DD-4A91-8EEB-D08EC978669B}"/>
              </a:ext>
            </a:extLst>
          </p:cNvPr>
          <p:cNvSpPr/>
          <p:nvPr/>
        </p:nvSpPr>
        <p:spPr>
          <a:xfrm>
            <a:off x="537354" y="1939751"/>
            <a:ext cx="1956816" cy="42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245F37-140C-48BA-A4DB-55F21F0766DB}"/>
              </a:ext>
            </a:extLst>
          </p:cNvPr>
          <p:cNvSpPr/>
          <p:nvPr/>
        </p:nvSpPr>
        <p:spPr>
          <a:xfrm>
            <a:off x="2780972" y="1931743"/>
            <a:ext cx="2536304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tx1"/>
                </a:solidFill>
              </a:rPr>
              <a:t>Данные нормированные по длине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4B1B90DA-21A5-44BA-A721-DAAAD595BBA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1978660" y="1062931"/>
            <a:ext cx="413922" cy="13397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288247A9-EADE-4333-B073-8B7112938AA5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3307095" y="1074214"/>
            <a:ext cx="405914" cy="13091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7BA6FFF-A03E-4645-9805-8B5467D44572}"/>
              </a:ext>
            </a:extLst>
          </p:cNvPr>
          <p:cNvSpPr/>
          <p:nvPr/>
        </p:nvSpPr>
        <p:spPr>
          <a:xfrm>
            <a:off x="512752" y="905953"/>
            <a:ext cx="4703398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</a:rPr>
              <a:t>Эксперименты проводили на 2х вариантах предобработки данных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B2650FA-DC51-4B71-86EB-18A41B513121}"/>
              </a:ext>
            </a:extLst>
          </p:cNvPr>
          <p:cNvSpPr/>
          <p:nvPr/>
        </p:nvSpPr>
        <p:spPr>
          <a:xfrm>
            <a:off x="500540" y="1013222"/>
            <a:ext cx="4749183" cy="1428106"/>
          </a:xfrm>
          <a:prstGeom prst="roundRect">
            <a:avLst/>
          </a:prstGeom>
          <a:noFill/>
          <a:ln w="28575">
            <a:solidFill>
              <a:srgbClr val="66CD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EFBB935-6EF7-4D7D-9CD3-4D07FAB1457F}"/>
              </a:ext>
            </a:extLst>
          </p:cNvPr>
          <p:cNvSpPr/>
          <p:nvPr/>
        </p:nvSpPr>
        <p:spPr>
          <a:xfrm>
            <a:off x="6349576" y="863702"/>
            <a:ext cx="4239832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Результаты по метрикам качества</a:t>
            </a: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8ACBF84A-6EEC-4F50-916E-AEF28D991140}"/>
              </a:ext>
            </a:extLst>
          </p:cNvPr>
          <p:cNvSpPr/>
          <p:nvPr/>
        </p:nvSpPr>
        <p:spPr>
          <a:xfrm rot="5400000">
            <a:off x="5031735" y="1625313"/>
            <a:ext cx="805689" cy="259276"/>
          </a:xfrm>
          <a:prstGeom prst="triangle">
            <a:avLst/>
          </a:prstGeom>
          <a:solidFill>
            <a:srgbClr val="66CDF5"/>
          </a:solidFill>
          <a:ln>
            <a:solidFill>
              <a:srgbClr val="66C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B41EBDD-5EDB-4929-BC64-6FC9BEBF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279" y="1216778"/>
            <a:ext cx="1015222" cy="105054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1C52798-C36E-4960-A10E-CB53C0F08B7F}"/>
              </a:ext>
            </a:extLst>
          </p:cNvPr>
          <p:cNvSpPr/>
          <p:nvPr/>
        </p:nvSpPr>
        <p:spPr>
          <a:xfrm>
            <a:off x="1109932" y="2528468"/>
            <a:ext cx="3266016" cy="36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TSNE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стандартизированных данных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DB40B8-0608-4ECF-82A0-8BAD18A3E3B0}"/>
              </a:ext>
            </a:extLst>
          </p:cNvPr>
          <p:cNvSpPr/>
          <p:nvPr/>
        </p:nvSpPr>
        <p:spPr>
          <a:xfrm>
            <a:off x="783823" y="4301907"/>
            <a:ext cx="4150672" cy="213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TSNE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нормированных данных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325C9FB-72D7-4591-9165-64793FD1DEF3}"/>
              </a:ext>
            </a:extLst>
          </p:cNvPr>
          <p:cNvSpPr/>
          <p:nvPr/>
        </p:nvSpPr>
        <p:spPr>
          <a:xfrm>
            <a:off x="7430782" y="2659866"/>
            <a:ext cx="3158625" cy="19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PCA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стандартизированных данных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75EB9F-E063-4E52-8C5C-FF7AF18ADF04}"/>
              </a:ext>
            </a:extLst>
          </p:cNvPr>
          <p:cNvSpPr/>
          <p:nvPr/>
        </p:nvSpPr>
        <p:spPr>
          <a:xfrm>
            <a:off x="7493000" y="4335177"/>
            <a:ext cx="3206279" cy="227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PCA </a:t>
            </a:r>
            <a:r>
              <a:rPr lang="ru-RU" sz="1100" b="1" dirty="0">
                <a:solidFill>
                  <a:schemeClr val="tx1"/>
                </a:solidFill>
              </a:rPr>
              <a:t>кластеризация на нормированных данных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F931-2BDE-46A8-B282-B368AF8ED88A}"/>
              </a:ext>
            </a:extLst>
          </p:cNvPr>
          <p:cNvSpPr txBox="1"/>
          <p:nvPr/>
        </p:nvSpPr>
        <p:spPr>
          <a:xfrm>
            <a:off x="783823" y="6203570"/>
            <a:ext cx="1109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 </a:t>
            </a:r>
            <a:r>
              <a:rPr lang="en-US" sz="1200" dirty="0"/>
              <a:t>PCA</a:t>
            </a:r>
            <a:r>
              <a:rPr lang="ru-RU" sz="1200" dirty="0"/>
              <a:t> и </a:t>
            </a:r>
            <a:r>
              <a:rPr lang="en-US" sz="1200" dirty="0"/>
              <a:t>TSNE</a:t>
            </a:r>
            <a:r>
              <a:rPr lang="ru-RU" sz="1200" dirty="0"/>
              <a:t> </a:t>
            </a:r>
            <a:r>
              <a:rPr lang="en-US" sz="1200" dirty="0"/>
              <a:t> </a:t>
            </a:r>
            <a:r>
              <a:rPr lang="ru-RU" sz="1200" dirty="0"/>
              <a:t>разделение на 2 и 43кластера почти одинаковое вне зависимости от способа обработки данных.</a:t>
            </a:r>
          </a:p>
          <a:p>
            <a:r>
              <a:rPr lang="ru-RU" sz="1200" dirty="0"/>
              <a:t>Есть разница в разбиении на 4 кластера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FC8B6C-773F-44EA-9BEA-A77741A2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934" y="2892413"/>
            <a:ext cx="3296345" cy="144259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DF6772-F36C-440D-8B99-9481F97A9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782" y="4624550"/>
            <a:ext cx="3358102" cy="1480336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92C140C-F77F-49B4-8B87-7888EC0D4ABD}"/>
              </a:ext>
            </a:extLst>
          </p:cNvPr>
          <p:cNvGrpSpPr/>
          <p:nvPr/>
        </p:nvGrpSpPr>
        <p:grpSpPr>
          <a:xfrm>
            <a:off x="5913520" y="1197505"/>
            <a:ext cx="4628512" cy="1081580"/>
            <a:chOff x="671491" y="2475757"/>
            <a:chExt cx="6112929" cy="1428455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5D74C93F-740F-4CF7-AC02-9944A771DA12}"/>
                </a:ext>
              </a:extLst>
            </p:cNvPr>
            <p:cNvSpPr/>
            <p:nvPr/>
          </p:nvSpPr>
          <p:spPr>
            <a:xfrm>
              <a:off x="3532084" y="2475757"/>
              <a:ext cx="1956816" cy="426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Стандартизированные данные</a:t>
              </a: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AEF9355B-2C75-4335-B338-836BF6FF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491" y="2488089"/>
              <a:ext cx="6096313" cy="1416123"/>
            </a:xfrm>
            <a:prstGeom prst="rect">
              <a:avLst/>
            </a:prstGeom>
          </p:spPr>
        </p:pic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E6A2BB4-E731-4524-BF18-A118CB12F3A7}"/>
                </a:ext>
              </a:extLst>
            </p:cNvPr>
            <p:cNvSpPr/>
            <p:nvPr/>
          </p:nvSpPr>
          <p:spPr>
            <a:xfrm>
              <a:off x="1752600" y="2715025"/>
              <a:ext cx="826173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A6C58E3-EB8C-48A4-AA51-CA8BA930AC87}"/>
                </a:ext>
              </a:extLst>
            </p:cNvPr>
            <p:cNvSpPr/>
            <p:nvPr/>
          </p:nvSpPr>
          <p:spPr>
            <a:xfrm>
              <a:off x="3097654" y="2919601"/>
              <a:ext cx="826173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31BA565-E3E7-4708-9516-620BCBC8ADDB}"/>
                </a:ext>
              </a:extLst>
            </p:cNvPr>
            <p:cNvSpPr/>
            <p:nvPr/>
          </p:nvSpPr>
          <p:spPr>
            <a:xfrm>
              <a:off x="4359590" y="2694410"/>
              <a:ext cx="903955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A3EE8C95-04BE-48F7-AD55-09CCF8A9E160}"/>
                </a:ext>
              </a:extLst>
            </p:cNvPr>
            <p:cNvSpPr/>
            <p:nvPr/>
          </p:nvSpPr>
          <p:spPr>
            <a:xfrm>
              <a:off x="5880465" y="2701059"/>
              <a:ext cx="903955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ECBD32-17E1-4CEB-83F5-B98A4C811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931" y="2878646"/>
            <a:ext cx="3296346" cy="143273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EFBC8B8-042C-4D24-B862-5D1ABD22B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472" y="4576749"/>
            <a:ext cx="3576016" cy="155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7067FE-5ED2-476A-B6C3-E5DFC8A7C3E1}"/>
              </a:ext>
            </a:extLst>
          </p:cNvPr>
          <p:cNvSpPr txBox="1"/>
          <p:nvPr/>
        </p:nvSpPr>
        <p:spPr>
          <a:xfrm>
            <a:off x="317607" y="6111923"/>
            <a:ext cx="113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По метрикам лучшие варианты для количества кластеров 2 и 3 </a:t>
            </a:r>
          </a:p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4 по «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elbow method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» силуэт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D7306-42DA-458D-9C8B-6631C3E9AF41}"/>
              </a:ext>
            </a:extLst>
          </p:cNvPr>
          <p:cNvSpPr txBox="1"/>
          <p:nvPr/>
        </p:nvSpPr>
        <p:spPr>
          <a:xfrm>
            <a:off x="454881" y="758248"/>
            <a:ext cx="1134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Гипотеза:</a:t>
            </a:r>
            <a:r>
              <a:rPr lang="ru-RU" b="1" dirty="0"/>
              <a:t> </a:t>
            </a:r>
            <a:r>
              <a:rPr lang="ru-RU" b="1" dirty="0">
                <a:solidFill>
                  <a:srgbClr val="0070C0"/>
                </a:solidFill>
              </a:rPr>
              <a:t>нормированные по длине вектора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   </a:t>
            </a:r>
            <a:r>
              <a:rPr lang="ru-RU" b="1" dirty="0">
                <a:solidFill>
                  <a:srgbClr val="0070C0"/>
                </a:solidFill>
              </a:rPr>
              <a:t>К-</a:t>
            </a:r>
            <a:r>
              <a:rPr lang="en-US" b="1" dirty="0">
                <a:solidFill>
                  <a:srgbClr val="0070C0"/>
                </a:solidFill>
              </a:rPr>
              <a:t>means </a:t>
            </a:r>
            <a:r>
              <a:rPr lang="ru-RU" b="1" dirty="0">
                <a:solidFill>
                  <a:srgbClr val="FF0000"/>
                </a:solidFill>
              </a:rPr>
              <a:t>лучшие</a:t>
            </a:r>
            <a:r>
              <a:rPr lang="ru-RU" b="1" dirty="0">
                <a:solidFill>
                  <a:srgbClr val="0070C0"/>
                </a:solidFill>
              </a:rPr>
              <a:t> результаты кластеризации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36FCB-8A1F-42CF-8C08-C8BB2E866FE9}"/>
              </a:ext>
            </a:extLst>
          </p:cNvPr>
          <p:cNvSpPr/>
          <p:nvPr/>
        </p:nvSpPr>
        <p:spPr>
          <a:xfrm>
            <a:off x="4871802" y="1792773"/>
            <a:ext cx="1956816" cy="26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Kmeans</a:t>
            </a:r>
            <a:r>
              <a:rPr lang="en-US" b="1" dirty="0">
                <a:solidFill>
                  <a:srgbClr val="FF0000"/>
                </a:solidFill>
              </a:rPr>
              <a:t> by default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9245F37-140C-48BA-A4DB-55F21F0766DB}"/>
              </a:ext>
            </a:extLst>
          </p:cNvPr>
          <p:cNvSpPr/>
          <p:nvPr/>
        </p:nvSpPr>
        <p:spPr>
          <a:xfrm>
            <a:off x="5910567" y="2465509"/>
            <a:ext cx="2536304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</a:rPr>
              <a:t>Данные </a:t>
            </a:r>
            <a:r>
              <a:rPr lang="ru-RU" b="1" dirty="0">
                <a:solidFill>
                  <a:schemeClr val="tx1"/>
                </a:solidFill>
              </a:rPr>
              <a:t>нормированные</a:t>
            </a:r>
            <a:r>
              <a:rPr lang="ru-RU" sz="1200" dirty="0">
                <a:solidFill>
                  <a:schemeClr val="tx1"/>
                </a:solidFill>
              </a:rPr>
              <a:t> по длине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4B1B90DA-21A5-44BA-A721-DAAAD595BBA4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rot="5400000">
            <a:off x="4962972" y="1571781"/>
            <a:ext cx="397184" cy="13772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288247A9-EADE-4333-B073-8B7112938AA5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301825" y="1610220"/>
            <a:ext cx="405914" cy="13091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7BA6FFF-A03E-4645-9805-8B5467D44572}"/>
              </a:ext>
            </a:extLst>
          </p:cNvPr>
          <p:cNvSpPr/>
          <p:nvPr/>
        </p:nvSpPr>
        <p:spPr>
          <a:xfrm>
            <a:off x="2578773" y="1366519"/>
            <a:ext cx="6517554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Эксперименты проводили на 2х вариантах предобработки данных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B2650FA-DC51-4B71-86EB-18A41B513121}"/>
              </a:ext>
            </a:extLst>
          </p:cNvPr>
          <p:cNvSpPr/>
          <p:nvPr/>
        </p:nvSpPr>
        <p:spPr>
          <a:xfrm>
            <a:off x="453011" y="1415583"/>
            <a:ext cx="11285977" cy="1744934"/>
          </a:xfrm>
          <a:prstGeom prst="roundRect">
            <a:avLst/>
          </a:prstGeom>
          <a:noFill/>
          <a:ln w="28575">
            <a:solidFill>
              <a:srgbClr val="66CD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EFBB935-6EF7-4D7D-9CD3-4D07FAB1457F}"/>
              </a:ext>
            </a:extLst>
          </p:cNvPr>
          <p:cNvSpPr/>
          <p:nvPr/>
        </p:nvSpPr>
        <p:spPr>
          <a:xfrm>
            <a:off x="3790651" y="3471975"/>
            <a:ext cx="4239832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Результаты по метрикам качества</a:t>
            </a: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8ACBF84A-6EEC-4F50-916E-AEF28D991140}"/>
              </a:ext>
            </a:extLst>
          </p:cNvPr>
          <p:cNvSpPr/>
          <p:nvPr/>
        </p:nvSpPr>
        <p:spPr>
          <a:xfrm rot="10800000">
            <a:off x="4389506" y="3234218"/>
            <a:ext cx="3042123" cy="238796"/>
          </a:xfrm>
          <a:prstGeom prst="triangle">
            <a:avLst/>
          </a:prstGeom>
          <a:solidFill>
            <a:srgbClr val="66CDF5"/>
          </a:solidFill>
          <a:ln>
            <a:solidFill>
              <a:srgbClr val="66C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5CBD75-078A-446F-B783-9385559B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46" y="3737246"/>
            <a:ext cx="4803556" cy="2259438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5D94B41-62A6-4B08-8064-6A9E427BE992}"/>
              </a:ext>
            </a:extLst>
          </p:cNvPr>
          <p:cNvGrpSpPr/>
          <p:nvPr/>
        </p:nvGrpSpPr>
        <p:grpSpPr>
          <a:xfrm>
            <a:off x="395603" y="3898229"/>
            <a:ext cx="6233234" cy="2098455"/>
            <a:chOff x="671491" y="2475757"/>
            <a:chExt cx="6112929" cy="1428455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381DD86B-84DD-4A91-8EEB-D08EC978669B}"/>
                </a:ext>
              </a:extLst>
            </p:cNvPr>
            <p:cNvSpPr/>
            <p:nvPr/>
          </p:nvSpPr>
          <p:spPr>
            <a:xfrm>
              <a:off x="3532084" y="2475757"/>
              <a:ext cx="1956816" cy="426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dirty="0">
                  <a:solidFill>
                    <a:schemeClr val="tx1"/>
                  </a:solidFill>
                </a:rPr>
                <a:t>Стандартизированные данные</a:t>
              </a: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D1C0DE7F-41C6-4979-9C54-7934F6DE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491" y="2488089"/>
              <a:ext cx="6096313" cy="1416123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7D9ED435-B6D7-45C3-8E7B-43FDE7CD3EEF}"/>
                </a:ext>
              </a:extLst>
            </p:cNvPr>
            <p:cNvSpPr/>
            <p:nvPr/>
          </p:nvSpPr>
          <p:spPr>
            <a:xfrm>
              <a:off x="1752600" y="2715025"/>
              <a:ext cx="826173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F9B837D5-9F24-451A-959B-45DC6DDBBE56}"/>
                </a:ext>
              </a:extLst>
            </p:cNvPr>
            <p:cNvSpPr/>
            <p:nvPr/>
          </p:nvSpPr>
          <p:spPr>
            <a:xfrm>
              <a:off x="3097654" y="2919601"/>
              <a:ext cx="826173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8BCDE5BF-33E1-4C87-ADE2-B7FFC9626070}"/>
                </a:ext>
              </a:extLst>
            </p:cNvPr>
            <p:cNvSpPr/>
            <p:nvPr/>
          </p:nvSpPr>
          <p:spPr>
            <a:xfrm>
              <a:off x="4359590" y="2694410"/>
              <a:ext cx="903955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95D7AB2-4468-494A-9644-762580BC4976}"/>
                </a:ext>
              </a:extLst>
            </p:cNvPr>
            <p:cNvSpPr/>
            <p:nvPr/>
          </p:nvSpPr>
          <p:spPr>
            <a:xfrm>
              <a:off x="5880465" y="2701059"/>
              <a:ext cx="903955" cy="249945"/>
            </a:xfrm>
            <a:prstGeom prst="ellipse">
              <a:avLst/>
            </a:prstGeom>
            <a:noFill/>
            <a:ln w="28575">
              <a:solidFill>
                <a:srgbClr val="8DC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30C8FD-4C51-46E2-B585-0C151728FCF0}"/>
              </a:ext>
            </a:extLst>
          </p:cNvPr>
          <p:cNvSpPr/>
          <p:nvPr/>
        </p:nvSpPr>
        <p:spPr>
          <a:xfrm>
            <a:off x="3095625" y="2459019"/>
            <a:ext cx="2754584" cy="44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360103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1C52798-C36E-4960-A10E-CB53C0F08B7F}"/>
              </a:ext>
            </a:extLst>
          </p:cNvPr>
          <p:cNvSpPr/>
          <p:nvPr/>
        </p:nvSpPr>
        <p:spPr>
          <a:xfrm>
            <a:off x="936222" y="711849"/>
            <a:ext cx="4973511" cy="2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TSNE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ru-RU" sz="1600" b="1" dirty="0">
                <a:solidFill>
                  <a:schemeClr val="tx1"/>
                </a:solidFill>
              </a:rPr>
              <a:t>сжатие на </a:t>
            </a:r>
            <a:r>
              <a:rPr lang="ru-RU" sz="1600" b="1" dirty="0">
                <a:solidFill>
                  <a:srgbClr val="FF0000"/>
                </a:solidFill>
              </a:rPr>
              <a:t>стандартизированных</a:t>
            </a:r>
            <a:r>
              <a:rPr lang="ru-RU" sz="1600" b="1" dirty="0">
                <a:solidFill>
                  <a:schemeClr val="tx1"/>
                </a:solidFill>
              </a:rPr>
              <a:t> данных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DB40B8-0608-4ECF-82A0-8BAD18A3E3B0}"/>
              </a:ext>
            </a:extLst>
          </p:cNvPr>
          <p:cNvSpPr/>
          <p:nvPr/>
        </p:nvSpPr>
        <p:spPr>
          <a:xfrm>
            <a:off x="936222" y="3451363"/>
            <a:ext cx="5032778" cy="212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TSNE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ru-RU" sz="1600" b="1" dirty="0">
                <a:solidFill>
                  <a:schemeClr val="tx1"/>
                </a:solidFill>
              </a:rPr>
              <a:t>сжатие на </a:t>
            </a:r>
            <a:r>
              <a:rPr lang="ru-RU" sz="1600" b="1" dirty="0">
                <a:solidFill>
                  <a:srgbClr val="FF0000"/>
                </a:solidFill>
              </a:rPr>
              <a:t>нормированных</a:t>
            </a:r>
            <a:r>
              <a:rPr lang="ru-RU" sz="1600" b="1" dirty="0">
                <a:solidFill>
                  <a:schemeClr val="tx1"/>
                </a:solidFill>
              </a:rPr>
              <a:t> данных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325C9FB-72D7-4591-9165-64793FD1DEF3}"/>
              </a:ext>
            </a:extLst>
          </p:cNvPr>
          <p:cNvSpPr/>
          <p:nvPr/>
        </p:nvSpPr>
        <p:spPr>
          <a:xfrm>
            <a:off x="6423123" y="590549"/>
            <a:ext cx="5144469" cy="50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PCA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ru-RU" sz="1600" b="1" dirty="0">
                <a:solidFill>
                  <a:schemeClr val="tx1"/>
                </a:solidFill>
              </a:rPr>
              <a:t>сжатие на </a:t>
            </a:r>
            <a:r>
              <a:rPr lang="ru-RU" sz="1600" b="1" dirty="0">
                <a:solidFill>
                  <a:srgbClr val="FF0000"/>
                </a:solidFill>
              </a:rPr>
              <a:t>стандартизированных </a:t>
            </a:r>
            <a:r>
              <a:rPr lang="ru-RU" sz="1600" b="1" dirty="0">
                <a:solidFill>
                  <a:schemeClr val="tx1"/>
                </a:solidFill>
              </a:rPr>
              <a:t>данных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75EB9F-E063-4E52-8C5C-FF7AF18ADF04}"/>
              </a:ext>
            </a:extLst>
          </p:cNvPr>
          <p:cNvSpPr/>
          <p:nvPr/>
        </p:nvSpPr>
        <p:spPr>
          <a:xfrm>
            <a:off x="6534151" y="3475836"/>
            <a:ext cx="4733596" cy="181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PCA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ru-RU" sz="1600" b="1" dirty="0">
                <a:solidFill>
                  <a:schemeClr val="tx1"/>
                </a:solidFill>
              </a:rPr>
              <a:t>сжатие на </a:t>
            </a:r>
            <a:r>
              <a:rPr lang="ru-RU" sz="1600" b="1" dirty="0">
                <a:solidFill>
                  <a:srgbClr val="FF0000"/>
                </a:solidFill>
              </a:rPr>
              <a:t>нормированных</a:t>
            </a:r>
            <a:r>
              <a:rPr lang="ru-RU" sz="1600" b="1" dirty="0">
                <a:solidFill>
                  <a:schemeClr val="tx1"/>
                </a:solidFill>
              </a:rPr>
              <a:t> данных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0F931-2BDE-46A8-B282-B368AF8ED88A}"/>
              </a:ext>
            </a:extLst>
          </p:cNvPr>
          <p:cNvSpPr txBox="1"/>
          <p:nvPr/>
        </p:nvSpPr>
        <p:spPr>
          <a:xfrm>
            <a:off x="657225" y="6030699"/>
            <a:ext cx="1121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При сжатии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PCA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и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TSNE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-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разделение на 2 и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кластера почти одинаковое вне зависимости от способа данных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есть разница в разбиении на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кластера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09BEB80-6871-4B1A-821B-3E931848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24" y="996184"/>
            <a:ext cx="5451996" cy="238598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9F434DA-CA11-41FB-BB2E-D98EF661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24" y="3664491"/>
            <a:ext cx="5367678" cy="23662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41B27C-7E40-433C-A420-2F12E6554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25" y="996184"/>
            <a:ext cx="5290140" cy="2299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BFD8F8-F2D7-4D1F-BFE0-CB7EFB533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24" y="3663474"/>
            <a:ext cx="5299671" cy="22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71BED5E-71B8-4614-93E5-F19E09C6FDD5}"/>
              </a:ext>
            </a:extLst>
          </p:cNvPr>
          <p:cNvSpPr/>
          <p:nvPr/>
        </p:nvSpPr>
        <p:spPr>
          <a:xfrm>
            <a:off x="4014519" y="3255995"/>
            <a:ext cx="3184040" cy="24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B0F0"/>
                </a:solidFill>
              </a:rPr>
              <a:t>Светлый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ru-RU" b="1" dirty="0">
                <a:solidFill>
                  <a:srgbClr val="002060"/>
                </a:solidFill>
              </a:rPr>
              <a:t>Темный</a:t>
            </a:r>
            <a:r>
              <a:rPr lang="ru-RU" b="1" dirty="0">
                <a:solidFill>
                  <a:schemeClr val="tx1"/>
                </a:solidFill>
              </a:rPr>
              <a:t>-</a:t>
            </a:r>
            <a:r>
              <a:rPr lang="ru-RU" b="1" dirty="0">
                <a:solidFill>
                  <a:srgbClr val="00B050"/>
                </a:solidFill>
              </a:rPr>
              <a:t>Цве</a:t>
            </a:r>
            <a:r>
              <a:rPr lang="ru-RU" b="1" dirty="0">
                <a:solidFill>
                  <a:srgbClr val="C00000"/>
                </a:solidFill>
              </a:rPr>
              <a:t>тн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ой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F063B1-E66A-4F4C-A64E-D52C45E1076C}"/>
              </a:ext>
            </a:extLst>
          </p:cNvPr>
          <p:cNvSpPr/>
          <p:nvPr/>
        </p:nvSpPr>
        <p:spPr>
          <a:xfrm>
            <a:off x="1169432" y="738397"/>
            <a:ext cx="3345881" cy="263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21A7068-A66D-468D-B31D-F3DE95FD46F0}"/>
              </a:ext>
            </a:extLst>
          </p:cNvPr>
          <p:cNvSpPr/>
          <p:nvPr/>
        </p:nvSpPr>
        <p:spPr>
          <a:xfrm>
            <a:off x="3327124" y="945729"/>
            <a:ext cx="4788824" cy="34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B0F0"/>
                </a:solidFill>
              </a:rPr>
              <a:t>Светлый</a:t>
            </a:r>
            <a:r>
              <a:rPr lang="ru-RU" b="1" dirty="0">
                <a:solidFill>
                  <a:srgbClr val="002060"/>
                </a:solidFill>
              </a:rPr>
              <a:t>-Темный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10EF59D-3BBE-4CBE-A1CB-BB3DCACB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9" y="1266881"/>
            <a:ext cx="4788824" cy="1723671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8B26F15-EA7A-4A69-9622-B2CC7C0AA9DE}"/>
              </a:ext>
            </a:extLst>
          </p:cNvPr>
          <p:cNvSpPr/>
          <p:nvPr/>
        </p:nvSpPr>
        <p:spPr>
          <a:xfrm>
            <a:off x="5942489" y="698800"/>
            <a:ext cx="4788824" cy="24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Нормированные данные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82C4415-1F2B-48BF-97A3-CE855C0D9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4" y="3617012"/>
            <a:ext cx="4707399" cy="25278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DEAFA8-392D-49FF-88F6-A7F3FB388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4657"/>
            <a:ext cx="4788824" cy="17218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7EFA3E-5FEC-45A3-8B79-D7A82BA4C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204" y="3560589"/>
            <a:ext cx="4830620" cy="26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1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 err="1"/>
              <a:t>Kmeans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487C27D-AF9F-49DF-B1F1-85F85B8E5661}"/>
              </a:ext>
            </a:extLst>
          </p:cNvPr>
          <p:cNvSpPr/>
          <p:nvPr/>
        </p:nvSpPr>
        <p:spPr>
          <a:xfrm>
            <a:off x="1181320" y="788337"/>
            <a:ext cx="3574261" cy="21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E8EF24-D60F-4F8F-B9FF-9B947A98A791}"/>
              </a:ext>
            </a:extLst>
          </p:cNvPr>
          <p:cNvSpPr/>
          <p:nvPr/>
        </p:nvSpPr>
        <p:spPr>
          <a:xfrm>
            <a:off x="1320759" y="1204480"/>
            <a:ext cx="9243460" cy="21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B0F0"/>
                </a:solidFill>
              </a:rPr>
              <a:t>Светлый</a:t>
            </a:r>
            <a:r>
              <a:rPr lang="ru-RU" b="1" dirty="0">
                <a:solidFill>
                  <a:schemeClr val="tx1"/>
                </a:solidFill>
              </a:rPr>
              <a:t>-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Серый</a:t>
            </a:r>
            <a:r>
              <a:rPr lang="ru-RU" b="1" dirty="0">
                <a:solidFill>
                  <a:schemeClr val="tx1"/>
                </a:solidFill>
              </a:rPr>
              <a:t>-Темный-</a:t>
            </a:r>
            <a:r>
              <a:rPr lang="ru-RU" b="1" dirty="0">
                <a:solidFill>
                  <a:srgbClr val="00B050"/>
                </a:solidFill>
              </a:rPr>
              <a:t>Цве</a:t>
            </a:r>
            <a:r>
              <a:rPr lang="ru-RU" b="1" dirty="0">
                <a:solidFill>
                  <a:srgbClr val="C00000"/>
                </a:solidFill>
              </a:rPr>
              <a:t>тн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ой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B57DFF1-1CB9-4648-BDEE-C435C3127F09}"/>
              </a:ext>
            </a:extLst>
          </p:cNvPr>
          <p:cNvSpPr/>
          <p:nvPr/>
        </p:nvSpPr>
        <p:spPr>
          <a:xfrm>
            <a:off x="6381750" y="788337"/>
            <a:ext cx="5305205" cy="323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Стандартизированные + нормированные данные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FB7BD5-0522-48A9-B3CD-A7F31D09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30" y="1503333"/>
            <a:ext cx="5848432" cy="415017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E287629-4F31-4449-8588-35975A4996EE}"/>
              </a:ext>
            </a:extLst>
          </p:cNvPr>
          <p:cNvSpPr/>
          <p:nvPr/>
        </p:nvSpPr>
        <p:spPr>
          <a:xfrm>
            <a:off x="210616" y="5823760"/>
            <a:ext cx="11687175" cy="89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Разбиение 2х, 3х  и 4х кластера </a:t>
            </a:r>
            <a:r>
              <a:rPr lang="ru-RU" b="1" dirty="0">
                <a:solidFill>
                  <a:srgbClr val="FFC000"/>
                </a:solidFill>
              </a:rPr>
              <a:t>вне зависимости от типа обработки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можно получить кластеры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ru-RU" b="1" dirty="0">
                <a:solidFill>
                  <a:srgbClr val="00B0F0"/>
                </a:solidFill>
              </a:rPr>
              <a:t>Светлый</a:t>
            </a:r>
            <a:r>
              <a:rPr lang="ru-RU" b="1" dirty="0">
                <a:solidFill>
                  <a:schemeClr val="tx1"/>
                </a:solidFill>
              </a:rPr>
              <a:t>-Темный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---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ru-RU" b="1" dirty="0">
                <a:solidFill>
                  <a:srgbClr val="00B0F0"/>
                </a:solidFill>
              </a:rPr>
              <a:t>Светлый</a:t>
            </a:r>
            <a:r>
              <a:rPr lang="ru-RU" b="1" dirty="0">
                <a:solidFill>
                  <a:schemeClr val="tx1"/>
                </a:solidFill>
              </a:rPr>
              <a:t>-Темный-</a:t>
            </a:r>
            <a:r>
              <a:rPr lang="ru-RU" b="1" dirty="0">
                <a:solidFill>
                  <a:srgbClr val="00B050"/>
                </a:solidFill>
              </a:rPr>
              <a:t>Цве</a:t>
            </a:r>
            <a:r>
              <a:rPr lang="ru-RU" b="1" dirty="0">
                <a:solidFill>
                  <a:srgbClr val="C00000"/>
                </a:solidFill>
              </a:rPr>
              <a:t>тн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ой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--- [</a:t>
            </a:r>
            <a:r>
              <a:rPr lang="ru-RU" b="1" dirty="0">
                <a:solidFill>
                  <a:srgbClr val="00B0F0"/>
                </a:solidFill>
              </a:rPr>
              <a:t>Светлый</a:t>
            </a:r>
            <a:r>
              <a:rPr lang="ru-RU" b="1" dirty="0">
                <a:solidFill>
                  <a:schemeClr val="tx1"/>
                </a:solidFill>
              </a:rPr>
              <a:t>-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Серый</a:t>
            </a:r>
            <a:r>
              <a:rPr lang="ru-RU" b="1" dirty="0">
                <a:solidFill>
                  <a:schemeClr val="tx1"/>
                </a:solidFill>
              </a:rPr>
              <a:t>-Темный-</a:t>
            </a:r>
            <a:r>
              <a:rPr lang="ru-RU" b="1" dirty="0">
                <a:solidFill>
                  <a:srgbClr val="00B050"/>
                </a:solidFill>
              </a:rPr>
              <a:t>Цве</a:t>
            </a:r>
            <a:r>
              <a:rPr lang="ru-RU" b="1" dirty="0">
                <a:solidFill>
                  <a:srgbClr val="C00000"/>
                </a:solidFill>
              </a:rPr>
              <a:t>тн</a:t>
            </a:r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ой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6F7A10-8C7F-4373-B828-28CD1F60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738" y="1503333"/>
            <a:ext cx="5817754" cy="42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14;p21">
            <a:extLst>
              <a:ext uri="{FF2B5EF4-FFF2-40B4-BE49-F238E27FC236}">
                <a16:creationId xmlns:a16="http://schemas.microsoft.com/office/drawing/2014/main" id="{6C6B7B40-656C-45D8-B5B8-3F9C2AF16026}"/>
              </a:ext>
            </a:extLst>
          </p:cNvPr>
          <p:cNvSpPr txBox="1">
            <a:spLocks/>
          </p:cNvSpPr>
          <p:nvPr/>
        </p:nvSpPr>
        <p:spPr>
          <a:xfrm>
            <a:off x="430002" y="140077"/>
            <a:ext cx="11360800" cy="45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None/>
              <a:defRPr sz="1200">
                <a:solidFill>
                  <a:schemeClr val="tx1"/>
                </a:solidFill>
                <a:latin typeface="Roboto Black"/>
                <a:ea typeface="Roboto Black"/>
                <a:cs typeface="Roboto Black"/>
              </a:defRPr>
            </a:lvl1pPr>
            <a:lvl2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2pPr>
            <a:lvl3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3pPr>
            <a:lvl4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4pPr>
            <a:lvl5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5pPr>
            <a:lvl6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6pPr>
            <a:lvl7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7pPr>
            <a:lvl8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8pPr>
            <a:lvl9pPr>
              <a:buClr>
                <a:srgbClr val="FFFFFF"/>
              </a:buClr>
              <a:buSzPts val="1200"/>
              <a:buFont typeface="Roboto Black"/>
              <a:buNone/>
              <a:defRPr sz="1200">
                <a:solidFill>
                  <a:srgbClr val="FFFFFF"/>
                </a:solidFill>
                <a:latin typeface="Roboto Black"/>
                <a:ea typeface="Roboto Black"/>
                <a:cs typeface="Roboto Black"/>
              </a:defRPr>
            </a:lvl9pPr>
          </a:lstStyle>
          <a:p>
            <a:pPr algn="ctr"/>
            <a:r>
              <a:rPr lang="ru-RU" sz="3200" dirty="0"/>
              <a:t>Исследование данных модели </a:t>
            </a:r>
            <a:r>
              <a:rPr lang="en-US" sz="3200" dirty="0" err="1"/>
              <a:t>color_model</a:t>
            </a:r>
            <a:r>
              <a:rPr lang="ru-RU" sz="3200" dirty="0"/>
              <a:t> </a:t>
            </a:r>
            <a:r>
              <a:rPr lang="en-US" sz="3200" dirty="0"/>
              <a:t>DBSCAN</a:t>
            </a:r>
            <a:endParaRPr lang="ru-RU" sz="3200" dirty="0"/>
          </a:p>
        </p:txBody>
      </p:sp>
      <p:cxnSp>
        <p:nvCxnSpPr>
          <p:cNvPr id="295" name="Google Shape;253;p21">
            <a:extLst>
              <a:ext uri="{FF2B5EF4-FFF2-40B4-BE49-F238E27FC236}">
                <a16:creationId xmlns:a16="http://schemas.microsoft.com/office/drawing/2014/main" id="{90BD17EC-81D4-42F0-8C22-2D3B1CD947EE}"/>
              </a:ext>
            </a:extLst>
          </p:cNvPr>
          <p:cNvCxnSpPr>
            <a:cxnSpLocks/>
          </p:cNvCxnSpPr>
          <p:nvPr/>
        </p:nvCxnSpPr>
        <p:spPr>
          <a:xfrm>
            <a:off x="317607" y="516594"/>
            <a:ext cx="11473195" cy="0"/>
          </a:xfrm>
          <a:prstGeom prst="straightConnector1">
            <a:avLst/>
          </a:prstGeom>
          <a:noFill/>
          <a:ln w="28575" cap="flat" cmpd="sng">
            <a:solidFill>
              <a:srgbClr val="66CD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7067FE-5ED2-476A-B6C3-E5DFC8A7C3E1}"/>
              </a:ext>
            </a:extLst>
          </p:cNvPr>
          <p:cNvSpPr txBox="1"/>
          <p:nvPr/>
        </p:nvSpPr>
        <p:spPr>
          <a:xfrm>
            <a:off x="395603" y="6303169"/>
            <a:ext cx="1139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algn="ctr"/>
            <a:r>
              <a:rPr lang="ru-RU" sz="1800" dirty="0">
                <a:solidFill>
                  <a:schemeClr val="accent6">
                    <a:lumMod val="75000"/>
                  </a:schemeClr>
                </a:solidFill>
              </a:rPr>
              <a:t>DBSCAN выделяет точки вне основного скопления-предположительно выбросы.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D7306-42DA-458D-9C8B-6631C3E9AF41}"/>
              </a:ext>
            </a:extLst>
          </p:cNvPr>
          <p:cNvSpPr txBox="1"/>
          <p:nvPr/>
        </p:nvSpPr>
        <p:spPr>
          <a:xfrm>
            <a:off x="485934" y="632248"/>
            <a:ext cx="1086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Гипотеза:</a:t>
            </a:r>
            <a:r>
              <a:rPr lang="ru-RU" b="1" dirty="0"/>
              <a:t> </a:t>
            </a:r>
            <a:r>
              <a:rPr lang="ru-RU" b="1" dirty="0">
                <a:solidFill>
                  <a:srgbClr val="0070C0"/>
                </a:solidFill>
              </a:rPr>
              <a:t>удастся получить ЛУЧШЕЕ разбиение на цветовые кластеры, удастся выделить шум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36FCB-8A1F-42CF-8C08-C8BB2E866FE9}"/>
              </a:ext>
            </a:extLst>
          </p:cNvPr>
          <p:cNvSpPr/>
          <p:nvPr/>
        </p:nvSpPr>
        <p:spPr>
          <a:xfrm>
            <a:off x="1137486" y="2050261"/>
            <a:ext cx="3685368" cy="374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DBSCAN eps =0.5, </a:t>
            </a:r>
            <a:r>
              <a:rPr lang="en-US" dirty="0" err="1">
                <a:solidFill>
                  <a:schemeClr val="tx1"/>
                </a:solidFill>
              </a:rPr>
              <a:t>min_samples</a:t>
            </a:r>
            <a:r>
              <a:rPr lang="en-US" dirty="0">
                <a:solidFill>
                  <a:schemeClr val="tx1"/>
                </a:solidFill>
              </a:rPr>
              <a:t> = 10</a:t>
            </a: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7BA6FFF-A03E-4645-9805-8B5467D44572}"/>
              </a:ext>
            </a:extLst>
          </p:cNvPr>
          <p:cNvSpPr/>
          <p:nvPr/>
        </p:nvSpPr>
        <p:spPr>
          <a:xfrm>
            <a:off x="588300" y="1341591"/>
            <a:ext cx="4773591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Эксперименты проводили на данных пониженной размерности при помощи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rgbClr val="00B050"/>
                </a:solidFill>
              </a:rPr>
              <a:t>tsne</a:t>
            </a:r>
            <a:r>
              <a:rPr lang="ru-RU" b="1" dirty="0">
                <a:solidFill>
                  <a:schemeClr val="tx1"/>
                </a:solidFill>
              </a:rPr>
              <a:t> на </a:t>
            </a:r>
            <a:r>
              <a:rPr lang="en-US" b="1" dirty="0">
                <a:solidFill>
                  <a:srgbClr val="FF0000"/>
                </a:solidFill>
              </a:rPr>
              <a:t>GPU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B2650FA-DC51-4B71-86EB-18A41B513121}"/>
              </a:ext>
            </a:extLst>
          </p:cNvPr>
          <p:cNvSpPr/>
          <p:nvPr/>
        </p:nvSpPr>
        <p:spPr>
          <a:xfrm>
            <a:off x="481587" y="1034583"/>
            <a:ext cx="4947664" cy="1448425"/>
          </a:xfrm>
          <a:prstGeom prst="roundRect">
            <a:avLst/>
          </a:prstGeom>
          <a:noFill/>
          <a:ln w="28575">
            <a:solidFill>
              <a:srgbClr val="66CDF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EFBB935-6EF7-4D7D-9CD3-4D07FAB1457F}"/>
              </a:ext>
            </a:extLst>
          </p:cNvPr>
          <p:cNvSpPr/>
          <p:nvPr/>
        </p:nvSpPr>
        <p:spPr>
          <a:xfrm>
            <a:off x="6762751" y="1027057"/>
            <a:ext cx="4239832" cy="42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Результаты по метрикам качества</a:t>
            </a: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8ACBF84A-6EEC-4F50-916E-AEF28D991140}"/>
              </a:ext>
            </a:extLst>
          </p:cNvPr>
          <p:cNvSpPr/>
          <p:nvPr/>
        </p:nvSpPr>
        <p:spPr>
          <a:xfrm rot="5400000">
            <a:off x="4962043" y="1672331"/>
            <a:ext cx="1448425" cy="300583"/>
          </a:xfrm>
          <a:prstGeom prst="triangle">
            <a:avLst/>
          </a:prstGeom>
          <a:solidFill>
            <a:srgbClr val="66CDF5"/>
          </a:solidFill>
          <a:ln>
            <a:solidFill>
              <a:srgbClr val="66C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30C8FD-4C51-46E2-B585-0C151728FCF0}"/>
              </a:ext>
            </a:extLst>
          </p:cNvPr>
          <p:cNvSpPr/>
          <p:nvPr/>
        </p:nvSpPr>
        <p:spPr>
          <a:xfrm>
            <a:off x="1331094" y="2105274"/>
            <a:ext cx="3338562" cy="434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Стандартизированные данные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43174E7-1572-4175-B5A4-B307532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57" y="2892605"/>
            <a:ext cx="4554421" cy="299715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57AD618-1191-4CEA-85D9-0FDCDADBF541}"/>
              </a:ext>
            </a:extLst>
          </p:cNvPr>
          <p:cNvSpPr txBox="1"/>
          <p:nvPr/>
        </p:nvSpPr>
        <p:spPr>
          <a:xfrm>
            <a:off x="317606" y="5612268"/>
            <a:ext cx="6285523" cy="626603"/>
          </a:xfrm>
          <a:prstGeom prst="roundRect">
            <a:avLst/>
          </a:prstGeom>
          <a:noFill/>
          <a:ln>
            <a:solidFill>
              <a:srgbClr val="D55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11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sz="1400" dirty="0">
                <a:solidFill>
                  <a:schemeClr val="tx1"/>
                </a:solidFill>
              </a:rPr>
              <a:t>Попробовали разные настройки, один из методов подбора параметр</a:t>
            </a:r>
            <a:r>
              <a:rPr lang="en-US" sz="1400" dirty="0">
                <a:solidFill>
                  <a:schemeClr val="tx1"/>
                </a:solidFill>
              </a:rPr>
              <a:t>a eps </a:t>
            </a:r>
            <a:r>
              <a:rPr lang="ru-RU" sz="1400" dirty="0">
                <a:solidFill>
                  <a:schemeClr val="tx1"/>
                </a:solidFill>
              </a:rPr>
              <a:t>поработать отдельно с самым большим кластером,  но ничего не помогло.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C56E8C-8EB2-4B83-A213-8C02320148CE}"/>
              </a:ext>
            </a:extLst>
          </p:cNvPr>
          <p:cNvSpPr txBox="1"/>
          <p:nvPr/>
        </p:nvSpPr>
        <p:spPr>
          <a:xfrm>
            <a:off x="395603" y="2550448"/>
            <a:ext cx="576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algn="ctr"/>
            <a:r>
              <a:rPr lang="ru-RU" sz="1800" dirty="0"/>
              <a:t>Результаты кластеризации на </a:t>
            </a:r>
            <a:r>
              <a:rPr lang="ru-RU" sz="1800" dirty="0">
                <a:solidFill>
                  <a:srgbClr val="FF0000"/>
                </a:solidFill>
              </a:rPr>
              <a:t>пониженных</a:t>
            </a:r>
            <a:r>
              <a:rPr lang="ru-RU" sz="1800" dirty="0"/>
              <a:t> </a:t>
            </a:r>
            <a:r>
              <a:rPr lang="en-US" sz="1800" dirty="0" err="1">
                <a:solidFill>
                  <a:srgbClr val="0070C0"/>
                </a:solidFill>
              </a:rPr>
              <a:t>tnse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/>
              <a:t>данных</a:t>
            </a: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3869D99-C7C4-41AB-8423-695F7F712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4" b="-1"/>
          <a:stretch/>
        </p:blipFill>
        <p:spPr>
          <a:xfrm>
            <a:off x="5153024" y="2954334"/>
            <a:ext cx="1419226" cy="260556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406C4F8-7030-4AC0-B158-96FD1B887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330" y="2397150"/>
            <a:ext cx="5112620" cy="38102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1013DE-4ED9-4979-8269-115BFDF49134}"/>
              </a:ext>
            </a:extLst>
          </p:cNvPr>
          <p:cNvSpPr txBox="1"/>
          <p:nvPr/>
        </p:nvSpPr>
        <p:spPr>
          <a:xfrm>
            <a:off x="6970266" y="2885691"/>
            <a:ext cx="4275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algn="ctr"/>
            <a:r>
              <a:rPr lang="ru-RU" sz="1800" dirty="0"/>
              <a:t>Подбор параметр</a:t>
            </a:r>
            <a:r>
              <a:rPr lang="en-US" sz="1800" dirty="0"/>
              <a:t>a eps</a:t>
            </a:r>
            <a:r>
              <a:rPr lang="ru-RU" sz="1800" dirty="0"/>
              <a:t> по числу ближайших соседей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792D064-7C19-4E21-938B-856E186FEC76}"/>
              </a:ext>
            </a:extLst>
          </p:cNvPr>
          <p:cNvCxnSpPr/>
          <p:nvPr/>
        </p:nvCxnSpPr>
        <p:spPr>
          <a:xfrm>
            <a:off x="10712717" y="5197948"/>
            <a:ext cx="581025" cy="361950"/>
          </a:xfrm>
          <a:prstGeom prst="straightConnector1">
            <a:avLst/>
          </a:prstGeom>
          <a:ln w="38100">
            <a:solidFill>
              <a:srgbClr val="D552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4B2B2E3-3237-435B-BC32-94E2263BA574}"/>
              </a:ext>
            </a:extLst>
          </p:cNvPr>
          <p:cNvSpPr txBox="1"/>
          <p:nvPr/>
        </p:nvSpPr>
        <p:spPr>
          <a:xfrm>
            <a:off x="9039225" y="4149104"/>
            <a:ext cx="2102117" cy="1009151"/>
          </a:xfrm>
          <a:prstGeom prst="roundRect">
            <a:avLst/>
          </a:prstGeom>
          <a:noFill/>
          <a:ln>
            <a:solidFill>
              <a:srgbClr val="D55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algn="ctr">
              <a:defRPr sz="11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ru-RU" sz="1600" dirty="0">
                <a:solidFill>
                  <a:schemeClr val="tx1"/>
                </a:solidFill>
              </a:rPr>
              <a:t>Оптимальный </a:t>
            </a:r>
            <a:r>
              <a:rPr lang="en-US" sz="1600" dirty="0">
                <a:solidFill>
                  <a:schemeClr val="tx1"/>
                </a:solidFill>
              </a:rPr>
              <a:t>eps </a:t>
            </a:r>
            <a:r>
              <a:rPr lang="ru-RU" sz="1600" dirty="0">
                <a:solidFill>
                  <a:schemeClr val="tx1"/>
                </a:solidFill>
              </a:rPr>
              <a:t>на уровне </a:t>
            </a:r>
            <a:r>
              <a:rPr lang="en-US" sz="1600" dirty="0">
                <a:solidFill>
                  <a:schemeClr val="tx1"/>
                </a:solidFill>
              </a:rPr>
              <a:t>0.</a:t>
            </a:r>
            <a:r>
              <a:rPr lang="ru-RU" sz="1600" dirty="0">
                <a:solidFill>
                  <a:schemeClr val="tx1"/>
                </a:solidFill>
              </a:rPr>
              <a:t>1, но разбиение получалось плохим 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829EBE9-B661-4285-AF41-870C53441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130" y="1496478"/>
            <a:ext cx="5335701" cy="7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666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1422</Words>
  <Application>Microsoft Office PowerPoint</Application>
  <PresentationFormat>Широкоэкранный</PresentationFormat>
  <Paragraphs>208</Paragraphs>
  <Slides>24</Slides>
  <Notes>16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Roboto Black</vt:lpstr>
      <vt:lpstr>Roboto Light</vt:lpstr>
      <vt:lpstr>Roboto Mono</vt:lpstr>
      <vt:lpstr>Тема Office</vt:lpstr>
      <vt:lpstr> Кластеризация изображений транспортных средств  кейс компании IntellivVsion  Команда Cloud_9: Лушпина Екатерина Авдеева Наталья Озернов Павел Кудрявцев Александр Сухоносенко Анастасия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Исследование данных модели efficentnet K-means</vt:lpstr>
      <vt:lpstr>Подтверждение гипотезы:</vt:lpstr>
      <vt:lpstr> 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Anastasiia Sukhonosenko</dc:creator>
  <cp:lastModifiedBy>Alex_Kud</cp:lastModifiedBy>
  <cp:revision>30</cp:revision>
  <dcterms:created xsi:type="dcterms:W3CDTF">2021-03-11T17:44:29Z</dcterms:created>
  <dcterms:modified xsi:type="dcterms:W3CDTF">2021-03-14T07:23:51Z</dcterms:modified>
</cp:coreProperties>
</file>